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3"/>
  </p:notesMasterIdLst>
  <p:handoutMasterIdLst>
    <p:handoutMasterId r:id="rId24"/>
  </p:handoutMasterIdLst>
  <p:sldIdLst>
    <p:sldId id="303" r:id="rId2"/>
    <p:sldId id="282" r:id="rId3"/>
    <p:sldId id="301" r:id="rId4"/>
    <p:sldId id="302" r:id="rId5"/>
    <p:sldId id="298" r:id="rId6"/>
    <p:sldId id="276" r:id="rId7"/>
    <p:sldId id="278" r:id="rId8"/>
    <p:sldId id="274" r:id="rId9"/>
    <p:sldId id="273" r:id="rId10"/>
    <p:sldId id="272" r:id="rId11"/>
    <p:sldId id="277" r:id="rId12"/>
    <p:sldId id="285" r:id="rId13"/>
    <p:sldId id="287" r:id="rId14"/>
    <p:sldId id="288" r:id="rId15"/>
    <p:sldId id="289" r:id="rId16"/>
    <p:sldId id="290" r:id="rId17"/>
    <p:sldId id="292" r:id="rId18"/>
    <p:sldId id="294" r:id="rId19"/>
    <p:sldId id="269" r:id="rId20"/>
    <p:sldId id="300" r:id="rId21"/>
    <p:sldId id="29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0000"/>
    <a:srgbClr val="00090C"/>
    <a:srgbClr val="FFFF66"/>
    <a:srgbClr val="FFCC99"/>
    <a:srgbClr val="FFFF99"/>
    <a:srgbClr val="FFCCFF"/>
    <a:srgbClr val="FEF8F8"/>
    <a:srgbClr val="CCFF99"/>
    <a:srgbClr val="FFFFCC"/>
    <a:srgbClr val="F7FC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 varScale="1">
        <p:scale>
          <a:sx n="97" d="100"/>
          <a:sy n="97" d="100"/>
        </p:scale>
        <p:origin x="-4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904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568703-73BE-4A79-B2B5-FD0E0C67873A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7D8BA9-1C63-46C7-A349-276AB55D13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51210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33FDD9-BD25-45BE-86B4-3B61BD762F90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5C39F5-B4EC-4167-8AA8-AEBCC07FF4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4592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C39F5-B4EC-4167-8AA8-AEBCC07FF47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C39F5-B4EC-4167-8AA8-AEBCC07FF47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C39F5-B4EC-4167-8AA8-AEBCC07FF47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C39F5-B4EC-4167-8AA8-AEBCC07FF47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54012-77CD-4FEE-966A-8C74B4479616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C39F5-B4EC-4167-8AA8-AEBCC07FF47A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C39F5-B4EC-4167-8AA8-AEBCC07FF47A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5C39F5-B4EC-4167-8AA8-AEBCC07FF47A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909652534"/>
              </p:ext>
            </p:extLst>
          </p:nvPr>
        </p:nvGraphicFramePr>
        <p:xfrm>
          <a:off x="468313" y="1844675"/>
          <a:ext cx="8229600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VY_32_INOVACE_13_01_těhotenství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Těhotenství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Červen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tématem těhotenství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Těhotenství, příznaky těhotenství, role matky,  role otce, poradna pro těhotné, těhotenský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průkaz, vyšetření ultrazvukem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827584" y="3284984"/>
            <a:ext cx="216024" cy="21602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15616" y="2636912"/>
            <a:ext cx="74705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Výklad a procvičení</a:t>
            </a:r>
          </a:p>
          <a:p>
            <a:r>
              <a:rPr lang="cs-CZ" sz="48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látky</a:t>
            </a:r>
            <a:endParaRPr lang="cs-CZ" sz="48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404664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TĚHOTENSTVÍ </a:t>
            </a:r>
            <a:endParaRPr lang="cs-CZ" sz="48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0628" y="714356"/>
            <a:ext cx="38619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trvá asi 40 týdnů </a:t>
            </a:r>
            <a:endParaRPr lang="cs-CZ" sz="3200" i="1" dirty="0">
              <a:solidFill>
                <a:srgbClr val="7030A0"/>
              </a:solidFill>
            </a:endParaRPr>
          </a:p>
        </p:txBody>
      </p:sp>
      <p:pic>
        <p:nvPicPr>
          <p:cNvPr id="6" name="Picture 3" descr="C:\Users\Owner\Pictures\200px-Oh_mother.jpg"/>
          <p:cNvPicPr>
            <a:picLocks noChangeAspect="1" noChangeArrowheads="1"/>
          </p:cNvPicPr>
          <p:nvPr/>
        </p:nvPicPr>
        <p:blipFill>
          <a:blip r:embed="rId3" cstate="print">
            <a:lum bright="21000" contrast="29000"/>
          </a:blip>
          <a:srcRect/>
          <a:stretch>
            <a:fillRect/>
          </a:stretch>
        </p:blipFill>
        <p:spPr bwMode="auto">
          <a:xfrm>
            <a:off x="5000628" y="1357298"/>
            <a:ext cx="3711356" cy="3779313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571472" y="2285992"/>
            <a:ext cx="4071966" cy="1714512"/>
          </a:xfrm>
          <a:prstGeom prst="rect">
            <a:avLst/>
          </a:prstGeom>
          <a:solidFill>
            <a:srgbClr val="FEF8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Owner\Pictures\200px-Oh_mother.jpg"/>
          <p:cNvPicPr>
            <a:picLocks noChangeAspect="1" noChangeArrowheads="1"/>
          </p:cNvPicPr>
          <p:nvPr/>
        </p:nvPicPr>
        <p:blipFill>
          <a:blip r:embed="rId3" cstate="print">
            <a:lum bright="21000" contrast="29000"/>
          </a:blip>
          <a:srcRect/>
          <a:stretch>
            <a:fillRect/>
          </a:stretch>
        </p:blipFill>
        <p:spPr bwMode="auto">
          <a:xfrm>
            <a:off x="5000628" y="1357298"/>
            <a:ext cx="3711356" cy="3779313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sp>
        <p:nvSpPr>
          <p:cNvPr id="5" name="Obdélník 4"/>
          <p:cNvSpPr/>
          <p:nvPr/>
        </p:nvSpPr>
        <p:spPr>
          <a:xfrm>
            <a:off x="179512" y="404664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TĚHOTENSTVÍ </a:t>
            </a:r>
            <a:endParaRPr lang="cs-CZ" sz="48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596" y="2333685"/>
            <a:ext cx="817699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děložní sliznici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se uhnízdí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oplodněné vajíčko</a:t>
            </a: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0628" y="714356"/>
            <a:ext cx="38619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trvá asi 40 týdnů 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3528" y="2420888"/>
            <a:ext cx="216024" cy="21602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571472" y="5357826"/>
            <a:ext cx="8143932" cy="928694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1472" y="2285992"/>
            <a:ext cx="4071966" cy="1714512"/>
          </a:xfrm>
          <a:prstGeom prst="rect">
            <a:avLst/>
          </a:prstGeom>
          <a:solidFill>
            <a:srgbClr val="FEF8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9512" y="404664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TĚHOTENSTVÍ </a:t>
            </a:r>
            <a:endParaRPr lang="cs-CZ" sz="48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596" y="2333685"/>
            <a:ext cx="817699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děložní sliznici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se uhnízdí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oplodněné vajíčko</a:t>
            </a: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Roste v ní a nakonec se z něho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vyvine dítě 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3200" i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0628" y="714356"/>
            <a:ext cx="38619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trvá asi 40 týdnů 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3528" y="2420888"/>
            <a:ext cx="216024" cy="21602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23528" y="5373216"/>
            <a:ext cx="216024" cy="21602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3" descr="C:\Users\Owner\Pictures\200px-Oh_mother.jpg"/>
          <p:cNvPicPr>
            <a:picLocks noChangeAspect="1" noChangeArrowheads="1"/>
          </p:cNvPicPr>
          <p:nvPr/>
        </p:nvPicPr>
        <p:blipFill>
          <a:blip r:embed="rId3" cstate="print">
            <a:lum bright="21000" contrast="29000"/>
          </a:blip>
          <a:srcRect/>
          <a:stretch>
            <a:fillRect/>
          </a:stretch>
        </p:blipFill>
        <p:spPr bwMode="auto">
          <a:xfrm>
            <a:off x="5000628" y="1357298"/>
            <a:ext cx="3711356" cy="3779313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99592" y="332656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 TĚHOTENSTVÍ </a:t>
            </a:r>
            <a:endParaRPr lang="cs-CZ" sz="4800" i="1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060848"/>
            <a:ext cx="6768752" cy="646331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Chutě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332656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 TĚHOTENSTVÍ </a:t>
            </a:r>
            <a:endParaRPr lang="cs-CZ" sz="4800" i="1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115616" y="234888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060848"/>
            <a:ext cx="6768752" cy="646331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Chutě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332656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 TĚHOTENSTVÍ </a:t>
            </a:r>
            <a:endParaRPr lang="cs-CZ" sz="4800" i="1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2852936"/>
            <a:ext cx="6768752" cy="646331"/>
          </a:xfrm>
          <a:prstGeom prst="rect">
            <a:avLst/>
          </a:prstGeom>
          <a:solidFill>
            <a:srgbClr val="FFE1FD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Ztráta menstruace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115616" y="234888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115616" y="314096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060848"/>
            <a:ext cx="6768752" cy="646331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Chutě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332656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 TĚHOTENSTVÍ </a:t>
            </a:r>
            <a:endParaRPr lang="cs-CZ" sz="4800" i="1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3645024"/>
            <a:ext cx="6768752" cy="6480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Ranní nevolnosti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2852936"/>
            <a:ext cx="6768752" cy="646331"/>
          </a:xfrm>
          <a:prstGeom prst="rect">
            <a:avLst/>
          </a:prstGeom>
          <a:solidFill>
            <a:srgbClr val="FFE1FD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Ztráta menstruace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15616" y="386104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115616" y="234888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115616" y="314096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060848"/>
            <a:ext cx="6768752" cy="646331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Chutě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332656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 TĚHOTENSTVÍ </a:t>
            </a:r>
            <a:endParaRPr lang="cs-CZ" sz="4800" i="1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4437112"/>
            <a:ext cx="6768752" cy="646331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Citlivá nateklá prsa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3645024"/>
            <a:ext cx="6768752" cy="6480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Ranní nevolnosti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2852936"/>
            <a:ext cx="6768752" cy="646331"/>
          </a:xfrm>
          <a:prstGeom prst="rect">
            <a:avLst/>
          </a:prstGeom>
          <a:solidFill>
            <a:srgbClr val="FFE1FD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Ztráta menstruace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15616" y="386104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15616" y="4653136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115616" y="234888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115616" y="314096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060848"/>
            <a:ext cx="6768752" cy="646331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Chutě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332656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 TĚHOTENSTVÍ </a:t>
            </a:r>
            <a:endParaRPr lang="cs-CZ" sz="4800" i="1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5229200"/>
            <a:ext cx="6768752" cy="646331"/>
          </a:xfrm>
          <a:prstGeom prst="rect">
            <a:avLst/>
          </a:prstGeom>
          <a:solidFill>
            <a:srgbClr val="FFFF66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Časté močení</a:t>
            </a:r>
            <a:endParaRPr lang="cs-CZ" sz="3600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4437112"/>
            <a:ext cx="6768752" cy="646331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Citlivá nateklá prsa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3645024"/>
            <a:ext cx="6768752" cy="6480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Ranní nevolnosti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2852936"/>
            <a:ext cx="6768752" cy="646331"/>
          </a:xfrm>
          <a:prstGeom prst="rect">
            <a:avLst/>
          </a:prstGeom>
          <a:solidFill>
            <a:srgbClr val="FFE1FD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Ztráta menstruace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15616" y="386104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15616" y="4653136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115616" y="5445224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115616" y="234888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115616" y="314096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Owner\AppData\Local\Microsoft\Windows\Temporary Internet Files\Content.IE5\GNM6X0CH\MC9003607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868144" y="1628800"/>
            <a:ext cx="3096344" cy="403244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971600" y="1484784"/>
            <a:ext cx="3384376" cy="584775"/>
          </a:xfrm>
          <a:prstGeom prst="rect">
            <a:avLst/>
          </a:prstGeom>
          <a:solidFill>
            <a:srgbClr val="FFE1FD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Těšit se na dítě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2132856"/>
            <a:ext cx="4968552" cy="584775"/>
          </a:xfrm>
          <a:prstGeom prst="rect">
            <a:avLst/>
          </a:prstGeom>
          <a:solidFill>
            <a:srgbClr val="FFF0D1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Zdravě jíst 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2780928"/>
            <a:ext cx="4968552" cy="584775"/>
          </a:xfrm>
          <a:prstGeom prst="rect">
            <a:avLst/>
          </a:prstGeom>
          <a:solidFill>
            <a:srgbClr val="FEE2C6"/>
          </a:solidFill>
          <a:ln>
            <a:solidFill>
              <a:srgbClr val="FED9CE"/>
            </a:solidFill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Pečovat o chrup 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3429000"/>
            <a:ext cx="4968552" cy="584775"/>
          </a:xfrm>
          <a:prstGeom prst="rect">
            <a:avLst/>
          </a:prstGeom>
          <a:solidFill>
            <a:srgbClr val="FFD89F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Nosit volný oděv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4077072"/>
            <a:ext cx="4968552" cy="584775"/>
          </a:xfrm>
          <a:prstGeom prst="rect">
            <a:avLst/>
          </a:prstGeom>
          <a:solidFill>
            <a:srgbClr val="FFF0D1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Chodit na procházky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71600" y="4725144"/>
            <a:ext cx="4968552" cy="584775"/>
          </a:xfrm>
          <a:prstGeom prst="rect">
            <a:avLst/>
          </a:prstGeom>
          <a:solidFill>
            <a:srgbClr val="FED9CE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Sprchovat se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71600" y="5373216"/>
            <a:ext cx="4968552" cy="584775"/>
          </a:xfrm>
          <a:prstGeom prst="rect">
            <a:avLst/>
          </a:prstGeom>
          <a:solidFill>
            <a:srgbClr val="FDED8D"/>
          </a:solidFill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Vydatně spát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9512" y="188640"/>
            <a:ext cx="99371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i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Role matky v těhotenství   </a:t>
            </a:r>
            <a:endParaRPr lang="cs-CZ" sz="5400" i="1" dirty="0">
              <a:solidFill>
                <a:srgbClr val="7030A0"/>
              </a:solidFill>
            </a:endParaRPr>
          </a:p>
        </p:txBody>
      </p:sp>
      <p:sp>
        <p:nvSpPr>
          <p:cNvPr id="13" name="Vývojový diagram: spojka 12"/>
          <p:cNvSpPr/>
          <p:nvPr/>
        </p:nvSpPr>
        <p:spPr>
          <a:xfrm flipH="1">
            <a:off x="539552" y="1628800"/>
            <a:ext cx="216024" cy="216024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 flipH="1">
            <a:off x="539552" y="2996952"/>
            <a:ext cx="216024" cy="216024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 flipH="1">
            <a:off x="539552" y="3645024"/>
            <a:ext cx="216024" cy="216024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 flipH="1">
            <a:off x="539552" y="4293096"/>
            <a:ext cx="216024" cy="216024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 flipH="1">
            <a:off x="539552" y="4941168"/>
            <a:ext cx="216024" cy="216024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 flipH="1">
            <a:off x="539552" y="5517232"/>
            <a:ext cx="216024" cy="216024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 flipH="1">
            <a:off x="539552" y="2276872"/>
            <a:ext cx="216024" cy="216024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928662" y="5214950"/>
            <a:ext cx="7858180" cy="50006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28662" y="2214554"/>
            <a:ext cx="2786082" cy="107157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5536" y="260648"/>
            <a:ext cx="819006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i="1" dirty="0" smtClean="0">
                <a:solidFill>
                  <a:schemeClr val="accent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je role otce?  </a:t>
            </a:r>
            <a:endParaRPr lang="cs-CZ" sz="54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Picture 2" descr="C:\Users\Owner\AppData\Local\Microsoft\Windows\Temporary Internet Files\Content.IE5\VWWYET2K\MP9004485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1500174"/>
            <a:ext cx="4786346" cy="3692780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sp>
        <p:nvSpPr>
          <p:cNvPr id="6" name="Obdélník 5"/>
          <p:cNvSpPr/>
          <p:nvPr/>
        </p:nvSpPr>
        <p:spPr>
          <a:xfrm>
            <a:off x="1000100" y="2143116"/>
            <a:ext cx="7848872" cy="120032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Těšit se </a:t>
            </a:r>
          </a:p>
          <a:p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 své dítě 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9592" y="5157192"/>
            <a:ext cx="7848872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Být ženě v mateřství oporou</a:t>
            </a:r>
            <a:endParaRPr lang="cs-CZ" sz="3600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28662" y="5715016"/>
            <a:ext cx="7786742" cy="646331"/>
          </a:xfrm>
          <a:prstGeom prst="rect">
            <a:avLst/>
          </a:prstGeom>
          <a:solidFill>
            <a:srgbClr val="FFCCFF"/>
          </a:solidFill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Chápat její změny v těhotenství</a:t>
            </a:r>
            <a:endParaRPr lang="cs-CZ" sz="3600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539552" y="2276872"/>
            <a:ext cx="216024" cy="21602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11560" y="5301208"/>
            <a:ext cx="216024" cy="21602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11560" y="5949280"/>
            <a:ext cx="216024" cy="21602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428604"/>
            <a:ext cx="102870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LÉKAŘSKÁ PÉČE O TĚHOTNOU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pic>
        <p:nvPicPr>
          <p:cNvPr id="6" name="Picture 4" descr="C:\Users\Owner\AppData\Local\Microsoft\Windows\Temporary Internet Files\Content.IE5\GNM6X0CH\MC9003607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2000240"/>
            <a:ext cx="2214578" cy="4032448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500034" y="3143248"/>
            <a:ext cx="8358246" cy="1357322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0034" y="2143116"/>
            <a:ext cx="8358246" cy="857256"/>
          </a:xfrm>
          <a:prstGeom prst="rect">
            <a:avLst/>
          </a:prstGeom>
          <a:solidFill>
            <a:srgbClr val="FEF8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00034" y="2000240"/>
            <a:ext cx="8643966" cy="31184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Navštíví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svého gynekologa po vynechání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menstruace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Je-li těhotenství</a:t>
            </a:r>
            <a:r>
              <a:rPr kumimoji="0" lang="cs-CZ" sz="3200" b="0" i="0" u="none" strike="noStrike" cap="none" normalizeH="0" dirty="0" smtClean="0">
                <a:ln>
                  <a:noFill/>
                </a:ln>
                <a:solidFill>
                  <a:srgbClr val="7030A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potvrzeno, začne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ékař zvát ženu</a:t>
            </a:r>
            <a:r>
              <a:rPr kumimoji="0" lang="cs-CZ" sz="3200" b="0" i="0" u="none" strike="noStrike" cap="none" normalizeH="0" dirty="0" smtClean="0">
                <a:ln>
                  <a:noFill/>
                </a:ln>
                <a:solidFill>
                  <a:srgbClr val="7030A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na pravidelné kontroly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dirty="0" smtClean="0">
                <a:ln>
                  <a:noFill/>
                </a:ln>
                <a:solidFill>
                  <a:srgbClr val="7030A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do</a:t>
            </a:r>
            <a:r>
              <a:rPr kumimoji="0" lang="cs-CZ" sz="3200" b="0" i="0" u="none" strike="noStrike" cap="none" normalizeH="0" dirty="0" smtClean="0">
                <a:ln>
                  <a:noFill/>
                </a:ln>
                <a:solidFill>
                  <a:srgbClr val="00206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,,</a:t>
            </a:r>
            <a:r>
              <a:rPr kumimoji="0" lang="cs-CZ" sz="32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PORADNY PRO TĚHOTNÉ“.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0"/>
            <a:ext cx="844814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 koho se má žena obrátit, </a:t>
            </a:r>
          </a:p>
          <a:p>
            <a:r>
              <a:rPr lang="cs-CZ" sz="40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když si myslí, že je těhotná?</a:t>
            </a:r>
          </a:p>
        </p:txBody>
      </p:sp>
      <p:sp>
        <p:nvSpPr>
          <p:cNvPr id="5" name="Elipsa 4"/>
          <p:cNvSpPr/>
          <p:nvPr/>
        </p:nvSpPr>
        <p:spPr>
          <a:xfrm>
            <a:off x="251520" y="2276872"/>
            <a:ext cx="144016" cy="144016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51520" y="3284984"/>
            <a:ext cx="144016" cy="144016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332656"/>
            <a:ext cx="731482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Poradna pro těhotné</a:t>
            </a:r>
            <a:endParaRPr lang="cs-CZ" sz="4800" b="1" i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928802"/>
            <a:ext cx="874846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dirty="0" smtClean="0">
              <a:solidFill>
                <a:schemeClr val="accent1">
                  <a:lumMod val="40000"/>
                  <a:lumOff val="6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Těhotná obdrží </a:t>
            </a:r>
            <a:r>
              <a:rPr lang="cs-CZ" sz="32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TĚHOTENSKÝ PRŮKAZ</a:t>
            </a:r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 kterého lékař zaznamená průběh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jejího těhotenství a vývoj plodu.</a:t>
            </a:r>
          </a:p>
          <a:p>
            <a:endParaRPr lang="cs-CZ" sz="3200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Picture 4" descr="http://www.mojebetynka.cz/data/2008/11/24sire.jpg"/>
          <p:cNvPicPr>
            <a:picLocks noChangeAspect="1" noChangeArrowheads="1"/>
          </p:cNvPicPr>
          <p:nvPr/>
        </p:nvPicPr>
        <p:blipFill>
          <a:blip r:embed="rId3" cstate="print"/>
          <a:srcRect l="2500" t="15202" r="5000" b="18286"/>
          <a:stretch>
            <a:fillRect/>
          </a:stretch>
        </p:blipFill>
        <p:spPr bwMode="auto">
          <a:xfrm>
            <a:off x="3143240" y="4286256"/>
            <a:ext cx="2714644" cy="1824203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86050" y="3643314"/>
            <a:ext cx="6072230" cy="428628"/>
          </a:xfrm>
          <a:prstGeom prst="rect">
            <a:avLst/>
          </a:prstGeom>
          <a:solidFill>
            <a:srgbClr val="FFCC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86050" y="3143248"/>
            <a:ext cx="6072230" cy="4286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28992" y="4143380"/>
            <a:ext cx="4714907" cy="428628"/>
          </a:xfrm>
          <a:prstGeom prst="rect">
            <a:avLst/>
          </a:prstGeom>
          <a:solidFill>
            <a:srgbClr val="FDFD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86050" y="2643182"/>
            <a:ext cx="6072230" cy="428628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2571744"/>
            <a:ext cx="9144000" cy="3539430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marL="173038"/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PRVNÍCH  4 MĚSÍCÍCH KAŽDÉ 4 TÝDNY       V DALŠÍCH  3 MĚSÍCÍCH KAŽDÉ 3 TÝDNY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V DALŠÍCH  2 MĚSÍCÍCH KAŽDÉ 2 TÝDNY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V POSLEDNÍM   MĚSÍCI KAŽDÝ TÝDEN</a:t>
            </a:r>
          </a:p>
          <a:p>
            <a:endParaRPr lang="cs-CZ" sz="32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endParaRPr lang="cs-CZ" sz="3200" i="1" dirty="0" smtClean="0">
              <a:solidFill>
                <a:schemeClr val="accent1">
                  <a:lumMod val="60000"/>
                  <a:lumOff val="4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8596" y="0"/>
            <a:ext cx="950125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6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 často těhotná žena dochází</a:t>
            </a:r>
          </a:p>
          <a:p>
            <a:r>
              <a:rPr lang="cs-CZ" sz="36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do poradny?</a:t>
            </a:r>
          </a:p>
          <a:p>
            <a:endParaRPr lang="cs-CZ" sz="3600" i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14348" y="5857892"/>
            <a:ext cx="7072362" cy="428628"/>
          </a:xfrm>
          <a:prstGeom prst="rect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14348" y="5357826"/>
            <a:ext cx="7072362" cy="428628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14348" y="4857760"/>
            <a:ext cx="7072362" cy="428628"/>
          </a:xfrm>
          <a:prstGeom prst="rect">
            <a:avLst/>
          </a:prstGeom>
          <a:solidFill>
            <a:srgbClr val="F7F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4282" y="285728"/>
            <a:ext cx="93610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Vyšetření</a:t>
            </a:r>
            <a:r>
              <a:rPr lang="cs-CZ" sz="54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ultrazvukem</a:t>
            </a:r>
            <a:endParaRPr lang="cs-CZ" sz="54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2910" y="4795897"/>
            <a:ext cx="7340471" cy="20621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chemeClr val="bg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Lékař zjistí polohu a velikost plodu</a:t>
            </a:r>
          </a:p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Odhalí vývojové vady plodu</a:t>
            </a:r>
          </a:p>
          <a:p>
            <a:r>
              <a:rPr lang="cs-CZ" sz="3200" i="1" dirty="0" smtClean="0">
                <a:solidFill>
                  <a:schemeClr val="bg1">
                    <a:lumMod val="60000"/>
                    <a:lumOff val="4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Určí termín porodu</a:t>
            </a:r>
            <a:endParaRPr lang="cs-CZ" sz="3200" dirty="0" smtClean="0">
              <a:solidFill>
                <a:schemeClr val="bg1">
                  <a:lumMod val="60000"/>
                  <a:lumOff val="40000"/>
                </a:schemeClr>
              </a:solidFill>
            </a:endParaRPr>
          </a:p>
          <a:p>
            <a:endParaRPr lang="cs-CZ" sz="32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C:\Users\eva\AppData\Local\Microsoft\Windows\Temporary Internet Files\Content.IE5\VDUTT7TP\MP9004423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643050"/>
            <a:ext cx="4357718" cy="2905145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714348" y="1428734"/>
          <a:ext cx="7786742" cy="457203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893371"/>
                <a:gridCol w="3893371"/>
              </a:tblGrid>
              <a:tr h="4515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78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83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83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783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83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83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8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83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83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85720" y="214290"/>
            <a:ext cx="756328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ZAPIŠ, CO JE V TĚHOTENSTVÍ </a:t>
            </a:r>
          </a:p>
          <a:p>
            <a:r>
              <a:rPr lang="cs-CZ" sz="36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PRO MATKU:</a:t>
            </a:r>
            <a:endParaRPr lang="cs-CZ" sz="3600" i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63688" y="1412776"/>
            <a:ext cx="20882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F7FC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ZDRAVÉ</a:t>
            </a:r>
            <a:endParaRPr lang="cs-CZ" sz="3200" i="1" dirty="0">
              <a:solidFill>
                <a:srgbClr val="F7FCFF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32040" y="1412776"/>
            <a:ext cx="4211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FFFF66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NEZDRAVÉ</a:t>
            </a:r>
            <a:endParaRPr lang="cs-CZ" sz="3200" i="1" dirty="0">
              <a:solidFill>
                <a:srgbClr val="FFFF66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14290"/>
            <a:ext cx="9144000" cy="6858000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  <a:effectLst/>
        </p:spPr>
      </p:pic>
      <p:pic>
        <p:nvPicPr>
          <p:cNvPr id="6146" name="Picture 2" descr="http://upload.wikimedia.org/wikipedia/commons/thumb/a/a8/Human_placenta_baby_side.jpg/220px-Human_placenta_baby_sid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4071942"/>
            <a:ext cx="1667885" cy="1428760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28596" y="3714752"/>
            <a:ext cx="92457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str.16:</a:t>
            </a:r>
            <a:r>
              <a:rPr lang="cs-CZ" sz="1200" b="1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TĚHOTENSKÝ PRŮKAZ: 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http://www.</a:t>
            </a:r>
            <a:r>
              <a:rPr lang="cs-CZ" sz="12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mojebetynka.cz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/data/2008/11/24sire.jpg</a:t>
            </a:r>
            <a:endParaRPr lang="cs-CZ" sz="1200" dirty="0">
              <a:solidFill>
                <a:srgbClr val="00090C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2910" y="2143116"/>
            <a:ext cx="85010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 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3,4,5 :</a:t>
            </a:r>
            <a:r>
              <a:rPr lang="cs-CZ" sz="1200" b="1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TĚHOTNÁ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:http</a:t>
            </a:r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://</a:t>
            </a:r>
            <a:r>
              <a:rPr lang="cs-CZ" sz="14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upload.wikimedia.org</a:t>
            </a:r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4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wikipedia</a:t>
            </a:r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4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commons</a:t>
            </a:r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4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thumb</a:t>
            </a:r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/b/</a:t>
            </a:r>
            <a:r>
              <a:rPr lang="cs-CZ" sz="14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bc</a:t>
            </a:r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</a:p>
          <a:p>
            <a:r>
              <a:rPr lang="cs-CZ" sz="14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Oh</a:t>
            </a:r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</a:t>
            </a:r>
            <a:r>
              <a:rPr lang="cs-CZ" sz="14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mother.jpg</a:t>
            </a:r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/200px-</a:t>
            </a:r>
            <a:r>
              <a:rPr lang="cs-CZ" sz="14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Oh</a:t>
            </a:r>
            <a:r>
              <a:rPr lang="cs-CZ" sz="14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</a:t>
            </a:r>
            <a:r>
              <a:rPr lang="cs-CZ" sz="14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mother.jpg</a:t>
            </a:r>
            <a:endParaRPr lang="cs-CZ" sz="1400" dirty="0">
              <a:solidFill>
                <a:srgbClr val="00090C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>
            <p:ph idx="1"/>
          </p:nvPr>
        </p:nvSpPr>
        <p:spPr>
          <a:xfrm>
            <a:off x="928662" y="1500174"/>
            <a:ext cx="7429552" cy="785794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3" name="Obdélník 22"/>
          <p:cNvSpPr/>
          <p:nvPr/>
        </p:nvSpPr>
        <p:spPr>
          <a:xfrm>
            <a:off x="642910" y="2714620"/>
            <a:ext cx="89297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str.12, 14</a:t>
            </a:r>
            <a:r>
              <a:rPr lang="cs-CZ" sz="1200" b="1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TĚHOTENSTVÍ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C:\Users\eva\AppData\Local\Microsoft\Windows\Temporary Internet </a:t>
            </a:r>
            <a:r>
              <a:rPr lang="cs-CZ" sz="12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\Content.IE5\7ZOJ04SK\MC900360736[1].</a:t>
            </a:r>
            <a:r>
              <a:rPr lang="cs-CZ" sz="12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wmf</a:t>
            </a:r>
            <a:endParaRPr lang="cs-CZ" sz="1200" dirty="0">
              <a:solidFill>
                <a:srgbClr val="00090C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42910" y="4071942"/>
            <a:ext cx="650084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,18: </a:t>
            </a:r>
            <a:r>
              <a:rPr lang="cs-CZ" sz="1200" b="1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ULRTAZVUK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C:\Users\eva\AppData\Local\Microsoft\Windows\Temporary Internet </a:t>
            </a:r>
            <a:r>
              <a:rPr lang="cs-CZ" sz="12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\Content.IE5\021NAEHP\MP900442378[2].</a:t>
            </a:r>
            <a:r>
              <a:rPr lang="cs-CZ" sz="12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solidFill>
                <a:srgbClr val="00090C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2910" y="3214686"/>
            <a:ext cx="99298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str.13, 20:</a:t>
            </a:r>
            <a:r>
              <a:rPr lang="cs-CZ" sz="1200" b="1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OČEKÁVÁNÍ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:C:\Users\eva\AppData\Local\Microsoft\Windows\Temporary Internet </a:t>
            </a:r>
            <a:r>
              <a:rPr lang="cs-CZ" sz="12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Content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IE5\32ALAC3E\MP900448530[2].</a:t>
            </a:r>
            <a:r>
              <a:rPr lang="cs-CZ" sz="1200" dirty="0" err="1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solidFill>
                <a:srgbClr val="00090C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42910" y="4572008"/>
            <a:ext cx="7643866" cy="2857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str.20:</a:t>
            </a:r>
            <a:r>
              <a:rPr lang="cs-CZ" sz="1200" b="1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OPLODNĚNÍ:</a:t>
            </a:r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http://upload.wikimedia.org/wikipedia/commons/8/86/Sperm-egg.jpg</a:t>
            </a:r>
            <a:endParaRPr lang="cs-CZ" sz="1200" dirty="0">
              <a:solidFill>
                <a:srgbClr val="00090C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2910" y="4857760"/>
            <a:ext cx="73581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str.20</a:t>
            </a:r>
            <a:r>
              <a:rPr lang="cs-CZ" sz="1200" b="1" dirty="0" smtClean="0">
                <a:solidFill>
                  <a:srgbClr val="00090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PLACENTA: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http://upload.wikimedia.org/wikipedia/commons/thumb/a/a8/Human_placenta_baby_side.jpg/220px-Human_placenta_baby_side.jpg</a:t>
            </a:r>
            <a:endParaRPr lang="cs-CZ" sz="1200" dirty="0">
              <a:solidFill>
                <a:srgbClr val="2E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2910" y="5500702"/>
            <a:ext cx="821537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str.20:</a:t>
            </a:r>
            <a:r>
              <a:rPr lang="cs-CZ" sz="1200" b="1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ZÁRODEK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:http://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upload.wikimedia.org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wikipedia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commons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thumb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/2/21/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Tubal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Pregnancy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with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_embryo.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/220px-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Tubal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Pregnancy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with</a:t>
            </a:r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_embryo.</a:t>
            </a:r>
            <a:r>
              <a:rPr lang="cs-CZ" sz="1200" dirty="0" err="1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 smtClean="0">
              <a:solidFill>
                <a:srgbClr val="2E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200" dirty="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www.office.</a:t>
            </a:r>
            <a:r>
              <a:rPr lang="cs-CZ" sz="1200" smtClean="0">
                <a:solidFill>
                  <a:srgbClr val="2E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200" dirty="0">
              <a:solidFill>
                <a:srgbClr val="2E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7">
      <a:dk1>
        <a:srgbClr val="BF0000"/>
      </a:dk1>
      <a:lt1>
        <a:srgbClr val="BF0000"/>
      </a:lt1>
      <a:dk2>
        <a:srgbClr val="BF0000"/>
      </a:dk2>
      <a:lt2>
        <a:srgbClr val="BB2727"/>
      </a:lt2>
      <a:accent1>
        <a:srgbClr val="36FF91"/>
      </a:accent1>
      <a:accent2>
        <a:srgbClr val="E99797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770</TotalTime>
  <Words>453</Words>
  <Application>Microsoft Office PowerPoint</Application>
  <PresentationFormat>Předvádění na obrazovce (4:3)</PresentationFormat>
  <Paragraphs>129</Paragraphs>
  <Slides>21</Slides>
  <Notes>8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Dum</cp:lastModifiedBy>
  <cp:revision>100</cp:revision>
  <dcterms:created xsi:type="dcterms:W3CDTF">2013-05-15T13:44:04Z</dcterms:created>
  <dcterms:modified xsi:type="dcterms:W3CDTF">2014-09-18T10:32:33Z</dcterms:modified>
</cp:coreProperties>
</file>