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1" r:id="rId2"/>
    <p:sldId id="276" r:id="rId3"/>
    <p:sldId id="275" r:id="rId4"/>
    <p:sldId id="263" r:id="rId5"/>
    <p:sldId id="274" r:id="rId6"/>
    <p:sldId id="264" r:id="rId7"/>
    <p:sldId id="266" r:id="rId8"/>
    <p:sldId id="279" r:id="rId9"/>
    <p:sldId id="271" r:id="rId10"/>
    <p:sldId id="267" r:id="rId11"/>
    <p:sldId id="278" r:id="rId12"/>
    <p:sldId id="269" r:id="rId13"/>
    <p:sldId id="268" r:id="rId14"/>
    <p:sldId id="262" r:id="rId15"/>
    <p:sldId id="280" r:id="rId16"/>
    <p:sldId id="28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CC66FF"/>
    <a:srgbClr val="FFFF00"/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9642" autoAdjust="0"/>
  </p:normalViewPr>
  <p:slideViewPr>
    <p:cSldViewPr>
      <p:cViewPr varScale="1">
        <p:scale>
          <a:sx n="101" d="100"/>
          <a:sy n="101" d="100"/>
        </p:scale>
        <p:origin x="-96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A25185-2AD9-4465-AD0B-A376E686FED7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DB0C9-1898-4E9C-B999-8966B04C15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2989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DB0C9-1898-4E9C-B999-8966B04C15D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484784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901948179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VY_32_INOVACE_10_01_sexuální život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život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Květen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látkou na téma sexuální život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Pohlavní život, pohlavní styk, pohlavní zdrženlivost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1115616" y="321297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31640" y="2708920"/>
            <a:ext cx="6858000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99592" y="836712"/>
            <a:ext cx="689836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ŽIVOT</a:t>
            </a:r>
            <a:endParaRPr lang="cs-CZ" sz="6000" i="1" dirty="0">
              <a:solidFill>
                <a:srgbClr val="002060"/>
              </a:solidFill>
            </a:endParaRPr>
          </a:p>
        </p:txBody>
      </p:sp>
      <p:pic>
        <p:nvPicPr>
          <p:cNvPr id="4" name="Picture 4" descr="C:\Users\eva\AppData\Local\Microsoft\Windows\Temporary Internet Files\Content.IE5\7ZOJ04SK\MP9004306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857364"/>
            <a:ext cx="6539131" cy="435771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1124744"/>
            <a:ext cx="792088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 </a:t>
            </a:r>
            <a:r>
              <a:rPr lang="cs-CZ" sz="4000" dirty="0" smtClean="0">
                <a:solidFill>
                  <a:srgbClr val="FFFF00"/>
                </a:solidFill>
                <a:latin typeface="Vani" pitchFamily="34" charset="0"/>
                <a:ea typeface="Verdana" pitchFamily="34" charset="0"/>
                <a:cs typeface="Vani" pitchFamily="34" charset="0"/>
              </a:rPr>
              <a:t>„</a:t>
            </a:r>
            <a:r>
              <a:rPr lang="cs-CZ" sz="4000" dirty="0" smtClean="0">
                <a:solidFill>
                  <a:schemeClr val="bg1"/>
                </a:solidFill>
                <a:latin typeface="Vani" pitchFamily="34" charset="0"/>
                <a:ea typeface="Verdana" pitchFamily="34" charset="0"/>
                <a:cs typeface="Vani" pitchFamily="34" charset="0"/>
              </a:rPr>
              <a:t>MILOVÁNÍ“</a:t>
            </a:r>
            <a:endParaRPr lang="cs-CZ" sz="4000" dirty="0" smtClean="0">
              <a:solidFill>
                <a:srgbClr val="FFFF00"/>
              </a:solidFill>
              <a:latin typeface="Vani" pitchFamily="34" charset="0"/>
              <a:ea typeface="Verdana" pitchFamily="34" charset="0"/>
              <a:cs typeface="Vani" pitchFamily="34" charset="0"/>
            </a:endParaRPr>
          </a:p>
          <a:p>
            <a:r>
              <a:rPr lang="cs-CZ" sz="3200" dirty="0" smtClean="0">
                <a:solidFill>
                  <a:srgbClr val="FFFF00"/>
                </a:solidFill>
                <a:latin typeface="Vani" pitchFamily="34" charset="0"/>
                <a:ea typeface="Verdana" pitchFamily="34" charset="0"/>
                <a:cs typeface="Vani" pitchFamily="34" charset="0"/>
              </a:rPr>
              <a:t>je způsob, jak se s milovanou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osobou můžete navzájem </a:t>
            </a:r>
            <a:r>
              <a:rPr lang="cs-CZ" sz="3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 sobě tělesně přiblížit.</a:t>
            </a:r>
          </a:p>
          <a:p>
            <a:endParaRPr lang="cs-CZ" sz="32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Vzájemně musíte respektovat své pocity a přání, včetně práva říci</a:t>
            </a:r>
            <a:r>
              <a:rPr lang="cs-CZ" sz="3200" dirty="0" smtClean="0">
                <a:solidFill>
                  <a:srgbClr val="FFFF00"/>
                </a:solidFill>
                <a:latin typeface="Vani" pitchFamily="34" charset="0"/>
                <a:ea typeface="Verdana" pitchFamily="34" charset="0"/>
                <a:cs typeface="Vani" pitchFamily="34" charset="0"/>
              </a:rPr>
              <a:t>,,</a:t>
            </a:r>
            <a:r>
              <a:rPr lang="cs-CZ" sz="3200" dirty="0" smtClean="0">
                <a:solidFill>
                  <a:srgbClr val="FF0000"/>
                </a:solidFill>
                <a:latin typeface="Vani" pitchFamily="34" charset="0"/>
                <a:ea typeface="Verdana" pitchFamily="34" charset="0"/>
                <a:cs typeface="Vani" pitchFamily="34" charset="0"/>
              </a:rPr>
              <a:t>NE</a:t>
            </a:r>
            <a:r>
              <a:rPr lang="cs-CZ" sz="3200" dirty="0" smtClean="0">
                <a:solidFill>
                  <a:srgbClr val="FFFF00"/>
                </a:solidFill>
                <a:latin typeface="Vani" pitchFamily="34" charset="0"/>
                <a:ea typeface="Verdana" pitchFamily="34" charset="0"/>
                <a:cs typeface="Vani" pitchFamily="34" charset="0"/>
              </a:rPr>
              <a:t>“.</a:t>
            </a:r>
          </a:p>
          <a:p>
            <a:endParaRPr lang="cs-CZ" sz="32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11560" y="0"/>
            <a:ext cx="7920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</a:t>
            </a:r>
          </a:p>
          <a:p>
            <a:r>
              <a:rPr lang="cs-CZ" sz="6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STYK?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8662" y="785794"/>
            <a:ext cx="8568952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POHLAVNÍ </a:t>
            </a:r>
          </a:p>
          <a:p>
            <a:r>
              <a:rPr lang="cs-CZ" sz="4400" i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ZDRŽENDLIVOST?</a:t>
            </a:r>
          </a:p>
          <a:p>
            <a:endParaRPr lang="cs-CZ" sz="3600" i="1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5805264"/>
            <a:ext cx="83184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Rozhodnutí nemít pohlavní styk</a:t>
            </a:r>
          </a:p>
        </p:txBody>
      </p:sp>
      <p:sp>
        <p:nvSpPr>
          <p:cNvPr id="8" name="Elipsa 7"/>
          <p:cNvSpPr/>
          <p:nvPr/>
        </p:nvSpPr>
        <p:spPr>
          <a:xfrm>
            <a:off x="642910" y="1000108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eva\AppData\Local\Microsoft\Windows\Temporary Internet Files\Content.IE5\7ZOJ04SK\MP9004309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285992"/>
            <a:ext cx="4286280" cy="345461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57224" y="500042"/>
            <a:ext cx="589456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DŮVODY PROČ NE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1340768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Jste mladí na pohlavní styk nebo nechcete z jiného důvodu mít </a:t>
            </a:r>
            <a:r>
              <a:rPr lang="cs-CZ" sz="3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</a:t>
            </a:r>
            <a:r>
              <a:rPr lang="cs-CZ" sz="3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  </a:t>
            </a:r>
          </a:p>
          <a:p>
            <a:endParaRPr lang="cs-CZ" sz="36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3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dirty="0" smtClean="0">
                <a:solidFill>
                  <a:srgbClr val="66FF33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DRŽTE SE ZA RUCE </a:t>
            </a:r>
          </a:p>
          <a:p>
            <a:r>
              <a:rPr lang="cs-CZ" sz="3600" dirty="0" smtClean="0">
                <a:solidFill>
                  <a:srgbClr val="66FF33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OBJÍMEJTE SE </a:t>
            </a:r>
          </a:p>
          <a:p>
            <a:endParaRPr lang="cs-CZ" sz="3600" dirty="0" smtClean="0">
              <a:solidFill>
                <a:srgbClr val="66FF33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5301208"/>
            <a:ext cx="3168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66FF33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LÍBEJ TE SE</a:t>
            </a:r>
            <a:endParaRPr lang="cs-CZ" sz="3600" dirty="0">
              <a:solidFill>
                <a:srgbClr val="66FF33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83568" y="4221088"/>
            <a:ext cx="288032" cy="28803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83568" y="4869160"/>
            <a:ext cx="288032" cy="28803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5517232"/>
            <a:ext cx="288032" cy="28803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6" descr="C:\Users\eva\AppData\Local\Microsoft\Windows\Temporary Internet Files\Content.IE5\7ZOJ04SK\MP9004316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000372"/>
            <a:ext cx="3071834" cy="33575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196752"/>
            <a:ext cx="96663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                 </a:t>
            </a:r>
          </a:p>
          <a:p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                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971600" y="1"/>
            <a:ext cx="8352928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0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5400" i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ODKLAD SEXUÁLNÍHO STYKU</a:t>
            </a:r>
            <a:r>
              <a:rPr lang="cs-CZ" sz="5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5400" i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</a:p>
          <a:p>
            <a:endParaRPr lang="cs-CZ" sz="4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Rozhodnutí o oddálení </a:t>
            </a:r>
          </a:p>
          <a:p>
            <a:pPr>
              <a:tabLst>
                <a:tab pos="4665663" algn="l"/>
              </a:tabLst>
            </a:pPr>
            <a:r>
              <a:rPr lang="cs-CZ" sz="40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sexuálního styku do doby, </a:t>
            </a:r>
          </a:p>
          <a:p>
            <a:pPr>
              <a:tabLst>
                <a:tab pos="4665663" algn="l"/>
              </a:tabLst>
            </a:pPr>
            <a:r>
              <a:rPr lang="cs-CZ" sz="40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kdy jste starší nebo se cítíte být odpovědnější.</a:t>
            </a:r>
          </a:p>
          <a:p>
            <a:endParaRPr lang="cs-CZ" sz="4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4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9552" y="908720"/>
            <a:ext cx="288032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5048" y="571480"/>
            <a:ext cx="8568952" cy="11079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1472" y="2214554"/>
            <a:ext cx="928960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První sex obvykle mívá </a:t>
            </a:r>
          </a:p>
          <a:p>
            <a:r>
              <a:rPr lang="cs-CZ" sz="4000" i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patnáctiletý mladík s mladší partnerkou</a:t>
            </a:r>
            <a:r>
              <a:rPr lang="cs-CZ" sz="4000" i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  <a:r>
              <a:rPr lang="cs-CZ" sz="4000" i="1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patnáctiletá dívka</a:t>
            </a:r>
          </a:p>
          <a:p>
            <a:r>
              <a:rPr lang="cs-CZ" sz="4000" i="1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 starším partnerem</a:t>
            </a:r>
            <a:r>
              <a:rPr lang="cs-CZ" sz="4000" i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4000" i="1" dirty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5048" y="785794"/>
            <a:ext cx="8568952" cy="11079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2420888"/>
            <a:ext cx="95050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latin typeface="Segoe UI Light" pitchFamily="34" charset="0"/>
                <a:ea typeface="Verdana" pitchFamily="34" charset="0"/>
                <a:cs typeface="Verdana" pitchFamily="34" charset="0"/>
              </a:rPr>
              <a:t>1) ,,</a:t>
            </a:r>
            <a:r>
              <a:rPr lang="cs-CZ" sz="4800" b="1" dirty="0" smtClean="0">
                <a:solidFill>
                  <a:schemeClr val="bg1"/>
                </a:solidFill>
                <a:latin typeface="Segoe UI Light" pitchFamily="34" charset="0"/>
                <a:ea typeface="Verdana" pitchFamily="34" charset="0"/>
                <a:cs typeface="Verdana" pitchFamily="34" charset="0"/>
              </a:rPr>
              <a:t>PETTING</a:t>
            </a:r>
            <a:r>
              <a:rPr lang="cs-CZ" sz="4800" b="1" dirty="0" smtClean="0">
                <a:latin typeface="Segoe UI Light" pitchFamily="34" charset="0"/>
                <a:ea typeface="Verdana" pitchFamily="34" charset="0"/>
                <a:cs typeface="Verdana" pitchFamily="34" charset="0"/>
              </a:rPr>
              <a:t>“ </a:t>
            </a:r>
            <a:r>
              <a:rPr lang="cs-CZ" sz="4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předehra</a:t>
            </a:r>
          </a:p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NAVOZENÍ SEXUÁLNÍHO VZRUŠENÍ</a:t>
            </a:r>
          </a:p>
          <a:p>
            <a:r>
              <a:rPr lang="cs-CZ" sz="2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DOCHÁZÍ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KE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TOPOŘENÍ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PENISU A ZVLHČENÍ  VAGÍNY</a:t>
            </a: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LÍBÁNÍ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DRŽENÍ SE ZA RUKU, KOLEM PASU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HLAZENÍ EROTOGENNÍCH ZÓN </a:t>
            </a:r>
          </a:p>
        </p:txBody>
      </p:sp>
      <p:sp>
        <p:nvSpPr>
          <p:cNvPr id="7" name="Elipsa 6"/>
          <p:cNvSpPr/>
          <p:nvPr/>
        </p:nvSpPr>
        <p:spPr>
          <a:xfrm>
            <a:off x="395536" y="450912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95536" y="501317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95536" y="544522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4348" y="1928802"/>
            <a:ext cx="1611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 SKLÁDÁ: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encrypted-tbn3.gstatic.com/images?q=tbn:ANd9GcQcmmJILi%208PIQC4h4dJteAwEym8vnk7REomw5UOGr9HbYCWECNiR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285860"/>
            <a:ext cx="5572164" cy="403137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149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ZTOPOŘENÝ PENIS MUŽ VSUNE DO VAGINY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OBA SE VZÁJEMNĚ OBJÍMAJÍ A LÍBAJÍ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RYTMICKÝMI POHYBY DOPŘEDU A </a:t>
            </a:r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ZPĚT</a:t>
            </a:r>
            <a:endParaRPr lang="cs-CZ" sz="24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PENISU V POCHVĚ VYVOLÁ VELMI PŘÍJEMNÉ POCITY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DOCHÁZÍ K ORGASMU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 PENISU DO POCHVY DOJDE K VÝRONU SEMENE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 POCHVY VYTÉKÁ MALÉ MNOŽSTVÍ TEKUTINY</a:t>
            </a:r>
          </a:p>
          <a:p>
            <a:endParaRPr lang="cs-CZ" sz="24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71472" y="500042"/>
            <a:ext cx="554991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2) </a:t>
            </a:r>
            <a:r>
              <a:rPr lang="cs-CZ" sz="4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VYVRCHOLENÍ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0034" y="2143116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00034" y="1714488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0034" y="4286256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00034" y="4714884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00034" y="3857628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00034" y="3071810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00034" y="2571744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eva\Desktop\s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500174"/>
            <a:ext cx="5906076" cy="37147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857232"/>
            <a:ext cx="30812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3) </a:t>
            </a:r>
            <a:r>
              <a:rPr lang="cs-CZ" sz="4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DOHRA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844824"/>
            <a:ext cx="7200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 ORGASMU JSOU PARTNEŘI UVOLNĚNÍ, ŠŤASTNÍ, HLADÍ SE 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MOHOU I USNOUT.</a:t>
            </a:r>
          </a:p>
        </p:txBody>
      </p:sp>
      <p:sp>
        <p:nvSpPr>
          <p:cNvPr id="8" name="Elipsa 7"/>
          <p:cNvSpPr/>
          <p:nvPr/>
        </p:nvSpPr>
        <p:spPr>
          <a:xfrm>
            <a:off x="642910" y="2000240"/>
            <a:ext cx="216024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20688"/>
            <a:ext cx="7992888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KAŽDÝ POHLAVNÍ STYK MŮŽE VÉST K POČETÍ DÍTĚTE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Dívka může otěhotnět:</a:t>
            </a:r>
            <a:r>
              <a:rPr lang="cs-CZ" sz="2800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KDYŽ MÁ MENSTRUACI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PŘI PRVNÍM POHLAVNÍM STYKU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I KDYŽ NEMÁ ORGASMUS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PŘI PŘERUŠOVANÉM POHLAVNÍM STYKU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BEZ POHLAVNÍHO STYKU(výron semene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poblíž poševního vchodu)                                 </a:t>
            </a:r>
          </a:p>
          <a:p>
            <a:endParaRPr lang="cs-CZ" sz="28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857224" y="5429264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857224" y="3643314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857224" y="4929198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857224" y="4572008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857224" y="4071942"/>
            <a:ext cx="214314" cy="21431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flipH="1">
            <a:off x="6000760" y="1357298"/>
            <a:ext cx="2857520" cy="31432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86512" y="6143644"/>
            <a:ext cx="2571768" cy="33855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NEMÍT SEXUÁLNÍ STYK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428596" y="6072206"/>
            <a:ext cx="2928958" cy="33855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ODDÁLENÍ NA DALŠÍ DEN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0034" y="1285860"/>
            <a:ext cx="18069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ODKLADEM</a:t>
            </a:r>
          </a:p>
          <a:p>
            <a:r>
              <a:rPr lang="cs-CZ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SEXUÁLNÍHO </a:t>
            </a:r>
          </a:p>
          <a:p>
            <a:r>
              <a:rPr lang="cs-CZ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STYKU JE: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2285992"/>
            <a:ext cx="2587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POHLAVNÍ STYK JE: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28926" y="4357694"/>
            <a:ext cx="2919389" cy="58477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VZÁJEMNÉ  VYHLEDÁVÁNÍ</a:t>
            </a:r>
          </a:p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MILOVANÉ OSOBY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34" y="5286388"/>
            <a:ext cx="3422732" cy="58477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VZÁJEMNÉ TĚLESNÉ SBLÍŽENÍ </a:t>
            </a:r>
          </a:p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 MILOVANOU OSOBOU</a:t>
            </a:r>
            <a:endParaRPr lang="cs-CZ" sz="1600" dirty="0">
              <a:solidFill>
                <a:srgbClr val="FFFF00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857488" y="1643050"/>
            <a:ext cx="5715040" cy="15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928926" y="2428868"/>
            <a:ext cx="5643602" cy="15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500034" y="278605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</a:t>
            </a:r>
          </a:p>
          <a:p>
            <a:r>
              <a:rPr lang="cs-CZ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ZDRŽENLIVOST </a:t>
            </a:r>
            <a:r>
              <a:rPr lang="cs-CZ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JE: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214678" y="3286124"/>
            <a:ext cx="5286412" cy="15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71472" y="4357694"/>
            <a:ext cx="2071702" cy="83099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ODDÁLENÍ  DO DOBY, KDY JSME STARŠÍ.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3500430" y="6072206"/>
            <a:ext cx="2428892" cy="58477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BRÁNIT PARTNEROVI V SEXUÁLNÍM STYKU</a:t>
            </a:r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500034" y="3571876"/>
            <a:ext cx="2139564" cy="646331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 SE DĚLÍ NA: 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00760" y="4357694"/>
            <a:ext cx="2888932" cy="64633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PŘEDEHRU, </a:t>
            </a:r>
          </a:p>
          <a:p>
            <a:r>
              <a:rPr lang="cs-CZ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VYVRCHOLENÍ, DOHRU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29124" y="5143512"/>
            <a:ext cx="3571900" cy="83099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LÍBÁNÍ</a:t>
            </a:r>
          </a:p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DRŽENÍ SE ZA RUKU</a:t>
            </a:r>
          </a:p>
          <a:p>
            <a:r>
              <a:rPr lang="cs-CZ" sz="16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HLAZENÍ EROTOGENNÍCH ZÓN 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928926" y="4071942"/>
            <a:ext cx="5572164" cy="15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428596" y="0"/>
            <a:ext cx="744928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Vyberte správné znění z obdélníků,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to přečtěte a zapište do řádku.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2928934"/>
            <a:ext cx="144304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str.6: </a:t>
            </a:r>
            <a:r>
              <a:rPr lang="cs-CZ" sz="1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OBJÍMÁNÍ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sers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eva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\Microsoft\Windows\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Temporary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Internet 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7ZOJ04SK\MP900431670[1].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28596" y="4643446"/>
            <a:ext cx="1135864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str.14:</a:t>
            </a:r>
            <a:r>
              <a:rPr lang="cs-CZ" sz="1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TĚHOTNÁ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IE5\021NAEHP\MP900442384[1].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2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www.office.</a:t>
            </a:r>
            <a:r>
              <a:rPr lang="cs-CZ" sz="120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2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357158" y="2500306"/>
            <a:ext cx="125730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str.3</a:t>
            </a:r>
            <a:r>
              <a:rPr lang="cs-CZ" sz="1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:LÁSKA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7ZOJ04SK\MP900430627[1].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596" y="3357562"/>
            <a:ext cx="128588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str.5:</a:t>
            </a:r>
            <a:r>
              <a:rPr lang="cs-CZ" sz="1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PÁR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7ZOJ04SK\MP900430977[2].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364" y="1857364"/>
            <a:ext cx="32864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POUŽITÉ ZDROJE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28596" y="3786190"/>
            <a:ext cx="155734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:10: </a:t>
            </a:r>
            <a:r>
              <a:rPr lang="cs-CZ" sz="1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NOHY: 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https://encrypted-tbn3.gstatic.com/images?q=tbn:ANd9GcQcmmJILi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8PIQC4h4dJteAwEym8vnk7REomw5UOGr9HbYCWECNiRg</a:t>
            </a:r>
            <a:endParaRPr lang="cs-CZ" sz="12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596" y="4214818"/>
            <a:ext cx="9429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str.12: </a:t>
            </a:r>
            <a:r>
              <a:rPr lang="cs-CZ" sz="1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VYVRCHOLENÍ: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://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encrypted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-tbn2.gstatic.com/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images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?q=</a:t>
            </a:r>
            <a:r>
              <a:rPr lang="cs-CZ" sz="12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tbn</a:t>
            </a:r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:ANd9GcTWhKFVtQZsOVa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%209ZhC-qiOac-G7pZfKDrSEHTdKOep4xN94zrCS</a:t>
            </a:r>
            <a:endParaRPr lang="cs-CZ" sz="12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1030</TotalTime>
  <Words>493</Words>
  <Application>Microsoft Office PowerPoint</Application>
  <PresentationFormat>Předvádění na obrazovce (4:3)</PresentationFormat>
  <Paragraphs>135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2) VYVRCHOLENÍ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121</cp:revision>
  <dcterms:created xsi:type="dcterms:W3CDTF">2013-05-26T07:34:31Z</dcterms:created>
  <dcterms:modified xsi:type="dcterms:W3CDTF">2014-09-18T10:35:41Z</dcterms:modified>
</cp:coreProperties>
</file>