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3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00458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VY_32_INOVACE_229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Světelné zdroje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</a:t>
                      </a:r>
                      <a:r>
                        <a:rPr lang="cs-CZ" sz="1400" b="1" baseline="0" dirty="0" smtClean="0"/>
                        <a:t> Světelné zdroje. Žáci jsou seznámeni s rozdělením světelných zdrojů.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Světelné zdroje</a:t>
            </a:r>
            <a:endParaRPr lang="cs-CZ" sz="88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Světelný zdroj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těleso, které vyzařuje světlo</a:t>
            </a:r>
          </a:p>
          <a:p>
            <a:pPr marL="0" indent="0">
              <a:buNone/>
            </a:pPr>
            <a:r>
              <a:rPr lang="cs-CZ" sz="2800" b="1" dirty="0" smtClean="0"/>
              <a:t>    např.: Slunce, žárovka, svíčka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jiná tělesa světlo           odrážejí (Měsíc, vodní hladina, 				             zrcadlo)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        pohlcují (tmavá tkanina, 					              hluboký otvor v zemi)</a:t>
            </a:r>
            <a:endParaRPr lang="cs-CZ" sz="28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73177" y="3432412"/>
            <a:ext cx="57606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182931" y="3645024"/>
            <a:ext cx="668989" cy="64807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dělení: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186808" cy="500141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000" b="1" dirty="0" smtClean="0"/>
              <a:t>1) </a:t>
            </a:r>
            <a:r>
              <a:rPr lang="cs-CZ" sz="3000" b="1" u="sng" dirty="0" smtClean="0"/>
              <a:t>bodové</a:t>
            </a:r>
            <a:r>
              <a:rPr lang="cs-CZ" sz="3000" b="1" dirty="0" smtClean="0"/>
              <a:t> </a:t>
            </a:r>
            <a:r>
              <a:rPr lang="cs-CZ" sz="3000" b="1" dirty="0"/>
              <a:t>– </a:t>
            </a:r>
            <a:r>
              <a:rPr lang="cs-CZ" sz="3000" b="1" dirty="0" smtClean="0"/>
              <a:t>zdroj „malých“</a:t>
            </a:r>
          </a:p>
          <a:p>
            <a:pPr marL="0" indent="0">
              <a:buNone/>
            </a:pPr>
            <a:r>
              <a:rPr lang="cs-CZ" sz="3000" b="1" dirty="0" smtClean="0"/>
              <a:t>    rozměrů, paprsky se šíří 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všemi směry</a:t>
            </a:r>
            <a:r>
              <a:rPr lang="cs-CZ" sz="3000" b="1" dirty="0"/>
              <a:t>, </a:t>
            </a:r>
            <a:r>
              <a:rPr lang="cs-CZ" sz="3000" b="1" dirty="0" smtClean="0"/>
              <a:t>intenzita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světla klesá se vzdáleností</a:t>
            </a:r>
          </a:p>
          <a:p>
            <a:pPr marL="0" indent="0">
              <a:buNone/>
            </a:pPr>
            <a:r>
              <a:rPr lang="cs-CZ" sz="3000" b="1" dirty="0" smtClean="0"/>
              <a:t>    např</a:t>
            </a:r>
            <a:r>
              <a:rPr lang="cs-CZ" sz="3000" b="1" dirty="0"/>
              <a:t>.  </a:t>
            </a:r>
            <a:r>
              <a:rPr lang="cs-CZ" sz="3000" b="1" dirty="0" smtClean="0"/>
              <a:t>žárovka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2000" dirty="0" smtClean="0"/>
              <a:t>                    obr. 1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124744"/>
            <a:ext cx="3970784" cy="500141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/>
              <a:t>2) </a:t>
            </a:r>
            <a:r>
              <a:rPr lang="cs-CZ" sz="3000" b="1" u="sng" dirty="0"/>
              <a:t>plošné</a:t>
            </a:r>
            <a:r>
              <a:rPr lang="cs-CZ" sz="3000" b="1" dirty="0"/>
              <a:t> – </a:t>
            </a:r>
            <a:r>
              <a:rPr lang="cs-CZ" sz="3000" b="1" dirty="0" smtClean="0"/>
              <a:t>zdroj „velkých“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rozměrů, paprsky </a:t>
            </a:r>
            <a:r>
              <a:rPr lang="cs-CZ" sz="3000" b="1" dirty="0"/>
              <a:t>se šíří</a:t>
            </a:r>
          </a:p>
          <a:p>
            <a:pPr marL="0" indent="0">
              <a:buNone/>
            </a:pPr>
            <a:r>
              <a:rPr lang="cs-CZ" sz="3000" b="1" dirty="0"/>
              <a:t>    rovnoběžně, se</a:t>
            </a:r>
          </a:p>
          <a:p>
            <a:pPr marL="0" indent="0">
              <a:buNone/>
            </a:pPr>
            <a:r>
              <a:rPr lang="cs-CZ" sz="3000" b="1" dirty="0"/>
              <a:t>    vzdáleností se intenzita</a:t>
            </a:r>
          </a:p>
          <a:p>
            <a:pPr marL="0" indent="0">
              <a:buNone/>
            </a:pPr>
            <a:r>
              <a:rPr lang="cs-CZ" sz="3000" b="1" dirty="0"/>
              <a:t>    světla nemění, např. </a:t>
            </a:r>
          </a:p>
          <a:p>
            <a:pPr marL="0" indent="0">
              <a:buNone/>
            </a:pPr>
            <a:r>
              <a:rPr lang="cs-CZ" sz="3000" b="1" dirty="0"/>
              <a:t>    </a:t>
            </a:r>
            <a:r>
              <a:rPr lang="cs-CZ" sz="3000" b="1" dirty="0" smtClean="0"/>
              <a:t>laser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2000" dirty="0" smtClean="0"/>
              <a:t>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obr. 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84984"/>
            <a:ext cx="1854302" cy="3081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89040"/>
            <a:ext cx="3240360" cy="2433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/>
              <a:t>jiné dělení: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1) </a:t>
            </a:r>
            <a:r>
              <a:rPr lang="cs-CZ" sz="2800" b="1" u="sng" dirty="0"/>
              <a:t>tepelné</a:t>
            </a:r>
            <a:r>
              <a:rPr lang="cs-CZ" sz="2800" b="1" dirty="0"/>
              <a:t> – každé těleso s teplotou vyšší než 525°C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   = viditelné světlo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2) </a:t>
            </a:r>
            <a:r>
              <a:rPr lang="cs-CZ" sz="2800" b="1" u="sng" dirty="0"/>
              <a:t>studené</a:t>
            </a:r>
            <a:r>
              <a:rPr lang="cs-CZ" sz="2800" b="1" dirty="0"/>
              <a:t> – luminiscence, např. bioluminiscence – </a:t>
            </a:r>
          </a:p>
          <a:p>
            <a:pPr marL="0" indent="0">
              <a:buNone/>
            </a:pPr>
            <a:r>
              <a:rPr lang="cs-CZ" sz="2800" b="1" dirty="0"/>
              <a:t>    </a:t>
            </a:r>
            <a:r>
              <a:rPr lang="cs-CZ" sz="2800" b="1" dirty="0" smtClean="0"/>
              <a:t>světluška, mořský ďas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		</a:t>
            </a:r>
            <a:r>
              <a:rPr lang="cs-CZ" sz="2000" dirty="0" smtClean="0"/>
              <a:t>obr</a:t>
            </a:r>
            <a:r>
              <a:rPr lang="cs-CZ" sz="2000" dirty="0" smtClean="0"/>
              <a:t>. 3</a:t>
            </a:r>
            <a:endParaRPr lang="cs-CZ" sz="2000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3" t="17775" r="46234" b="31917"/>
          <a:stretch/>
        </p:blipFill>
        <p:spPr bwMode="auto">
          <a:xfrm>
            <a:off x="4427984" y="3429000"/>
            <a:ext cx="2664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otázky: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Co je světelný zdroj?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Jak dělíme zdroje světla?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Uveď rozdíly mezi bodovým a plošným zdrojem světla.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Uveď 3 tepelné zdroje světla.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Vysvětli pojem bioluminiscence, uveď příklady.</a:t>
            </a:r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KMJ.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11.11.2012]. </a:t>
            </a:r>
            <a:r>
              <a:rPr lang="cs-CZ" sz="2000" dirty="0"/>
              <a:t>Dostupný na WWW: http://cs.wikipedia.org/wiki/Soubor:Gluehlampe_01_KMJ.jpg </a:t>
            </a:r>
            <a:endParaRPr lang="cs-CZ" sz="2000" dirty="0" smtClean="0"/>
          </a:p>
          <a:p>
            <a:r>
              <a:rPr lang="cs-CZ" sz="2000" dirty="0" smtClean="0"/>
              <a:t>obr. 2: AUTOR </a:t>
            </a:r>
            <a:r>
              <a:rPr lang="cs-CZ" sz="2000" dirty="0"/>
              <a:t>NEUVEDEN. </a:t>
            </a:r>
            <a:r>
              <a:rPr lang="cs-CZ" sz="2000" i="1" dirty="0" err="1"/>
              <a:t>Hack</a:t>
            </a:r>
            <a:r>
              <a:rPr lang="cs-CZ" sz="2000" i="1" dirty="0"/>
              <a:t> N </a:t>
            </a:r>
            <a:r>
              <a:rPr lang="cs-CZ" sz="2000" i="1" dirty="0" err="1"/>
              <a:t>Mod</a:t>
            </a:r>
            <a:r>
              <a:rPr lang="cs-CZ" sz="2000" dirty="0"/>
              <a:t> [online]. [cit. </a:t>
            </a:r>
            <a:r>
              <a:rPr lang="cs-CZ" sz="2000" dirty="0" smtClean="0"/>
              <a:t>11.11.2012]. </a:t>
            </a:r>
            <a:r>
              <a:rPr lang="cs-CZ" sz="2000" dirty="0"/>
              <a:t>Dostupný na WWW: http://hacknmod.com/wp-content/uploads/2008/08/lasers.jpg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3</a:t>
            </a:r>
            <a:r>
              <a:rPr lang="cs-CZ" sz="2000" dirty="0" smtClean="0"/>
              <a:t>:</a:t>
            </a:r>
            <a:r>
              <a:rPr lang="cs-CZ" sz="2000" dirty="0"/>
              <a:t>„LUCIOLA4 CROP“ OD DERIVATIVE WORK: DYSMORODREPANIS (TALK)LUCIOLA4.JPG: GIUSEPPE ME – LUCIOLA4.JPG. LICENCOVÁNO POD CREATIVE COMMONS ATTRIBUTION-SHARE ALIKE 3.0 VIA WIKIMEDIA COMMONS - HTTP://COMMONS.WIKIMEDIA.ORG/WIKI/FILE:LUCIOLA4_CROP.PNG#MEDIAVIEWER/FILE:LUCIOLA4_CROP.PNG.</a:t>
            </a:r>
            <a:r>
              <a:rPr lang="cs-CZ" sz="2000" i="1" dirty="0"/>
              <a:t>wikipedie</a:t>
            </a:r>
            <a:r>
              <a:rPr lang="cs-CZ" sz="2000" dirty="0"/>
              <a:t> [online]. [cit. 15.9.2014]. Dostupný na WWW: http://</a:t>
            </a:r>
            <a:r>
              <a:rPr lang="cs-CZ" sz="2000" dirty="0" smtClean="0"/>
              <a:t>cs.wikipedia.org/wiki/Sv%C4%9Btlu%C5%A1kovit%C3%AD#mediaviewer/File:Luciola4_crop.png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328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Světelné zdroje</vt:lpstr>
      <vt:lpstr>Světelný zdroj</vt:lpstr>
      <vt:lpstr>dělení:</vt:lpstr>
      <vt:lpstr>jiné dělení: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23</cp:revision>
  <dcterms:created xsi:type="dcterms:W3CDTF">2012-10-04T17:02:39Z</dcterms:created>
  <dcterms:modified xsi:type="dcterms:W3CDTF">2014-09-15T14:10:57Z</dcterms:modified>
</cp:coreProperties>
</file>