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5224887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Mechanická energie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Mechanická energie.  Objasní žákům její rozdělení na polohovou,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pohybovou a energii pružnosti.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23. 10. 2012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412776"/>
            <a:ext cx="8229600" cy="295232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Mechanická energie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Mechanická energie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nejjednodušší forma energie</a:t>
            </a:r>
          </a:p>
          <a:p>
            <a:r>
              <a:rPr lang="cs-CZ" sz="2800" b="1" dirty="0" smtClean="0"/>
              <a:t>dělíme ji na:</a:t>
            </a:r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</p:txBody>
      </p:sp>
      <p:pic>
        <p:nvPicPr>
          <p:cNvPr id="1026" name="Picture 2" descr="C:\Documents and Settings\verka\Local Settings\Temporary Internet Files\Content.IE5\ECEW1OTD\MC900149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750" y="1035873"/>
            <a:ext cx="2716040" cy="212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PIE2V6CF\MC900389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66207"/>
            <a:ext cx="2084054" cy="261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8006" y="2637200"/>
            <a:ext cx="441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/>
              <a:t>pohybovou (kinetickou)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58006" y="3342987"/>
            <a:ext cx="43024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  polohovou </a:t>
            </a:r>
            <a:r>
              <a:rPr lang="cs-CZ" sz="2800" b="1" dirty="0"/>
              <a:t>(potenciální)</a:t>
            </a: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pohybovou (kinetickou)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 řečtiny – „kinetikos“ = pohybující se</a:t>
            </a:r>
          </a:p>
          <a:p>
            <a:pPr lvl="0"/>
            <a:r>
              <a:rPr lang="cs-CZ" sz="2800" b="1" dirty="0" smtClean="0"/>
              <a:t>má ji každé </a:t>
            </a:r>
            <a:r>
              <a:rPr lang="cs-CZ" sz="2800" b="1" dirty="0"/>
              <a:t>pohybující se těleso</a:t>
            </a:r>
            <a:endParaRPr lang="cs-CZ" sz="2800" dirty="0"/>
          </a:p>
          <a:p>
            <a:r>
              <a:rPr lang="cs-CZ" sz="2800" b="1" dirty="0"/>
              <a:t>závisí na hmotnosti a rychlosti </a:t>
            </a:r>
            <a:r>
              <a:rPr lang="cs-CZ" sz="2800" b="1" dirty="0" smtClean="0"/>
              <a:t>(čím větší hmotnost, vyšší rychlost, tím</a:t>
            </a:r>
            <a:r>
              <a:rPr lang="cs-CZ" sz="2800" b="1" dirty="0" smtClean="0">
                <a:sym typeface="Symbol"/>
              </a:rPr>
              <a:t> vyšší </a:t>
            </a:r>
            <a:r>
              <a:rPr lang="cs-CZ" sz="2800" b="1" dirty="0" smtClean="0"/>
              <a:t>pohybová energie)</a:t>
            </a:r>
          </a:p>
          <a:p>
            <a:r>
              <a:rPr lang="cs-CZ" sz="2800" b="1" dirty="0" smtClean="0"/>
              <a:t>náraz </a:t>
            </a:r>
            <a:r>
              <a:rPr lang="cs-CZ" sz="2800" b="1" dirty="0" smtClean="0">
                <a:sym typeface="Symbol"/>
              </a:rPr>
              <a:t> posunutí  energie  konání práce</a:t>
            </a:r>
          </a:p>
          <a:p>
            <a:pPr marL="0" indent="0">
              <a:buNone/>
            </a:pPr>
            <a:r>
              <a:rPr lang="cs-CZ" sz="2800" b="1" dirty="0">
                <a:sym typeface="Symbol"/>
              </a:rPr>
              <a:t> </a:t>
            </a:r>
            <a:r>
              <a:rPr lang="cs-CZ" sz="2800" b="1" dirty="0" smtClean="0">
                <a:sym typeface="Symbol"/>
              </a:rPr>
              <a:t>   příklady: kulečník, posun vagónů, Brownův pohyb</a:t>
            </a:r>
          </a:p>
          <a:p>
            <a:r>
              <a:rPr lang="cs-CZ" sz="2800" b="1" dirty="0" smtClean="0"/>
              <a:t>značka:		jednotka:</a:t>
            </a:r>
          </a:p>
          <a:p>
            <a:pPr marL="0" indent="0">
              <a:buNone/>
            </a:pPr>
            <a:r>
              <a:rPr lang="cs-CZ" sz="2800" b="1" dirty="0" smtClean="0"/>
              <a:t>  </a:t>
            </a:r>
            <a:endParaRPr lang="cs-CZ" sz="2800" b="1" dirty="0"/>
          </a:p>
          <a:p>
            <a:r>
              <a:rPr lang="cs-CZ" sz="2800" b="1" dirty="0" smtClean="0"/>
              <a:t>vzorec: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3361" y="435594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E</a:t>
            </a:r>
            <a:r>
              <a:rPr lang="cs-CZ" sz="2800" b="1" baseline="-25000" dirty="0" err="1">
                <a:solidFill>
                  <a:srgbClr val="FF0000"/>
                </a:solidFill>
              </a:rPr>
              <a:t>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36507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143361" y="5175350"/>
                <a:ext cx="1908212" cy="712631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E</a:t>
                </a:r>
                <a:r>
                  <a:rPr lang="cs-CZ" sz="2800" b="1" baseline="-25000" dirty="0" err="1">
                    <a:solidFill>
                      <a:srgbClr val="FF0000"/>
                    </a:solidFill>
                  </a:rPr>
                  <a:t>k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m.v</a:t>
                </a:r>
                <a:r>
                  <a:rPr lang="cs-CZ" sz="2800" b="1" baseline="30000" dirty="0" smtClean="0">
                    <a:solidFill>
                      <a:srgbClr val="FF0000"/>
                    </a:solidFill>
                  </a:rPr>
                  <a:t>2</a:t>
                </a: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3361" y="5175350"/>
                <a:ext cx="1908212" cy="712631"/>
              </a:xfrm>
              <a:prstGeom prst="rect">
                <a:avLst/>
              </a:prstGeom>
              <a:blipFill rotWithShape="1">
                <a:blip r:embed="rId2"/>
                <a:stretch>
                  <a:fillRect l="-5994" b="-9091"/>
                </a:stretch>
              </a:blipFill>
              <a:ln w="254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 descr="C:\Documents and Settings\verka\Local Settings\Temporary Internet Files\Content.IE5\JDDYVBRV\MC90036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0"/>
            <a:ext cx="2358279" cy="187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verka\Local Settings\Temporary Internet Files\Content.IE5\A9TKC5NN\MC9003588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784" y="4403537"/>
            <a:ext cx="1982607" cy="225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polohovou (potenciální)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 latiny – „potentia“ = možnost</a:t>
            </a:r>
          </a:p>
          <a:p>
            <a:pPr lvl="0"/>
            <a:r>
              <a:rPr lang="cs-CZ" sz="2800" b="1" dirty="0" smtClean="0"/>
              <a:t>těleso ji získá při </a:t>
            </a:r>
            <a:r>
              <a:rPr lang="cs-CZ" sz="2800" b="1" dirty="0"/>
              <a:t>změně polohy, tj. výšky v gravitačním poli</a:t>
            </a:r>
            <a:endParaRPr lang="cs-CZ" sz="2800" dirty="0"/>
          </a:p>
          <a:p>
            <a:r>
              <a:rPr lang="cs-CZ" sz="2800" b="1" dirty="0"/>
              <a:t>závisí na hmotnosti tělesa a výšce, vzhledem ke které polohu </a:t>
            </a:r>
            <a:r>
              <a:rPr lang="cs-CZ" sz="2800" b="1" dirty="0" smtClean="0"/>
              <a:t>určujeme (čím větší hmotnost, výška, tím větší polohová energie)</a:t>
            </a:r>
          </a:p>
          <a:p>
            <a:r>
              <a:rPr lang="cs-CZ" sz="2800" b="1" dirty="0"/>
              <a:t>značka:		jednotka</a:t>
            </a:r>
            <a:r>
              <a:rPr lang="cs-CZ" sz="2800" b="1" dirty="0" smtClean="0"/>
              <a:t>: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dirty="0" smtClean="0"/>
              <a:t>vzorec:</a:t>
            </a:r>
            <a:endParaRPr lang="cs-CZ" sz="2800" b="1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3074" name="Picture 2" descr="C:\Documents and Settings\verka\Local Settings\Temporary Internet Files\Content.IE5\PIE2V6CF\MC900250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1178459" cy="23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84179" y="4410227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E</a:t>
            </a:r>
            <a:r>
              <a:rPr lang="cs-CZ" sz="2800" b="1" baseline="-25000" dirty="0" err="1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1736" y="4410227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56892" y="5373216"/>
            <a:ext cx="1749896" cy="52322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E</a:t>
            </a:r>
            <a:r>
              <a:rPr lang="cs-CZ" sz="2800" b="1" baseline="-25000" dirty="0" err="1">
                <a:solidFill>
                  <a:srgbClr val="FF0000"/>
                </a:solidFill>
              </a:rPr>
              <a:t>p</a:t>
            </a:r>
            <a:r>
              <a:rPr lang="cs-CZ" sz="2800" b="1" dirty="0">
                <a:solidFill>
                  <a:srgbClr val="FF0000"/>
                </a:solidFill>
              </a:rPr>
              <a:t> = </a:t>
            </a:r>
            <a:r>
              <a:rPr lang="cs-CZ" sz="2800" b="1" dirty="0" err="1" smtClean="0">
                <a:solidFill>
                  <a:srgbClr val="FF0000"/>
                </a:solidFill>
              </a:rPr>
              <a:t>m.g.h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354560" cy="2354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polohová energie pružnosti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zvláštní případ polohové energie</a:t>
            </a:r>
          </a:p>
          <a:p>
            <a:r>
              <a:rPr lang="cs-CZ" sz="2800" b="1" dirty="0" smtClean="0"/>
              <a:t>mají ji pružná tělesa, např. pružina, míč, plyny</a:t>
            </a:r>
          </a:p>
          <a:p>
            <a:r>
              <a:rPr lang="cs-CZ" sz="2800" b="1" dirty="0" smtClean="0"/>
              <a:t>k protažení nebo stlačení pružiny musíme dodat energii (konáme práci)</a:t>
            </a:r>
          </a:p>
          <a:p>
            <a:r>
              <a:rPr lang="cs-CZ" sz="2800" b="1" dirty="0" smtClean="0"/>
              <a:t>stejné množství energie se uvolní (vykoná se práce) při jejím uvolnění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1128"/>
            <a:ext cx="1829855" cy="1829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3286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C:\Documents and Settings\verka\Local Settings\Temporary Internet Files\Content.IE5\JDDYVBRV\MC9002321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903" y="4513246"/>
            <a:ext cx="1436483" cy="184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verka\Local Settings\Temporary Internet Files\Content.IE5\ECEW1OTD\MC9001917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0"/>
            <a:ext cx="2047762" cy="264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687" y="4378511"/>
            <a:ext cx="3740337" cy="1714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/>
              <a:t>Zákon zachování mechanické </a:t>
            </a:r>
            <a:r>
              <a:rPr lang="cs-CZ" b="1" u="sng" dirty="0" smtClean="0"/>
              <a:t>energie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= Energie nevzniká ani nezaniká, může se pouze přeměňovat z jednoho druhu energie na jiný druh energie.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Snižuje-li se polohová energie tělesa, zvyšuje se jeho pohybová energie a naopak.</a:t>
            </a:r>
            <a:endParaRPr lang="cs-CZ" sz="2800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903671" y="4038112"/>
            <a:ext cx="288032" cy="34039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576447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E</a:t>
            </a:r>
            <a:r>
              <a:rPr lang="cs-CZ" sz="2400" b="1" baseline="-25000" dirty="0" err="1"/>
              <a:t>p</a:t>
            </a:r>
            <a:r>
              <a:rPr lang="cs-CZ" sz="2400" b="1" dirty="0"/>
              <a:t> nejvyšší; </a:t>
            </a:r>
            <a:r>
              <a:rPr lang="cs-CZ" sz="2400" b="1" dirty="0" err="1"/>
              <a:t>E</a:t>
            </a:r>
            <a:r>
              <a:rPr lang="cs-CZ" sz="2400" b="1" baseline="-25000" dirty="0" err="1"/>
              <a:t>k</a:t>
            </a:r>
            <a:r>
              <a:rPr lang="cs-CZ" sz="2400" b="1" baseline="-25000" dirty="0"/>
              <a:t> </a:t>
            </a:r>
            <a:r>
              <a:rPr lang="cs-CZ" sz="2400" b="1" dirty="0"/>
              <a:t> = 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83768" y="5862463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E</a:t>
            </a:r>
            <a:r>
              <a:rPr lang="cs-CZ" sz="2400" b="1" baseline="-25000" dirty="0" err="1"/>
              <a:t>p</a:t>
            </a:r>
            <a:r>
              <a:rPr lang="cs-CZ" sz="2400" b="1" baseline="-25000" dirty="0"/>
              <a:t> </a:t>
            </a:r>
            <a:r>
              <a:rPr lang="cs-CZ" sz="2400" b="1" dirty="0"/>
              <a:t>= 0; </a:t>
            </a:r>
            <a:r>
              <a:rPr lang="cs-CZ" sz="2400" b="1" dirty="0" err="1"/>
              <a:t>E</a:t>
            </a:r>
            <a:r>
              <a:rPr lang="cs-CZ" sz="2400" b="1" baseline="-25000" dirty="0" err="1"/>
              <a:t>p</a:t>
            </a:r>
            <a:r>
              <a:rPr lang="cs-CZ" sz="2400" b="1" baseline="-25000" dirty="0"/>
              <a:t> </a:t>
            </a:r>
            <a:r>
              <a:rPr lang="cs-CZ" sz="2400" b="1" dirty="0"/>
              <a:t> </a:t>
            </a:r>
            <a:r>
              <a:rPr lang="cs-CZ" sz="2400" b="1" dirty="0" smtClean="0"/>
              <a:t>nejvyšší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3576447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E</a:t>
            </a:r>
            <a:r>
              <a:rPr lang="cs-CZ" sz="2400" b="1" baseline="-25000" dirty="0" err="1"/>
              <a:t>p</a:t>
            </a:r>
            <a:r>
              <a:rPr lang="cs-CZ" sz="2400" b="1" dirty="0"/>
              <a:t> nejvyšší; </a:t>
            </a:r>
            <a:r>
              <a:rPr lang="cs-CZ" sz="2400" b="1" dirty="0" err="1"/>
              <a:t>E</a:t>
            </a:r>
            <a:r>
              <a:rPr lang="cs-CZ" sz="2400" b="1" baseline="-25000" dirty="0" err="1"/>
              <a:t>k</a:t>
            </a:r>
            <a:r>
              <a:rPr lang="cs-CZ" sz="2400" b="1" baseline="-25000" dirty="0"/>
              <a:t> </a:t>
            </a:r>
            <a:r>
              <a:rPr lang="cs-CZ" sz="2400" b="1" dirty="0"/>
              <a:t> = 0</a:t>
            </a: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6827E-7 L 0.10938 0.17877 C 0.1323 0.21901 0.16667 0.24121 0.20261 0.24121 C 0.24341 0.24121 0.27622 0.21901 0.29914 0.17877 L 0.40903 2.6827E-7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51" y="120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příklad: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Vzpěrač </a:t>
            </a:r>
            <a:r>
              <a:rPr lang="cs-CZ" sz="2800" b="1" dirty="0"/>
              <a:t>zvedl nad hlavu </a:t>
            </a:r>
            <a:r>
              <a:rPr lang="cs-CZ" sz="2800" b="1" dirty="0" smtClean="0"/>
              <a:t>činku o hmotnosti 110 kg do výšky 2 m. Jak se změnila polohová energie činky?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915619"/>
            <a:ext cx="20162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110 kg</a:t>
            </a:r>
          </a:p>
          <a:p>
            <a:r>
              <a:rPr lang="cs-CZ" sz="2800" b="1" dirty="0" smtClean="0"/>
              <a:t>h = 2 m</a:t>
            </a:r>
          </a:p>
          <a:p>
            <a:r>
              <a:rPr lang="cs-CZ" sz="2800" b="1" dirty="0" err="1" smtClean="0"/>
              <a:t>E</a:t>
            </a:r>
            <a:r>
              <a:rPr lang="cs-CZ" sz="2800" b="1" baseline="-25000" dirty="0" err="1" smtClean="0"/>
              <a:t>p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28827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E</a:t>
            </a:r>
            <a:r>
              <a:rPr lang="cs-CZ" sz="2800" b="1" baseline="-25000" dirty="0" err="1">
                <a:solidFill>
                  <a:srgbClr val="FF0000"/>
                </a:solidFill>
              </a:rPr>
              <a:t>p</a:t>
            </a:r>
            <a:r>
              <a:rPr lang="cs-CZ" sz="2800" b="1" dirty="0">
                <a:solidFill>
                  <a:srgbClr val="FF0000"/>
                </a:solidFill>
              </a:rPr>
              <a:t> = </a:t>
            </a:r>
            <a:r>
              <a:rPr lang="cs-CZ" sz="2800" b="1" dirty="0" err="1" smtClean="0">
                <a:solidFill>
                  <a:srgbClr val="FF0000"/>
                </a:solidFill>
              </a:rPr>
              <a:t>m.g.h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3424743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E</a:t>
            </a:r>
            <a:r>
              <a:rPr lang="cs-CZ" sz="2800" b="1" baseline="-25000" dirty="0" err="1"/>
              <a:t>p</a:t>
            </a:r>
            <a:r>
              <a:rPr lang="cs-CZ" sz="2800" b="1" dirty="0"/>
              <a:t> = </a:t>
            </a:r>
            <a:r>
              <a:rPr lang="cs-CZ" sz="2800" b="1" dirty="0" smtClean="0"/>
              <a:t>110 . 10 . 2</a:t>
            </a:r>
            <a:endParaRPr lang="cs-CZ" sz="2800" dirty="0"/>
          </a:p>
          <a:p>
            <a:r>
              <a:rPr lang="cs-CZ" sz="2800" b="1" dirty="0" err="1"/>
              <a:t>E</a:t>
            </a:r>
            <a:r>
              <a:rPr lang="cs-CZ" sz="2800" b="1" baseline="-25000" dirty="0" err="1"/>
              <a:t>p</a:t>
            </a:r>
            <a:r>
              <a:rPr lang="cs-CZ" sz="2800" b="1" dirty="0"/>
              <a:t> = </a:t>
            </a:r>
            <a:r>
              <a:rPr lang="cs-CZ" sz="2800" b="1" dirty="0" smtClean="0"/>
              <a:t>2200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77739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2200 J = 2,2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2104" y="5301208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Polohová energie činky se zvýšila o 2,2 kJ.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kontrolní 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Petr se vozil ve výtahu. Jak se změnila jeho polohová energie, jestliže jel z 2. patra do 8. a pak do přízemí?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Jitka s Pavlem vystoupali na rozhlednu. Co potřebuješ znát, abys mohl určit, kdo získal větší polohovou energii.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Kámen o hmotnosti 230 g nechám spadnout do propasti hluboké 28 m. Popiš, co se bude dít s jeho polohovou a pohybovou energií. Vypočítej jejich maximální hodnoty.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obrázky: </a:t>
            </a:r>
            <a:r>
              <a:rPr lang="cs-CZ" sz="2000" dirty="0" smtClean="0"/>
              <a:t>www.office.microsoft.com</a:t>
            </a:r>
          </a:p>
          <a:p>
            <a:r>
              <a:rPr lang="cs-CZ" sz="2000" dirty="0">
                <a:cs typeface="Times New Roman" pitchFamily="18" charset="0"/>
              </a:rPr>
              <a:t>Není-li uveden zdroj, je použitý materiál z vlastních zdrojů </a:t>
            </a:r>
            <a:r>
              <a:rPr lang="cs-CZ" sz="2000" dirty="0" smtClean="0">
                <a:cs typeface="Times New Roman" pitchFamily="18" charset="0"/>
              </a:rPr>
              <a:t>autorky.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222027</TotalTime>
  <Words>458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Mechanická energie</vt:lpstr>
      <vt:lpstr>Mechanická energie</vt:lpstr>
      <vt:lpstr>pohybovou (kinetickou)</vt:lpstr>
      <vt:lpstr>polohovou (potenciální) </vt:lpstr>
      <vt:lpstr>polohová energie pružnosti</vt:lpstr>
      <vt:lpstr>Zákon zachování mechanické energie </vt:lpstr>
      <vt:lpstr>příklad:</vt:lpstr>
      <vt:lpstr>kontrolní 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43</cp:revision>
  <dcterms:created xsi:type="dcterms:W3CDTF">2012-10-04T17:02:39Z</dcterms:created>
  <dcterms:modified xsi:type="dcterms:W3CDTF">2012-10-29T07:36:43Z</dcterms:modified>
</cp:coreProperties>
</file>