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1362595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VY_32_INOVACE_365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Šíření tepla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Šíření tepla. Žáci se seznámí se</a:t>
                      </a:r>
                      <a:r>
                        <a:rPr lang="cs-CZ" sz="1400" b="1" baseline="0" dirty="0" smtClean="0"/>
                        <a:t> způsoby šíření tepla, pojmy tepelný vodič a izolant a příklady praktického využití.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28. 10. 2012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Šíření tepla</a:t>
            </a:r>
            <a:endParaRPr lang="cs-CZ" sz="88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/>
              <a:t>způsoby tepelné výměny</a:t>
            </a:r>
            <a:r>
              <a:rPr lang="cs-CZ" b="1" u="sng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628800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1) vedení </a:t>
            </a:r>
            <a:r>
              <a:rPr lang="cs-CZ" sz="3200" b="1" dirty="0" smtClean="0"/>
              <a:t>tepla</a:t>
            </a:r>
            <a:endParaRPr lang="cs-CZ" sz="3200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76325"/>
            <a:ext cx="2665090" cy="2674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7544" y="2492895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2) proudění tepla</a:t>
            </a: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560" y="2060848"/>
            <a:ext cx="1554163" cy="2700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53254" y="3316292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3) tepelné záření</a:t>
            </a: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912522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v</a:t>
            </a:r>
            <a:r>
              <a:rPr lang="cs-CZ" b="1" u="sng" dirty="0" smtClean="0"/>
              <a:t>edení </a:t>
            </a:r>
            <a:r>
              <a:rPr lang="cs-CZ" b="1" u="sng" dirty="0"/>
              <a:t>tepla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částice </a:t>
            </a:r>
            <a:r>
              <a:rPr lang="cs-CZ" b="1" dirty="0"/>
              <a:t>v teplejším místě předávají část své energie částicím v místě s nižší teplotou</a:t>
            </a:r>
            <a:endParaRPr lang="cs-CZ" dirty="0"/>
          </a:p>
          <a:p>
            <a:r>
              <a:rPr lang="cs-CZ" b="1" dirty="0"/>
              <a:t>týká se hlavně pevných látek</a:t>
            </a:r>
            <a:endParaRPr lang="cs-CZ" dirty="0"/>
          </a:p>
          <a:p>
            <a:r>
              <a:rPr lang="cs-CZ" b="1" u="sng" dirty="0"/>
              <a:t>tepelný vodič</a:t>
            </a:r>
            <a:r>
              <a:rPr lang="cs-CZ" b="1" dirty="0"/>
              <a:t> – rychlá tepelná výměna, např. kovy</a:t>
            </a:r>
            <a:endParaRPr lang="cs-CZ" dirty="0"/>
          </a:p>
          <a:p>
            <a:r>
              <a:rPr lang="cs-CZ" b="1" u="sng" dirty="0"/>
              <a:t>tepelný izolant</a:t>
            </a:r>
            <a:r>
              <a:rPr lang="cs-CZ" b="1" dirty="0"/>
              <a:t> – pomalá tepelná výměna, např. dřevo, papír, umělé hmoty, sklo, porcelán, vzduch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nejlepší </a:t>
            </a:r>
            <a:r>
              <a:rPr lang="cs-CZ" b="1" dirty="0"/>
              <a:t>tepelný izolant = vakuum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tepelná vodivost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značka: </a:t>
                </a:r>
                <a:r>
                  <a:rPr lang="el-GR" b="1" dirty="0" smtClean="0"/>
                  <a:t>λ</a:t>
                </a:r>
                <a:r>
                  <a:rPr lang="cs-CZ" dirty="0" smtClean="0"/>
                  <a:t> 		</a:t>
                </a:r>
                <a:r>
                  <a:rPr lang="cs-CZ" b="1" dirty="0" smtClean="0"/>
                  <a:t>jednotka: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𝐖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𝐦</m:t>
                        </m:r>
                        <m:r>
                          <a:rPr lang="cs-CZ" b="1" i="0" smtClean="0">
                            <a:latin typeface="Cambria Math"/>
                          </a:rPr>
                          <m:t> . °</m:t>
                        </m:r>
                        <m:r>
                          <a:rPr lang="cs-CZ" b="1" i="0" smtClean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936666"/>
              </p:ext>
            </p:extLst>
          </p:nvPr>
        </p:nvGraphicFramePr>
        <p:xfrm>
          <a:off x="683568" y="2708920"/>
          <a:ext cx="6984776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1332148"/>
                <a:gridCol w="1746194"/>
                <a:gridCol w="1746194"/>
              </a:tblGrid>
              <a:tr h="66943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látka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sz="2000" dirty="0" smtClean="0">
                          <a:solidFill>
                            <a:schemeClr val="tx1"/>
                          </a:solidFill>
                        </a:rPr>
                        <a:t>λ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při 20°C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látka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sz="2000" dirty="0" smtClean="0">
                          <a:solidFill>
                            <a:schemeClr val="tx1"/>
                          </a:solidFill>
                        </a:rPr>
                        <a:t>λ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 při 20°C</a:t>
                      </a:r>
                    </a:p>
                    <a:p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878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stříbro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418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sklo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0,6 – 1,0</a:t>
                      </a:r>
                      <a:endParaRPr lang="cs-CZ" sz="2000" b="1" dirty="0"/>
                    </a:p>
                  </a:txBody>
                  <a:tcPr/>
                </a:tc>
              </a:tr>
              <a:tr h="3878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měď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395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cihla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0,28 – 1,2</a:t>
                      </a:r>
                      <a:endParaRPr lang="cs-CZ" sz="2000" b="1" dirty="0"/>
                    </a:p>
                  </a:txBody>
                  <a:tcPr/>
                </a:tc>
              </a:tr>
              <a:tr h="3878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hliník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229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voda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0,6</a:t>
                      </a:r>
                      <a:endParaRPr lang="cs-CZ" sz="2000" b="1" dirty="0"/>
                    </a:p>
                  </a:txBody>
                  <a:tcPr/>
                </a:tc>
              </a:tr>
              <a:tr h="3878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železo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vzduch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0,026</a:t>
                      </a:r>
                      <a:endParaRPr lang="cs-CZ" sz="2000" b="1" dirty="0"/>
                    </a:p>
                  </a:txBody>
                  <a:tcPr/>
                </a:tc>
              </a:tr>
              <a:tr h="3878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cín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polystyren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0,16</a:t>
                      </a:r>
                      <a:endParaRPr lang="cs-CZ" sz="2000" b="1" dirty="0"/>
                    </a:p>
                  </a:txBody>
                  <a:tcPr/>
                </a:tc>
              </a:tr>
              <a:tr h="3878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žula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2,9 – 4,0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skelná vata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0,04</a:t>
                      </a:r>
                      <a:endParaRPr lang="cs-CZ" sz="2000" b="1" dirty="0"/>
                    </a:p>
                  </a:txBody>
                  <a:tcPr/>
                </a:tc>
              </a:tr>
              <a:tr h="3878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beton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1,5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ovčí vlna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0,04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Proudění tepla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04404"/>
            <a:ext cx="4834880" cy="4821759"/>
          </a:xfrm>
        </p:spPr>
        <p:txBody>
          <a:bodyPr>
            <a:normAutofit/>
          </a:bodyPr>
          <a:lstStyle/>
          <a:p>
            <a:r>
              <a:rPr lang="cs-CZ" b="1" dirty="0"/>
              <a:t>týká se hlavně kapalin a plynů</a:t>
            </a:r>
            <a:endParaRPr lang="cs-CZ" dirty="0"/>
          </a:p>
          <a:p>
            <a:r>
              <a:rPr lang="cs-CZ" b="1" dirty="0"/>
              <a:t>zahřátá látka má menší hustotu ⇒ stoupá vzhůru a na její místo klesá látka o vyšší hustotě, tj. chladnější</a:t>
            </a:r>
            <a:endParaRPr lang="cs-CZ" dirty="0"/>
          </a:p>
          <a:p>
            <a:r>
              <a:rPr lang="cs-CZ" b="1" dirty="0"/>
              <a:t>výskyt: vítr – bríza, ohřívání zespod, ochlazování shora, umístění radiátoru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08104" y="1600200"/>
            <a:ext cx="3178696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592" y="3489639"/>
            <a:ext cx="2376264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936" y="548680"/>
            <a:ext cx="2660920" cy="2660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/>
              <a:t>Tepelné </a:t>
            </a:r>
            <a:r>
              <a:rPr lang="cs-CZ" b="1" u="sng" dirty="0" smtClean="0"/>
              <a:t>záření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každé </a:t>
            </a:r>
            <a:r>
              <a:rPr lang="cs-CZ" b="1" dirty="0"/>
              <a:t>zahřáté těleso vydává tepelné záření</a:t>
            </a:r>
            <a:endParaRPr lang="cs-CZ" dirty="0"/>
          </a:p>
          <a:p>
            <a:r>
              <a:rPr lang="cs-CZ" b="1" dirty="0"/>
              <a:t>tepelné záření patří mezi elektromagnetické záření </a:t>
            </a:r>
            <a:r>
              <a:rPr lang="cs-CZ" b="1" dirty="0">
                <a:sym typeface="Symbol"/>
              </a:rPr>
              <a:t></a:t>
            </a:r>
            <a:r>
              <a:rPr lang="cs-CZ" b="1" dirty="0"/>
              <a:t> prochází vakuem, šíří se přímočaře, je odráženo i pohlcováno</a:t>
            </a:r>
            <a:endParaRPr lang="cs-CZ" dirty="0"/>
          </a:p>
          <a:p>
            <a:r>
              <a:rPr lang="cs-CZ" b="1" dirty="0"/>
              <a:t>lépe pohlcují a vyzařují tepelné záření tělesa s tmavým, matným a drsným povrchem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tepelné záření = infračervené záření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979712" y="4005064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sluneční kolektor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628800"/>
            <a:ext cx="4040188" cy="442535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obr. 1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23528" y="188640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snímek z infrakamery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700808"/>
            <a:ext cx="4391471" cy="442535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7"/>
            <a:r>
              <a:rPr lang="cs-CZ" sz="2000" dirty="0" smtClean="0"/>
              <a:t>obr.2</a:t>
            </a:r>
            <a:endParaRPr lang="cs-CZ" sz="2000" dirty="0"/>
          </a:p>
          <a:p>
            <a:pPr marL="3657600" lvl="8" indent="0">
              <a:buNone/>
            </a:pPr>
            <a:endParaRPr lang="cs-CZ" sz="2000" dirty="0" smtClean="0"/>
          </a:p>
          <a:p>
            <a:pPr marL="3657600" lvl="8" indent="0">
              <a:buNone/>
            </a:pP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" r="18628"/>
          <a:stretch/>
        </p:blipFill>
        <p:spPr bwMode="auto">
          <a:xfrm>
            <a:off x="4716016" y="3614638"/>
            <a:ext cx="3359489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26" y="764704"/>
            <a:ext cx="4945455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978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Proč se radiátory umisťují pod okna?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Proč se za radiátory dává hliníková fólie?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Ochladí nápoj ve sklenici lépe kostka ledu přidržovaná u dna, nebo volně plovoucí na hladině?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Jak je možné, že bezmotorové letadlo může stoupat vzhůru?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Z jakého materiálu jsou držadla kuchyňského nádobí?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Proč se lépe smaží na pánvi s rovným dnem?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Proč v létě volíme světlé oblečení?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K čemu slouží infrafotografie domu?</a:t>
            </a:r>
          </a:p>
          <a:p>
            <a:pPr marL="514350" indent="-514350"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1: NASA/IPAC.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28.10.2012]. </a:t>
            </a:r>
            <a:r>
              <a:rPr lang="cs-CZ" sz="2000" dirty="0"/>
              <a:t>Dostupný na WWW: http://cs.wikipedia.org/wiki/Soubor:Infrared_dog.jpg </a:t>
            </a:r>
          </a:p>
          <a:p>
            <a:r>
              <a:rPr lang="cs-CZ" sz="2000" dirty="0" smtClean="0"/>
              <a:t>obr. 2: CHNPP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28.10.2012]. </a:t>
            </a:r>
            <a:r>
              <a:rPr lang="cs-CZ" sz="2000" dirty="0"/>
              <a:t>Dostupný na WWW: http://cs.wikipedia.org/wiki/Soubor:Sonnenkollektoren.jpg </a:t>
            </a:r>
            <a:endParaRPr lang="cs-CZ" sz="2000" dirty="0" smtClean="0"/>
          </a:p>
          <a:p>
            <a:r>
              <a:rPr lang="cs-CZ" sz="2000" dirty="0" smtClean="0"/>
              <a:t>ostatní obrázky: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www.office.microsoft.com</a:t>
            </a:r>
          </a:p>
          <a:p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394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Šíření tepla</vt:lpstr>
      <vt:lpstr>způsoby tepelné výměny:</vt:lpstr>
      <vt:lpstr>vedení tepla</vt:lpstr>
      <vt:lpstr>tepelná vodivost</vt:lpstr>
      <vt:lpstr>Proudění tepla</vt:lpstr>
      <vt:lpstr>Tepelné záření</vt:lpstr>
      <vt:lpstr>Prezentace aplikace PowerPoint</vt:lpstr>
      <vt:lpstr>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30</cp:revision>
  <dcterms:created xsi:type="dcterms:W3CDTF">2012-10-04T17:02:39Z</dcterms:created>
  <dcterms:modified xsi:type="dcterms:W3CDTF">2013-04-02T17:38:47Z</dcterms:modified>
</cp:coreProperties>
</file>