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0252312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VY_32_INOVACE_378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9.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Typy elektráren v ČR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slouží k výkladu učiva – Typy elektráren, se zaměřením</a:t>
                      </a:r>
                      <a:r>
                        <a:rPr lang="cs-CZ" sz="1400" b="1" baseline="0" dirty="0" smtClean="0"/>
                        <a:t> na ČR. Žáci jsou seznámeni  s nejčastějšími typy elektráren v ČR, principem jejich fungování a vlivem na své okolí.</a:t>
                      </a:r>
                      <a:endParaRPr lang="cs-CZ" sz="1400" b="1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12.</a:t>
                      </a:r>
                      <a:r>
                        <a:rPr lang="cs-CZ" sz="1400" b="1" baseline="0" dirty="0" smtClean="0"/>
                        <a:t> 2. 2013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21. 2.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1340768"/>
            <a:ext cx="8229600" cy="3168352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Typy elektráren  v ČR</a:t>
            </a:r>
            <a:endParaRPr lang="cs-CZ" sz="8800" b="1" dirty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zamysli se: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nejpoužívanější energií v každodenním životě je</a:t>
            </a:r>
          </a:p>
          <a:p>
            <a:pPr marL="0" indent="0">
              <a:buNone/>
            </a:pPr>
            <a:endParaRPr lang="cs-CZ" sz="2800" b="1" dirty="0"/>
          </a:p>
          <a:p>
            <a:r>
              <a:rPr lang="cs-CZ" sz="2800" b="1" dirty="0" smtClean="0"/>
              <a:t>vyrábí se v</a:t>
            </a:r>
          </a:p>
          <a:p>
            <a:r>
              <a:rPr lang="cs-CZ" sz="2800" b="1" dirty="0" smtClean="0"/>
              <a:t>vyrábí ji</a:t>
            </a:r>
          </a:p>
          <a:p>
            <a:r>
              <a:rPr lang="cs-CZ" sz="2800" b="1" dirty="0" smtClean="0"/>
              <a:t>nejčastější typy v ČR:   </a:t>
            </a:r>
          </a:p>
          <a:p>
            <a:pPr marL="0" indent="0">
              <a:buNone/>
            </a:pP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99792" y="1628800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elektrická energie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99792" y="2152020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elektrárnách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29320" y="2675240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generátory (alternátor, dynamo)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39952" y="3196674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tepelné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139952" y="3719894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jaderné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75956" y="4225448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vodní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164648" y="4748668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větrné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0478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elektrickou energii využíváme</a:t>
            </a:r>
            <a:r>
              <a:rPr lang="cs-CZ" sz="3200" b="1" dirty="0"/>
              <a:t> </a:t>
            </a:r>
            <a:r>
              <a:rPr lang="cs-CZ" sz="3200" b="1" dirty="0" smtClean="0"/>
              <a:t>denně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8" name="Picture 4" descr="C:\Documents and Settings\verka\Local Settings\Temporary Internet Files\Content.IE5\C2NNBK5X\MC9001961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895" y="1056556"/>
            <a:ext cx="2245610" cy="2062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verka\Local Settings\Temporary Internet Files\Content.IE5\P5N2X69O\MC9002514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0480" y="356137"/>
            <a:ext cx="1821485" cy="1731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verka\Local Settings\Temporary Internet Files\Content.IE5\P5N2X69O\MC9003891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2141" y="4566219"/>
            <a:ext cx="2689095" cy="1954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191" y="4374439"/>
            <a:ext cx="1812314" cy="1850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verka\Local Settings\Temporary Internet Files\Content.IE5\C2NNBK5X\MC90033565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3905" y="4510612"/>
            <a:ext cx="2984699" cy="2120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verka\Local Settings\Temporary Internet Files\Content.IE5\3WJSC60K\MC90028695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8557" y="1082709"/>
            <a:ext cx="2120900" cy="2192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verka\Local Settings\Temporary Internet Files\Content.IE5\C2NNBK5X\MC90029021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2380" y="2670879"/>
            <a:ext cx="2097386" cy="1703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Documents and Settings\verka\Local Settings\Temporary Internet Files\Content.IE5\54MKAENS\MC90029561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9457" y="2425294"/>
            <a:ext cx="2590918" cy="2085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tepelná elektrárna: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principem je spalování fosilního paliva (uhlí) → tepelná energie → mechanická e. → elektrická e.</a:t>
            </a:r>
          </a:p>
          <a:p>
            <a:r>
              <a:rPr lang="cs-CZ" sz="2800" b="1" dirty="0" smtClean="0"/>
              <a:t>pohonem je pára</a:t>
            </a:r>
          </a:p>
          <a:p>
            <a:r>
              <a:rPr lang="cs-CZ" sz="2800" b="1" dirty="0" smtClean="0"/>
              <a:t>účinnost asi 40%</a:t>
            </a:r>
          </a:p>
          <a:p>
            <a:r>
              <a:rPr lang="cs-CZ" sz="2800" b="1" dirty="0" smtClean="0"/>
              <a:t>vliv na prostředí: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kyselé deště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popílek</a:t>
            </a:r>
          </a:p>
          <a:p>
            <a:pPr marL="0" indent="0">
              <a:buNone/>
            </a:pPr>
            <a:r>
              <a:rPr lang="cs-CZ" sz="2800" b="1" dirty="0" smtClean="0"/>
              <a:t>    smog</a:t>
            </a:r>
          </a:p>
          <a:p>
            <a:pPr marL="0" indent="0">
              <a:buNone/>
            </a:pPr>
            <a:r>
              <a:rPr lang="cs-CZ" sz="2800" b="1" dirty="0" smtClean="0"/>
              <a:t>    </a:t>
            </a:r>
            <a:r>
              <a:rPr lang="cs-CZ" sz="2800" b="1" dirty="0" smtClean="0">
                <a:sym typeface="Symbol"/>
              </a:rPr>
              <a:t> ekologické znečištění</a:t>
            </a:r>
            <a:r>
              <a:rPr lang="cs-CZ" sz="2000" dirty="0" smtClean="0">
                <a:sym typeface="Symbol"/>
              </a:rPr>
              <a:t>			 obr. 1</a:t>
            </a:r>
            <a:endParaRPr lang="cs-CZ" sz="28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204864"/>
            <a:ext cx="4464496" cy="3035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schéma tepelné elektrárny: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					       obr. 2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80729"/>
            <a:ext cx="7806126" cy="5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pPr algn="l"/>
            <a:r>
              <a:rPr lang="cs-CZ" sz="3200" b="1" u="sng" dirty="0"/>
              <a:t>j</a:t>
            </a:r>
            <a:r>
              <a:rPr lang="cs-CZ" sz="3200" b="1" u="sng" dirty="0" smtClean="0"/>
              <a:t>aderná elektrárna: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dirty="0" smtClean="0"/>
              <a:t>= typ tepelné elektrárny</a:t>
            </a:r>
          </a:p>
          <a:p>
            <a:r>
              <a:rPr lang="cs-CZ" sz="2800" b="1" dirty="0" smtClean="0"/>
              <a:t>pohon: pára</a:t>
            </a:r>
          </a:p>
          <a:p>
            <a:r>
              <a:rPr lang="cs-CZ" sz="2800" b="1" dirty="0" smtClean="0"/>
              <a:t>palivo: uran 235, plutonium 239</a:t>
            </a:r>
          </a:p>
          <a:p>
            <a:r>
              <a:rPr lang="cs-CZ" sz="2800" b="1" dirty="0" smtClean="0"/>
              <a:t>účinnost: 30%</a:t>
            </a:r>
          </a:p>
          <a:p>
            <a:r>
              <a:rPr lang="cs-CZ" sz="2800" b="1" dirty="0" smtClean="0"/>
              <a:t>výhody: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malé množství paliva</a:t>
            </a:r>
          </a:p>
          <a:p>
            <a:pPr marL="0" indent="0">
              <a:buNone/>
            </a:pPr>
            <a:r>
              <a:rPr lang="cs-CZ" sz="2800" b="1" dirty="0" smtClean="0"/>
              <a:t>    žádné exhalace</a:t>
            </a:r>
          </a:p>
          <a:p>
            <a:r>
              <a:rPr lang="cs-CZ" sz="2800" b="1" dirty="0" smtClean="0"/>
              <a:t>nevýhody: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vyhořené palivo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možnost jaderné havárie</a:t>
            </a:r>
            <a:r>
              <a:rPr lang="cs-CZ" sz="2000" dirty="0" smtClean="0"/>
              <a:t>				obr. 3</a:t>
            </a:r>
            <a:endParaRPr lang="cs-CZ" sz="28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8797" y="2636912"/>
            <a:ext cx="4530080" cy="27406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model jaderné elektrárny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					obr. 4</a:t>
            </a:r>
            <a:endParaRPr lang="cs-CZ" sz="2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196752"/>
            <a:ext cx="6906344" cy="51797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vodní elektrárny: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</p:spPr>
        <p:txBody>
          <a:bodyPr>
            <a:normAutofit lnSpcReduction="10000"/>
          </a:bodyPr>
          <a:lstStyle/>
          <a:p>
            <a:r>
              <a:rPr lang="cs-CZ" sz="2800" b="1" dirty="0" smtClean="0"/>
              <a:t>v ČR dlouholetá tradice</a:t>
            </a:r>
          </a:p>
          <a:p>
            <a:r>
              <a:rPr lang="cs-CZ" sz="2800" b="1" dirty="0" smtClean="0"/>
              <a:t>pohonem: voda – roztáčí turbíny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turbíny: nejčastěji Kaplanova, Francisova</a:t>
            </a:r>
          </a:p>
          <a:p>
            <a:r>
              <a:rPr lang="cs-CZ" sz="2800" b="1" dirty="0" smtClean="0"/>
              <a:t>výhody: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obnovitelné zdroje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minimální údržba a obsluha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rekreace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rybolov</a:t>
            </a:r>
          </a:p>
          <a:p>
            <a:r>
              <a:rPr lang="cs-CZ" sz="2800" b="1" dirty="0" smtClean="0"/>
              <a:t>nevýhody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závislost na stavu vody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možnost havárie a zaplavení</a:t>
            </a:r>
            <a:r>
              <a:rPr lang="cs-CZ" sz="2000" dirty="0" smtClean="0"/>
              <a:t>				obr. 5</a:t>
            </a:r>
            <a:endParaRPr lang="cs-CZ" sz="28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996952"/>
            <a:ext cx="3744416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12166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138392" cy="850106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model vodní elektrárny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77098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000" dirty="0" smtClean="0"/>
              <a:t>					obr. 6</a:t>
            </a:r>
            <a:endParaRPr lang="cs-CZ" sz="2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6372200" y="404664"/>
            <a:ext cx="2314600" cy="60486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b="1" dirty="0"/>
              <a:t>A - hladina přehradní nádrže</a:t>
            </a:r>
          </a:p>
          <a:p>
            <a:pPr marL="0" indent="0">
              <a:buNone/>
            </a:pPr>
            <a:r>
              <a:rPr lang="cs-CZ" sz="2000" b="1" dirty="0"/>
              <a:t>B - Budova elektrárny</a:t>
            </a:r>
          </a:p>
          <a:p>
            <a:pPr marL="0" indent="0">
              <a:buNone/>
            </a:pPr>
            <a:r>
              <a:rPr lang="cs-CZ" sz="2000" b="1" dirty="0"/>
              <a:t>C - turbína, kolem ní rozváděcí kolo a pod ní odtokový kanál</a:t>
            </a:r>
          </a:p>
          <a:p>
            <a:pPr marL="0" indent="0">
              <a:buNone/>
            </a:pPr>
            <a:r>
              <a:rPr lang="cs-CZ" sz="2000" b="1" dirty="0"/>
              <a:t>D - generátor na společné ose s turbínou</a:t>
            </a:r>
          </a:p>
          <a:p>
            <a:pPr marL="0" indent="0">
              <a:buNone/>
            </a:pPr>
            <a:r>
              <a:rPr lang="cs-CZ" sz="2000" b="1" dirty="0"/>
              <a:t>E </a:t>
            </a:r>
            <a:r>
              <a:rPr lang="cs-CZ" sz="2000" b="1" dirty="0" smtClean="0"/>
              <a:t>– česlo a </a:t>
            </a:r>
            <a:r>
              <a:rPr lang="cs-CZ" sz="2000" b="1" dirty="0"/>
              <a:t>uzávěr</a:t>
            </a:r>
          </a:p>
          <a:p>
            <a:pPr marL="0" indent="0">
              <a:buNone/>
            </a:pPr>
            <a:r>
              <a:rPr lang="cs-CZ" sz="2000" b="1" dirty="0"/>
              <a:t>F - přívodní kanál</a:t>
            </a:r>
          </a:p>
          <a:p>
            <a:pPr marL="0" indent="0">
              <a:buNone/>
            </a:pPr>
            <a:r>
              <a:rPr lang="cs-CZ" sz="2000" b="1" dirty="0"/>
              <a:t>G - transformátor, napojující elektrárnu do rozvodné sítě</a:t>
            </a:r>
          </a:p>
          <a:p>
            <a:pPr marL="0" indent="0">
              <a:buNone/>
            </a:pPr>
            <a:r>
              <a:rPr lang="cs-CZ" sz="2000" b="1" dirty="0"/>
              <a:t>H - odtok</a:t>
            </a:r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268760"/>
            <a:ext cx="5959583" cy="4464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9728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větrná elektrárna: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84576"/>
          </a:xfrm>
        </p:spPr>
        <p:txBody>
          <a:bodyPr>
            <a:normAutofit fontScale="92500" lnSpcReduction="10000"/>
          </a:bodyPr>
          <a:lstStyle/>
          <a:p>
            <a:r>
              <a:rPr lang="cs-CZ" sz="3000" b="1" dirty="0" smtClean="0"/>
              <a:t>v historii – větrné mlýny – mletí obilí</a:t>
            </a:r>
          </a:p>
          <a:p>
            <a:r>
              <a:rPr lang="cs-CZ" sz="3000" b="1" dirty="0" smtClean="0"/>
              <a:t>současnost – alternativní zdroj energie</a:t>
            </a:r>
          </a:p>
          <a:p>
            <a:r>
              <a:rPr lang="cs-CZ" sz="3000" b="1" dirty="0" smtClean="0"/>
              <a:t>pohon: vítr → generátor → elektřina</a:t>
            </a:r>
          </a:p>
          <a:p>
            <a:r>
              <a:rPr lang="cs-CZ" sz="3000" b="1" dirty="0" smtClean="0"/>
              <a:t>účinnost: asi 20%</a:t>
            </a:r>
          </a:p>
          <a:p>
            <a:r>
              <a:rPr lang="cs-CZ" sz="3000" b="1" dirty="0" smtClean="0"/>
              <a:t>výhody</a:t>
            </a:r>
          </a:p>
          <a:p>
            <a:pPr marL="0" indent="0">
              <a:buNone/>
            </a:pPr>
            <a:r>
              <a:rPr lang="cs-CZ" sz="3000" b="1" dirty="0"/>
              <a:t> </a:t>
            </a:r>
            <a:r>
              <a:rPr lang="cs-CZ" sz="3000" b="1" dirty="0" smtClean="0"/>
              <a:t>    alternativní zdroj</a:t>
            </a:r>
          </a:p>
          <a:p>
            <a:r>
              <a:rPr lang="cs-CZ" sz="3000" b="1" dirty="0" smtClean="0"/>
              <a:t>nevýhody</a:t>
            </a:r>
          </a:p>
          <a:p>
            <a:pPr marL="0" indent="0">
              <a:buNone/>
            </a:pPr>
            <a:r>
              <a:rPr lang="cs-CZ" sz="3000" b="1" dirty="0"/>
              <a:t> </a:t>
            </a:r>
            <a:r>
              <a:rPr lang="cs-CZ" sz="3000" b="1" dirty="0" smtClean="0"/>
              <a:t>   hlučnost</a:t>
            </a:r>
          </a:p>
          <a:p>
            <a:pPr marL="0" indent="0">
              <a:buNone/>
            </a:pPr>
            <a:r>
              <a:rPr lang="cs-CZ" sz="3000" b="1" dirty="0"/>
              <a:t> </a:t>
            </a:r>
            <a:r>
              <a:rPr lang="cs-CZ" sz="3000" b="1" dirty="0" smtClean="0"/>
              <a:t>   ovlivnění místního klima</a:t>
            </a:r>
          </a:p>
          <a:p>
            <a:pPr marL="0" indent="0">
              <a:buNone/>
            </a:pPr>
            <a:r>
              <a:rPr lang="cs-CZ" sz="3000" b="1" dirty="0"/>
              <a:t> </a:t>
            </a:r>
            <a:r>
              <a:rPr lang="cs-CZ" sz="3000" b="1" dirty="0" smtClean="0"/>
              <a:t>   závislost na síle větru</a:t>
            </a:r>
          </a:p>
          <a:p>
            <a:pPr marL="0" indent="0">
              <a:buNone/>
            </a:pPr>
            <a:r>
              <a:rPr lang="cs-CZ" sz="3000" b="1" dirty="0"/>
              <a:t> </a:t>
            </a:r>
            <a:r>
              <a:rPr lang="cs-CZ" sz="3000" b="1" dirty="0" smtClean="0"/>
              <a:t>   ovlivnění vzhledu krajiny</a:t>
            </a:r>
            <a:r>
              <a:rPr lang="cs-CZ" sz="2000" dirty="0" smtClean="0"/>
              <a:t>				obr. 7</a:t>
            </a:r>
            <a:endParaRPr lang="cs-CZ" sz="2800" b="1" dirty="0" smtClean="0"/>
          </a:p>
          <a:p>
            <a:endParaRPr lang="cs-CZ" sz="2800" b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636912"/>
            <a:ext cx="4170040" cy="31275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68591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sluneční (solární) elektrárny: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přeměňuje energii slunečního záření na elektrickou (fotovoltaika)</a:t>
            </a:r>
          </a:p>
          <a:p>
            <a:r>
              <a:rPr lang="cs-CZ" sz="2800" b="1" dirty="0" smtClean="0"/>
              <a:t>pohon: Slunce</a:t>
            </a:r>
          </a:p>
          <a:p>
            <a:r>
              <a:rPr lang="cs-CZ" sz="2800" b="1" dirty="0" smtClean="0"/>
              <a:t>v ČR se teprve rozvíjí</a:t>
            </a:r>
          </a:p>
          <a:p>
            <a:r>
              <a:rPr lang="cs-CZ" sz="2800" b="1" dirty="0" smtClean="0"/>
              <a:t>výhody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obnovitelné zdroje</a:t>
            </a:r>
          </a:p>
          <a:p>
            <a:pPr marL="0" indent="0">
              <a:buNone/>
            </a:pPr>
            <a:r>
              <a:rPr lang="cs-CZ" sz="2800" b="1" dirty="0" smtClean="0"/>
              <a:t>    bez zplodin</a:t>
            </a:r>
          </a:p>
          <a:p>
            <a:r>
              <a:rPr lang="cs-CZ" sz="2800" b="1" dirty="0" smtClean="0"/>
              <a:t>nevýhody: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zábor půdy</a:t>
            </a:r>
            <a:r>
              <a:rPr lang="cs-CZ" sz="2000" dirty="0" smtClean="0"/>
              <a:t>						obr. 8</a:t>
            </a: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problematická likvidace solárních panelů</a:t>
            </a:r>
          </a:p>
          <a:p>
            <a:endParaRPr lang="cs-CZ" sz="2800" b="1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916832"/>
            <a:ext cx="4755500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4071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zdroje: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</p:spPr>
        <p:txBody>
          <a:bodyPr>
            <a:normAutofit fontScale="92500" lnSpcReduction="20000"/>
          </a:bodyPr>
          <a:lstStyle/>
          <a:p>
            <a:r>
              <a:rPr lang="cs-CZ" sz="2200" dirty="0" smtClean="0"/>
              <a:t>obr. 1: </a:t>
            </a:r>
            <a:r>
              <a:rPr lang="cs-CZ" sz="2200" dirty="0"/>
              <a:t>ŠTEFEK, Petr. </a:t>
            </a:r>
            <a:r>
              <a:rPr lang="cs-CZ" sz="2200" i="1" dirty="0"/>
              <a:t>Wikipedia.cz</a:t>
            </a:r>
            <a:r>
              <a:rPr lang="cs-CZ" sz="2200" dirty="0"/>
              <a:t> [online]. [cit. </a:t>
            </a:r>
            <a:r>
              <a:rPr lang="cs-CZ" sz="2200" dirty="0" smtClean="0"/>
              <a:t>12.2.2013</a:t>
            </a:r>
            <a:r>
              <a:rPr lang="cs-CZ" sz="2200" dirty="0"/>
              <a:t>]. Dostupný na WWW: http://cs.wikipedia.org/wiki/Soubor:Elektrarna_Prunerov_II_20070926.jpg</a:t>
            </a:r>
            <a:endParaRPr lang="cs-CZ" sz="2200" dirty="0" smtClean="0"/>
          </a:p>
          <a:p>
            <a:r>
              <a:rPr lang="cs-CZ" sz="2200" dirty="0" smtClean="0"/>
              <a:t>obr. 2: </a:t>
            </a:r>
            <a:r>
              <a:rPr lang="cs-CZ" sz="2200" dirty="0"/>
              <a:t>FDOMINEC. </a:t>
            </a:r>
            <a:r>
              <a:rPr lang="cs-CZ" sz="2200" i="1" dirty="0"/>
              <a:t>Wikipedia.cz</a:t>
            </a:r>
            <a:r>
              <a:rPr lang="cs-CZ" sz="2200" dirty="0"/>
              <a:t> [online]. [cit. </a:t>
            </a:r>
            <a:r>
              <a:rPr lang="cs-CZ" sz="2200" dirty="0" smtClean="0"/>
              <a:t>12.2.2013</a:t>
            </a:r>
            <a:r>
              <a:rPr lang="cs-CZ" sz="2200" dirty="0"/>
              <a:t>]. Dostupný na WWW: http://cs.wikipedia.org/wiki/Soubor:PowerStation_cs.svg </a:t>
            </a:r>
            <a:endParaRPr lang="cs-CZ" sz="2200" dirty="0" smtClean="0"/>
          </a:p>
          <a:p>
            <a:r>
              <a:rPr lang="cs-CZ" sz="2200" dirty="0" smtClean="0"/>
              <a:t>obr. </a:t>
            </a:r>
            <a:r>
              <a:rPr lang="cs-CZ" sz="2200" dirty="0"/>
              <a:t>3: USER:JAPO. </a:t>
            </a:r>
            <a:r>
              <a:rPr lang="cs-CZ" sz="2200" i="1" dirty="0"/>
              <a:t>Wikipedia.cz</a:t>
            </a:r>
            <a:r>
              <a:rPr lang="cs-CZ" sz="2200" dirty="0"/>
              <a:t> [online]. [cit. </a:t>
            </a:r>
            <a:r>
              <a:rPr lang="cs-CZ" sz="2200" dirty="0" smtClean="0"/>
              <a:t>12.2.2013</a:t>
            </a:r>
            <a:r>
              <a:rPr lang="cs-CZ" sz="2200" dirty="0"/>
              <a:t>]. Dostupný na WWW: http://cs.wikipedia.org/wiki/Soubor:JETE-chladici_veze.jpg </a:t>
            </a:r>
            <a:endParaRPr lang="cs-CZ" sz="2200" dirty="0" smtClean="0"/>
          </a:p>
          <a:p>
            <a:r>
              <a:rPr lang="cs-CZ" sz="2200" dirty="0" smtClean="0"/>
              <a:t>obr. </a:t>
            </a:r>
            <a:r>
              <a:rPr lang="cs-CZ" sz="2200" dirty="0"/>
              <a:t>4: JELEN, Stanislav. </a:t>
            </a:r>
            <a:r>
              <a:rPr lang="cs-CZ" sz="2200" i="1" dirty="0"/>
              <a:t>Wikipedia.cz</a:t>
            </a:r>
            <a:r>
              <a:rPr lang="cs-CZ" sz="2200" dirty="0"/>
              <a:t> [online]. [cit. </a:t>
            </a:r>
            <a:r>
              <a:rPr lang="cs-CZ" sz="2200" dirty="0" smtClean="0"/>
              <a:t>12.2.2013</a:t>
            </a:r>
            <a:r>
              <a:rPr lang="cs-CZ" sz="2200" dirty="0"/>
              <a:t>]. Dostupný na WWW: http://cs.wikipedia.org/wiki/Soubor:Temelin_model.jpg </a:t>
            </a:r>
            <a:endParaRPr lang="cs-CZ" sz="2200" dirty="0" smtClean="0"/>
          </a:p>
          <a:p>
            <a:r>
              <a:rPr lang="cs-CZ" sz="2200" dirty="0" smtClean="0"/>
              <a:t>obr. </a:t>
            </a:r>
            <a:r>
              <a:rPr lang="cs-CZ" sz="2200" dirty="0"/>
              <a:t>5: MORAVEC, Hynek. </a:t>
            </a:r>
            <a:r>
              <a:rPr lang="cs-CZ" sz="2200" i="1" dirty="0"/>
              <a:t>Wikipedia.cz</a:t>
            </a:r>
            <a:r>
              <a:rPr lang="cs-CZ" sz="2200" dirty="0"/>
              <a:t> [online]. [cit. </a:t>
            </a:r>
            <a:r>
              <a:rPr lang="cs-CZ" sz="2200" dirty="0" smtClean="0"/>
              <a:t>12.2.2013</a:t>
            </a:r>
            <a:r>
              <a:rPr lang="cs-CZ" sz="2200" dirty="0"/>
              <a:t>]. Dostupný na WWW: http://cs.wikipedia.org/wiki/Soubor:Slapy_prehrada_7179.JPG </a:t>
            </a:r>
          </a:p>
          <a:p>
            <a:r>
              <a:rPr lang="cs-CZ" sz="2200" dirty="0" smtClean="0"/>
              <a:t>obr. 6: USER:TOMIA</a:t>
            </a:r>
            <a:r>
              <a:rPr lang="cs-CZ" sz="2200" dirty="0"/>
              <a:t>. </a:t>
            </a:r>
            <a:r>
              <a:rPr lang="cs-CZ" sz="2200" i="1" dirty="0"/>
              <a:t>Wikipedia.cz</a:t>
            </a:r>
            <a:r>
              <a:rPr lang="cs-CZ" sz="2200" dirty="0"/>
              <a:t> [online]. [cit. </a:t>
            </a:r>
            <a:r>
              <a:rPr lang="cs-CZ" sz="2200" dirty="0" smtClean="0"/>
              <a:t>12.2.2013</a:t>
            </a:r>
            <a:r>
              <a:rPr lang="cs-CZ" sz="2200" dirty="0"/>
              <a:t>]. Dostupný na WWW: http://cs.wikipedia.org/wiki/Soubor:Hydroelectric_dam-letters.svg </a:t>
            </a:r>
            <a:endParaRPr lang="cs-CZ" sz="2200" dirty="0" smtClean="0"/>
          </a:p>
          <a:p>
            <a:r>
              <a:rPr lang="cs-CZ" sz="2200" dirty="0" smtClean="0"/>
              <a:t>obr. </a:t>
            </a:r>
            <a:r>
              <a:rPr lang="cs-CZ" sz="2200" dirty="0"/>
              <a:t>7: VAVŘÍK, Martin. </a:t>
            </a:r>
            <a:r>
              <a:rPr lang="cs-CZ" sz="2200" i="1" dirty="0"/>
              <a:t>Wikipedia.cz</a:t>
            </a:r>
            <a:r>
              <a:rPr lang="cs-CZ" sz="2200" dirty="0"/>
              <a:t> [online]. [cit. </a:t>
            </a:r>
            <a:r>
              <a:rPr lang="cs-CZ" sz="2200" dirty="0" smtClean="0"/>
              <a:t>12.2.2013</a:t>
            </a:r>
            <a:r>
              <a:rPr lang="cs-CZ" sz="2200" dirty="0"/>
              <a:t>]. Dostupný na WWW: http://cs.wikipedia.org/wiki/Soubor:OstruznaElektrarny.jpg </a:t>
            </a:r>
            <a:endParaRPr lang="cs-CZ" sz="2200" dirty="0" smtClean="0"/>
          </a:p>
          <a:p>
            <a:r>
              <a:rPr lang="cs-CZ" sz="2200" dirty="0" smtClean="0"/>
              <a:t>obr. </a:t>
            </a:r>
            <a:r>
              <a:rPr lang="cs-CZ" sz="2200" dirty="0"/>
              <a:t>8: ZÁKUPÁK. </a:t>
            </a:r>
            <a:r>
              <a:rPr lang="cs-CZ" sz="2200" i="1" dirty="0"/>
              <a:t>Wikipedia.cz</a:t>
            </a:r>
            <a:r>
              <a:rPr lang="cs-CZ" sz="2200" dirty="0"/>
              <a:t> [online]. [cit. </a:t>
            </a:r>
            <a:r>
              <a:rPr lang="cs-CZ" sz="2200" dirty="0" smtClean="0"/>
              <a:t>12.2.2013</a:t>
            </a:r>
            <a:r>
              <a:rPr lang="cs-CZ" sz="2200" dirty="0"/>
              <a:t>]. Dostupný na WWW: http://cs.wikipedia.org/wiki/Soubor:Str%C3%A1%C5%BE_panely.jpg </a:t>
            </a:r>
            <a:endParaRPr lang="cs-CZ" sz="2200" dirty="0" smtClean="0"/>
          </a:p>
          <a:p>
            <a:r>
              <a:rPr lang="cs-CZ" sz="2200" dirty="0" smtClean="0"/>
              <a:t>ostatní obrázky: </a:t>
            </a:r>
            <a:r>
              <a:rPr lang="cs-CZ" sz="2400" dirty="0"/>
              <a:t>www.office.microsoft.com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03608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</TotalTime>
  <Words>624</Words>
  <Application>Microsoft Office PowerPoint</Application>
  <PresentationFormat>Předvádění na obrazovce (4:3)</PresentationFormat>
  <Paragraphs>143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Typy elektráren  v ČR</vt:lpstr>
      <vt:lpstr>zamysli se:</vt:lpstr>
      <vt:lpstr>elektrickou energii využíváme denně</vt:lpstr>
      <vt:lpstr>tepelná elektrárna:</vt:lpstr>
      <vt:lpstr>schéma tepelné elektrárny:</vt:lpstr>
      <vt:lpstr>jaderná elektrárna:</vt:lpstr>
      <vt:lpstr>model jaderné elektrárny</vt:lpstr>
      <vt:lpstr>vodní elektrárny:</vt:lpstr>
      <vt:lpstr>model vodní elektrárny</vt:lpstr>
      <vt:lpstr>větrná elektrárna:</vt:lpstr>
      <vt:lpstr>sluneční (solární) elektrárny: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nekdo</cp:lastModifiedBy>
  <cp:revision>37</cp:revision>
  <dcterms:created xsi:type="dcterms:W3CDTF">2012-10-04T17:02:39Z</dcterms:created>
  <dcterms:modified xsi:type="dcterms:W3CDTF">2013-04-02T17:47:53Z</dcterms:modified>
</cp:coreProperties>
</file>