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6" r:id="rId4"/>
    <p:sldId id="279" r:id="rId5"/>
    <p:sldId id="281" r:id="rId6"/>
    <p:sldId id="273" r:id="rId7"/>
    <p:sldId id="27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59832" y="3429000"/>
            <a:ext cx="5400600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Polohové vlastnosti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 bodů, přímek a rovin 2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2920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III-2-07-02_Polohove-vlastnosti-bodu-primek-a-rovin-2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leden 2014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7988" y="2230891"/>
            <a:ext cx="2145789" cy="1803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360000" y="332656"/>
            <a:ext cx="8377808" cy="85270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latin typeface="Arial Black" pitchFamily="34" charset="0"/>
              </a:rPr>
              <a:t>Vzájemná poloha dvou přímek</a:t>
            </a:r>
            <a:endParaRPr lang="cs-CZ" sz="3200" b="1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60000" y="1368000"/>
            <a:ext cx="8377808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Pro vzájemnou polohu dvou přímek v prostoru mohou nastat pouze čtyři možnosti: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60000" y="5004000"/>
            <a:ext cx="4067984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Přímky mají společné všechny body, jsou    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navzájem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totožné</a:t>
            </a:r>
          </a:p>
          <a:p>
            <a:pPr algn="just"/>
            <a:r>
              <a:rPr lang="cs-CZ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(rovnoběžné splývající)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716000" y="5003999"/>
            <a:ext cx="4067984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Přímky nemají žádný společný bod a leží v téže rovině, jsou</a:t>
            </a:r>
          </a:p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rovnoběžné různé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60000" y="4428000"/>
                <a:ext cx="4067984" cy="461665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1" dirty="0" smtClean="0">
                          <a:latin typeface="Cambria Math"/>
                          <a:cs typeface="Times New Roman" pitchFamily="18" charset="0"/>
                        </a:rPr>
                        <m:t>𝒑</m:t>
                      </m:r>
                      <m:r>
                        <a:rPr lang="cs-CZ" sz="2400" b="1" i="1" dirty="0">
                          <a:latin typeface="Cambria Math"/>
                          <a:ea typeface="Cambria Math"/>
                          <a:cs typeface="Times New Roman" pitchFamily="18" charset="0"/>
                        </a:rPr>
                        <m:t>∥</m:t>
                      </m:r>
                      <m:r>
                        <a:rPr lang="cs-CZ" sz="2400" b="1" i="1" dirty="0">
                          <a:latin typeface="Cambria Math"/>
                          <a:ea typeface="Cambria Math"/>
                          <a:cs typeface="Times New Roman" pitchFamily="18" charset="0"/>
                        </a:rPr>
                        <m:t>𝒒</m:t>
                      </m:r>
                      <m:r>
                        <a:rPr lang="cs-CZ" sz="2400" b="1" i="0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     </m:t>
                      </m:r>
                      <m:r>
                        <a:rPr lang="cs-CZ" sz="2400" b="1" i="1" dirty="0" smtClean="0">
                          <a:latin typeface="Cambria Math"/>
                          <a:cs typeface="Times New Roman" pitchFamily="18" charset="0"/>
                        </a:rPr>
                        <m:t>𝒑</m:t>
                      </m:r>
                      <m:r>
                        <a:rPr lang="cs-CZ" sz="2400" b="1" i="1" dirty="0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sz="2400" b="1" i="1" dirty="0" smtClean="0">
                          <a:latin typeface="Cambria Math"/>
                          <a:cs typeface="Times New Roman" pitchFamily="18" charset="0"/>
                        </a:rPr>
                        <m:t>𝒒</m:t>
                      </m:r>
                    </m:oMath>
                  </m:oMathPara>
                </a14:m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428000"/>
                <a:ext cx="4067984" cy="461665"/>
              </a:xfrm>
              <a:prstGeom prst="rect">
                <a:avLst/>
              </a:prstGeom>
              <a:blipFill rotWithShape="1">
                <a:blip r:embed="rId2"/>
                <a:stretch>
                  <a:fillRect b="-118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4716000" y="4428000"/>
                <a:ext cx="4067984" cy="461665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1" dirty="0" smtClean="0">
                          <a:latin typeface="Cambria Math"/>
                          <a:cs typeface="Times New Roman" pitchFamily="18" charset="0"/>
                        </a:rPr>
                        <m:t>𝒑</m:t>
                      </m:r>
                      <m:r>
                        <a:rPr lang="cs-CZ" sz="2400" b="1" i="1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∥</m:t>
                      </m:r>
                      <m:r>
                        <a:rPr lang="cs-CZ" sz="2400" b="1" i="1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𝒒</m:t>
                      </m:r>
                      <m:r>
                        <a:rPr lang="cs-CZ" sz="2400" b="1" i="1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     </m:t>
                      </m:r>
                      <m:r>
                        <a:rPr lang="cs-CZ" sz="2400" b="1" i="1" dirty="0">
                          <a:latin typeface="Cambria Math"/>
                          <a:cs typeface="Times New Roman" pitchFamily="18" charset="0"/>
                        </a:rPr>
                        <m:t>𝒑</m:t>
                      </m:r>
                      <m:r>
                        <a:rPr lang="cs-CZ" sz="2400" b="1" i="1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≠</m:t>
                      </m:r>
                      <m:r>
                        <a:rPr lang="cs-CZ" sz="2400" b="1" i="1" dirty="0">
                          <a:latin typeface="Cambria Math"/>
                          <a:ea typeface="Cambria Math"/>
                          <a:cs typeface="Times New Roman" pitchFamily="18" charset="0"/>
                        </a:rPr>
                        <m:t>𝒒</m:t>
                      </m:r>
                    </m:oMath>
                  </m:oMathPara>
                </a14:m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6000" y="4428000"/>
                <a:ext cx="4067984" cy="461665"/>
              </a:xfrm>
              <a:prstGeom prst="rect">
                <a:avLst/>
              </a:prstGeom>
              <a:blipFill rotWithShape="1">
                <a:blip r:embed="rId3"/>
                <a:stretch>
                  <a:fillRect b="-118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ovéPole 1"/>
          <p:cNvSpPr txBox="1"/>
          <p:nvPr/>
        </p:nvSpPr>
        <p:spPr>
          <a:xfrm>
            <a:off x="360000" y="2304000"/>
            <a:ext cx="611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1.</a:t>
            </a:r>
            <a:endParaRPr lang="cs-CZ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716000" y="2304000"/>
            <a:ext cx="611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2.</a:t>
            </a:r>
            <a:endParaRPr lang="cs-CZ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158" y="2304000"/>
            <a:ext cx="2073668" cy="20063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9051" y="2304000"/>
            <a:ext cx="2101881" cy="20063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5286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359284" y="4392000"/>
            <a:ext cx="8388465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Přímky mají jediný společný bod, jsou    </a:t>
            </a:r>
          </a:p>
          <a:p>
            <a:pPr algn="just"/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						   různoběžné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60000" y="3212976"/>
                <a:ext cx="8387752" cy="1015663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1" dirty="0" smtClean="0">
                          <a:latin typeface="Cambria Math"/>
                          <a:cs typeface="Times New Roman" pitchFamily="18" charset="0"/>
                        </a:rPr>
                        <m:t>𝒑</m:t>
                      </m:r>
                      <m:r>
                        <a:rPr lang="cs-CZ" sz="2400" b="1" i="1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∦</m:t>
                      </m:r>
                      <m:r>
                        <a:rPr lang="cs-CZ" sz="2400" b="1" i="1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𝒒</m:t>
                      </m:r>
                    </m:oMath>
                  </m:oMathPara>
                </a14:m>
                <a:endParaRPr lang="cs-CZ" sz="2400" b="1" i="1" dirty="0" smtClean="0">
                  <a:latin typeface="Cambria Math"/>
                  <a:ea typeface="Cambria Math"/>
                  <a:cs typeface="Times New Roman" pitchFamily="18" charset="0"/>
                </a:endParaRPr>
              </a:p>
              <a:p>
                <a:pPr algn="ctr"/>
                <a:endParaRPr lang="cs-CZ" sz="1050" b="1" i="1" dirty="0" smtClean="0">
                  <a:latin typeface="Cambria Math"/>
                  <a:ea typeface="Cambria Math"/>
                  <a:cs typeface="Times New Roman" pitchFamily="18" charset="0"/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1" dirty="0" smtClean="0">
                          <a:latin typeface="Cambria Math"/>
                          <a:cs typeface="Times New Roman" pitchFamily="18" charset="0"/>
                        </a:rPr>
                        <m:t>𝒑</m:t>
                      </m:r>
                      <m:r>
                        <a:rPr lang="cs-CZ" sz="2400" b="1" i="1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⋂</m:t>
                      </m:r>
                      <m:r>
                        <a:rPr lang="cs-CZ" sz="2400" b="1" i="1" dirty="0" smtClean="0">
                          <a:latin typeface="Cambria Math"/>
                          <a:cs typeface="Times New Roman" pitchFamily="18" charset="0"/>
                        </a:rPr>
                        <m:t>𝒒</m:t>
                      </m:r>
                      <m:r>
                        <a:rPr lang="cs-CZ" sz="2400" b="1" i="1" dirty="0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sz="2400" b="1" i="1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𝑷</m:t>
                      </m:r>
                    </m:oMath>
                  </m:oMathPara>
                </a14:m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212976"/>
                <a:ext cx="8387752" cy="1015663"/>
              </a:xfrm>
              <a:prstGeom prst="rect">
                <a:avLst/>
              </a:prstGeom>
              <a:blipFill rotWithShape="1">
                <a:blip r:embed="rId2"/>
                <a:stretch>
                  <a:fillRect b="-29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Šipka doleva 12">
            <a:hlinkClick r:id="rId3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60000" y="332656"/>
            <a:ext cx="611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3.</a:t>
            </a:r>
            <a:endParaRPr lang="cs-CZ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9360" y="332656"/>
            <a:ext cx="2808312" cy="26642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359285" y="5400000"/>
            <a:ext cx="8388465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Společný bod různoběžných přímek se nazývá    </a:t>
            </a:r>
          </a:p>
          <a:p>
            <a:pPr algn="just"/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						   </a:t>
            </a:r>
            <a:r>
              <a:rPr lang="cs-CZ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průsečík</a:t>
            </a:r>
          </a:p>
        </p:txBody>
      </p:sp>
    </p:spTree>
    <p:extLst>
      <p:ext uri="{BB962C8B-B14F-4D97-AF65-F5344CB8AC3E}">
        <p14:creationId xmlns:p14="http://schemas.microsoft.com/office/powerpoint/2010/main" val="714159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1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359283" y="5085184"/>
            <a:ext cx="8388465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Přímky nemají žádný společný bod a neleží v téže rovině, jsou</a:t>
            </a:r>
          </a:p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	                 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			    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mimoběžné</a:t>
            </a:r>
            <a:endParaRPr lang="cs-CZ" sz="2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60000" y="3762144"/>
                <a:ext cx="8387752" cy="1015663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1" dirty="0" smtClean="0">
                          <a:latin typeface="Cambria Math"/>
                          <a:cs typeface="Times New Roman" pitchFamily="18" charset="0"/>
                        </a:rPr>
                        <m:t>𝒑</m:t>
                      </m:r>
                      <m:r>
                        <a:rPr lang="cs-CZ" sz="2400" b="1" i="1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∦</m:t>
                      </m:r>
                      <m:r>
                        <a:rPr lang="cs-CZ" sz="2400" b="1" i="1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𝒒</m:t>
                      </m:r>
                    </m:oMath>
                  </m:oMathPara>
                </a14:m>
                <a:endParaRPr lang="cs-CZ" sz="2400" b="1" i="1" dirty="0" smtClean="0">
                  <a:latin typeface="Cambria Math"/>
                  <a:ea typeface="Cambria Math"/>
                  <a:cs typeface="Times New Roman" pitchFamily="18" charset="0"/>
                </a:endParaRPr>
              </a:p>
              <a:p>
                <a:pPr algn="ctr"/>
                <a:endParaRPr lang="cs-CZ" sz="1050" b="1" i="1" dirty="0" smtClean="0">
                  <a:latin typeface="Cambria Math"/>
                  <a:ea typeface="Cambria Math"/>
                  <a:cs typeface="Times New Roman" pitchFamily="18" charset="0"/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1" dirty="0" smtClean="0">
                          <a:latin typeface="Cambria Math"/>
                          <a:cs typeface="Times New Roman" pitchFamily="18" charset="0"/>
                        </a:rPr>
                        <m:t>𝒑</m:t>
                      </m:r>
                      <m:r>
                        <a:rPr lang="cs-CZ" sz="2400" b="1" i="1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⋂</m:t>
                      </m:r>
                      <m:r>
                        <a:rPr lang="cs-CZ" sz="2400" b="1" i="1" dirty="0" smtClean="0">
                          <a:latin typeface="Cambria Math"/>
                          <a:cs typeface="Times New Roman" pitchFamily="18" charset="0"/>
                        </a:rPr>
                        <m:t>𝒒</m:t>
                      </m:r>
                      <m:r>
                        <a:rPr lang="cs-CZ" sz="2400" b="1" i="1" dirty="0" smtClean="0">
                          <a:latin typeface="Cambria Math"/>
                          <a:cs typeface="Times New Roman" pitchFamily="18" charset="0"/>
                        </a:rPr>
                        <m:t>=∅</m:t>
                      </m:r>
                    </m:oMath>
                  </m:oMathPara>
                </a14:m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762144"/>
                <a:ext cx="8387752" cy="1015663"/>
              </a:xfrm>
              <a:prstGeom prst="rect">
                <a:avLst/>
              </a:prstGeom>
              <a:blipFill rotWithShape="1">
                <a:blip r:embed="rId2"/>
                <a:stretch>
                  <a:fillRect b="-29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Šipka doleva 12">
            <a:hlinkClick r:id="rId3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60000" y="762713"/>
            <a:ext cx="611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4.</a:t>
            </a:r>
            <a:endParaRPr lang="cs-CZ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9144" y="764704"/>
            <a:ext cx="2789464" cy="26642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06590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leva 5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67925" y="431666"/>
            <a:ext cx="75868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Určete všechny přímky, které jsou s přímkou BC rovnoběžné.</a:t>
            </a:r>
          </a:p>
          <a:p>
            <a:pPr marL="342900" indent="-342900">
              <a:buAutoNum type="alphaLcParenR"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Určete všechny přímky, které jsou s přímkou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AB různoběžné.</a:t>
            </a:r>
          </a:p>
          <a:p>
            <a:pPr marL="342900" indent="-342900">
              <a:buAutoNum type="alphaLcParenR"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Určete všechny přímky, které jsou s přímkou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BV mimoběžné.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360000" y="631721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59999" y="4896000"/>
            <a:ext cx="83164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	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a) S přímkou BC je rovnoběžná přímka 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AD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60000" y="5364000"/>
            <a:ext cx="83164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	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b)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S přímkou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AB jsou různoběžné přímky 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AD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BC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AV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BV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2681" y="1556792"/>
            <a:ext cx="3344908" cy="320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360000" y="5832000"/>
            <a:ext cx="83164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	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b)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S přímkou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BV jsou mimoběžné přímky 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AD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CD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2616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27081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Stereometrie – Vzájemná poloha bodů, přímek a rovin.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pracují s objekty bod, přímka a rovina v prostoru. Určují a seznamují se s polohovými a metrickými vlastnostmi prostorových útvarů.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středních odborných učilišť, 2.díl, 1. vydání 2003,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80-7196-260-0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27081" y="170080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7210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2434</TotalTime>
  <Words>266</Words>
  <Application>Microsoft Office PowerPoint</Application>
  <PresentationFormat>Předvádění na obrazovce (4:3)</PresentationFormat>
  <Paragraphs>56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NB3</cp:lastModifiedBy>
  <cp:revision>148</cp:revision>
  <dcterms:created xsi:type="dcterms:W3CDTF">2013-01-11T17:11:37Z</dcterms:created>
  <dcterms:modified xsi:type="dcterms:W3CDTF">2014-02-26T16:15:18Z</dcterms:modified>
</cp:coreProperties>
</file>