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6" r:id="rId4"/>
    <p:sldId id="282" r:id="rId5"/>
    <p:sldId id="283" r:id="rId6"/>
    <p:sldId id="273" r:id="rId7"/>
    <p:sldId id="284" r:id="rId8"/>
    <p:sldId id="27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FE85CF-CF1A-4F0E-93B2-A7F2F6699D19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5164D7-45F0-49D1-AEA9-C3B8466D0D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073614-49FA-4330-B10E-570752A4D262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1D1502-8CA8-4746-AD45-11D1A0FEB4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FACF80-7F16-4E44-A254-3C9FBE39926D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5BFDBA-CC54-484A-8ABF-9D46E29A9E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5E08C-5EE6-4810-89A3-CFE738A270C3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AA487-ACF6-4A1B-AB0F-64427E73D2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DD9AD-A2D7-4737-BF92-07164C388306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25050B-2A5B-4E2F-9382-EFDC97375A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461665-E72D-46BB-AE83-07EE60BBC8BC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8A6B1-E9DE-40DF-9F4D-6C37553CCB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1F1F6-2537-4BDE-A379-2DF007FFB6A3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D50840-3D4A-4F5B-B435-1FE67CB818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C485B0-9E91-4B23-AFF7-B1E963F17141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0AF9E-BB89-478F-B228-EF322DA04E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DFBD48-F9C7-4137-BF82-CB348FF9E2B7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816DFA-2584-4FFA-A420-D06D7F815D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9144A-F06B-4EEB-9A6E-6D4508CCF75A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A11E98-C0A1-4965-9A2B-D959C3B8F6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B6D386-179E-4D2C-92BF-8E69D0BE7961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9399F8-39B2-4596-80A6-665921E96F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199215B-7D2D-4F1D-AB77-F8A62E51C2C5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9540934-98F7-44CB-A778-0A6869D376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00225" y="8366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059113" y="3429000"/>
            <a:ext cx="5400675" cy="18780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+mn-cs"/>
              </a:rPr>
              <a:t>MATEMATIKA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+mn-cs"/>
              </a:rPr>
              <a:t> 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+mn-cs"/>
              </a:rPr>
              <a:t>    		  </a:t>
            </a:r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+mn-cs"/>
              </a:rPr>
              <a:t>Odchylka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+mn-cs"/>
              </a:rPr>
              <a:t>		  přímek a rovin 1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3525" y="260350"/>
            <a:ext cx="8640763" cy="468153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433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55763" y="5229225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14339" name="TextovéPole 8"/>
          <p:cNvSpPr txBox="1">
            <a:spLocks noChangeArrowheads="1"/>
          </p:cNvSpPr>
          <p:nvPr/>
        </p:nvSpPr>
        <p:spPr bwMode="auto">
          <a:xfrm>
            <a:off x="371475" y="404813"/>
            <a:ext cx="8351838" cy="3532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>
                <a:latin typeface="Times New Roman" pitchFamily="18" charset="0"/>
                <a:cs typeface="Times New Roman" pitchFamily="18" charset="0"/>
              </a:rPr>
              <a:t>Číslo materiálu:  III-2-07-05_Odchylka-primek-a-rovin-1</a:t>
            </a:r>
          </a:p>
          <a:p>
            <a:pPr>
              <a:lnSpc>
                <a:spcPct val="150000"/>
              </a:lnSpc>
            </a:pPr>
            <a:r>
              <a:rPr lang="cs-CZ">
                <a:latin typeface="Times New Roman" pitchFamily="18" charset="0"/>
                <a:cs typeface="Times New Roman" pitchFamily="18" charset="0"/>
              </a:rPr>
              <a:t>Autor:  Mgr. Stanislav Prucek</a:t>
            </a:r>
          </a:p>
          <a:p>
            <a:pPr>
              <a:lnSpc>
                <a:spcPct val="150000"/>
              </a:lnSpc>
            </a:pPr>
            <a:r>
              <a:rPr lang="cs-CZ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>
                <a:latin typeface="Times New Roman" pitchFamily="18" charset="0"/>
                <a:cs typeface="Times New Roman" pitchFamily="18" charset="0"/>
              </a:rPr>
              <a:t>Datum tvorby:  leden 2014</a:t>
            </a:r>
          </a:p>
        </p:txBody>
      </p:sp>
      <p:sp>
        <p:nvSpPr>
          <p:cNvPr id="14340" name="TextovéPole 9"/>
          <p:cNvSpPr txBox="1">
            <a:spLocks noChangeArrowheads="1"/>
          </p:cNvSpPr>
          <p:nvPr/>
        </p:nvSpPr>
        <p:spPr bwMode="auto">
          <a:xfrm>
            <a:off x="371475" y="4149725"/>
            <a:ext cx="83518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Autorem materiálu a všech jeho částí, není-li uvedeno jinak, je</a:t>
            </a:r>
          </a:p>
          <a:p>
            <a:r>
              <a:rPr lang="cs-CZ"/>
              <a:t>						       Mgr. Stanislav Prucek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3838"/>
            <a:ext cx="8640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8288" y="1341438"/>
            <a:ext cx="8640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343" name="Picture 2" descr="G:\DUMY\LOGO SO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94475" y="1354138"/>
            <a:ext cx="2314575" cy="194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60000" y="332656"/>
            <a:ext cx="8377808" cy="85270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lIns="0" rIns="0" bIns="0" anchor="ctr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latin typeface="Arial Black" pitchFamily="34" charset="0"/>
              </a:rPr>
              <a:t>Odchylka dvou přímek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15362" name="TextovéPole 8"/>
          <p:cNvSpPr txBox="1">
            <a:spLocks noChangeArrowheads="1"/>
          </p:cNvSpPr>
          <p:nvPr/>
        </p:nvSpPr>
        <p:spPr bwMode="auto">
          <a:xfrm>
            <a:off x="360363" y="1368425"/>
            <a:ext cx="8377237" cy="8223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       Dvě 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>rovnoběžky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 mají od sebe stále stejnou vzdálenost a nijak se od sebe neodchylují.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60363" y="5589588"/>
            <a:ext cx="8377237" cy="66040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  <a:miter lim="800000"/>
            <a:headEnd/>
            <a:tailEnd/>
          </a:ln>
        </p:spPr>
        <p:txBody>
          <a:bodyPr lIns="180000" tIns="144000" rIns="180000" bIns="144000">
            <a:spAutoFit/>
          </a:bodyPr>
          <a:lstStyle/>
          <a:p>
            <a:r>
              <a:rPr lang="cs-CZ" sz="2400" b="1">
                <a:latin typeface="Times New Roman" pitchFamily="18" charset="0"/>
                <a:cs typeface="Times New Roman" pitchFamily="18" charset="0"/>
              </a:rPr>
              <a:t>Odchylka dvou rovnoběžek je 0°.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73400" y="2420938"/>
            <a:ext cx="2951163" cy="282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60000" y="404664"/>
            <a:ext cx="8377808" cy="1569660"/>
          </a:xfrm>
          <a:prstGeom prst="rect">
            <a:avLst/>
          </a:prstGeom>
          <a:blipFill rotWithShape="1">
            <a:blip r:embed="rId2"/>
            <a:stretch>
              <a:fillRect l="-1092" t="-3101" r="-1164" b="-775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60363" y="5180013"/>
            <a:ext cx="8377237" cy="102870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  <a:miter lim="800000"/>
            <a:headEnd/>
            <a:tailEnd/>
          </a:ln>
        </p:spPr>
        <p:txBody>
          <a:bodyPr lIns="180000" tIns="144000" rIns="180000" bIns="144000">
            <a:spAutoFit/>
          </a:bodyPr>
          <a:lstStyle/>
          <a:p>
            <a:r>
              <a:rPr lang="cs-CZ" sz="2400" b="1">
                <a:latin typeface="Times New Roman" pitchFamily="18" charset="0"/>
                <a:cs typeface="Times New Roman" pitchFamily="18" charset="0"/>
              </a:rPr>
              <a:t>Odchylka dvou různoběžek je</a:t>
            </a:r>
          </a:p>
          <a:p>
            <a:r>
              <a:rPr lang="cs-CZ" sz="2400" b="1">
                <a:latin typeface="Times New Roman" pitchFamily="18" charset="0"/>
                <a:cs typeface="Times New Roman" pitchFamily="18" charset="0"/>
              </a:rPr>
              <a:t>velikost pravého nebo ostrého úhlu, který svírají.</a:t>
            </a:r>
          </a:p>
        </p:txBody>
      </p:sp>
      <p:sp>
        <p:nvSpPr>
          <p:cNvPr id="7" name="Šipka doleva 6">
            <a:hlinkClick r:id="rId3" action="ppaction://hlinksldjump"/>
          </p:cNvPr>
          <p:cNvSpPr/>
          <p:nvPr/>
        </p:nvSpPr>
        <p:spPr>
          <a:xfrm>
            <a:off x="468313" y="6308725"/>
            <a:ext cx="1008062" cy="4333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71813" y="2106613"/>
            <a:ext cx="2954337" cy="2824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8"/>
          <p:cNvSpPr txBox="1">
            <a:spLocks noChangeArrowheads="1"/>
          </p:cNvSpPr>
          <p:nvPr/>
        </p:nvSpPr>
        <p:spPr bwMode="auto">
          <a:xfrm>
            <a:off x="360363" y="404813"/>
            <a:ext cx="8377237" cy="12001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       Dvě 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>mimoběžky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 sice neleží v žádné rovině, ale s jednou z nich můžeme vždy vést rovnoběžku, která druhou mimoběžku protne.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60363" y="4760913"/>
            <a:ext cx="8377237" cy="139858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  <a:miter lim="800000"/>
            <a:headEnd/>
            <a:tailEnd/>
          </a:ln>
        </p:spPr>
        <p:txBody>
          <a:bodyPr lIns="180000" tIns="144000" rIns="180000" bIns="144000">
            <a:spAutoFit/>
          </a:bodyPr>
          <a:lstStyle/>
          <a:p>
            <a:pPr algn="just"/>
            <a:r>
              <a:rPr lang="cs-CZ" sz="2400" b="1">
                <a:latin typeface="Times New Roman" pitchFamily="18" charset="0"/>
                <a:cs typeface="Times New Roman" pitchFamily="18" charset="0"/>
              </a:rPr>
              <a:t>Odchylka mimoběžek </a:t>
            </a:r>
            <a:r>
              <a:rPr lang="cs-CZ" sz="2400" b="1" i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b="1" i="1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> je rovna odchylce různoběžek       </a:t>
            </a:r>
            <a:r>
              <a:rPr lang="cs-CZ" sz="2400" b="1" i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b="1" i="1">
                <a:latin typeface="Times New Roman" pitchFamily="18" charset="0"/>
                <a:cs typeface="Times New Roman" pitchFamily="18" charset="0"/>
              </a:rPr>
              <a:t>q´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>, kde přímka </a:t>
            </a:r>
            <a:r>
              <a:rPr lang="cs-CZ" sz="2400" b="1" i="1">
                <a:latin typeface="Times New Roman" pitchFamily="18" charset="0"/>
                <a:cs typeface="Times New Roman" pitchFamily="18" charset="0"/>
              </a:rPr>
              <a:t>q´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> je s přímkou </a:t>
            </a:r>
            <a:r>
              <a:rPr lang="cs-CZ" sz="2400" b="1" i="1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> rovnoběžná a má s přímkou </a:t>
            </a:r>
            <a:r>
              <a:rPr lang="cs-CZ" sz="2400" b="1" i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>
                <a:latin typeface="Times New Roman" pitchFamily="18" charset="0"/>
                <a:cs typeface="Times New Roman" pitchFamily="18" charset="0"/>
              </a:rPr>
              <a:t> společný bod.</a:t>
            </a: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468313" y="6308725"/>
            <a:ext cx="1008062" cy="4333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76575" y="1790700"/>
            <a:ext cx="2944813" cy="282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468313" y="6308725"/>
            <a:ext cx="1008062" cy="4333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</a:t>
            </a:r>
            <a:endParaRPr lang="cs-CZ" dirty="0"/>
          </a:p>
        </p:txBody>
      </p:sp>
      <p:sp>
        <p:nvSpPr>
          <p:cNvPr id="18434" name="TextovéPole 9"/>
          <p:cNvSpPr txBox="1">
            <a:spLocks noChangeArrowheads="1"/>
          </p:cNvSpPr>
          <p:nvPr/>
        </p:nvSpPr>
        <p:spPr bwMode="auto">
          <a:xfrm>
            <a:off x="1073150" y="509588"/>
            <a:ext cx="75866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Times New Roman" pitchFamily="18" charset="0"/>
                <a:cs typeface="Times New Roman" pitchFamily="18" charset="0"/>
              </a:rPr>
              <a:t>Určete odchylku  mimoběžek  </a:t>
            </a:r>
            <a:r>
              <a:rPr lang="cs-CZ" b="1" i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b="1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i="1">
                <a:latin typeface="Times New Roman" pitchFamily="18" charset="0"/>
                <a:cs typeface="Times New Roman" pitchFamily="18" charset="0"/>
              </a:rPr>
              <a:t>q </a:t>
            </a:r>
            <a:r>
              <a:rPr lang="cs-CZ" b="1">
                <a:latin typeface="Times New Roman" pitchFamily="18" charset="0"/>
                <a:cs typeface="Times New Roman" pitchFamily="18" charset="0"/>
              </a:rPr>
              <a:t>na protějších štítech střechy (viz. obrázek). Štíty střechy jsou rovnoramenné trojúhelníky.</a:t>
            </a:r>
          </a:p>
        </p:txBody>
      </p:sp>
      <p:sp>
        <p:nvSpPr>
          <p:cNvPr id="18435" name="TextovéPole 10"/>
          <p:cNvSpPr txBox="1">
            <a:spLocks noChangeArrowheads="1"/>
          </p:cNvSpPr>
          <p:nvPr/>
        </p:nvSpPr>
        <p:spPr bwMode="auto">
          <a:xfrm>
            <a:off x="365125" y="571500"/>
            <a:ext cx="446088" cy="522288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60363" y="5445125"/>
            <a:ext cx="83153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cs-CZ">
                <a:latin typeface="Times New Roman" pitchFamily="18" charset="0"/>
                <a:cs typeface="Times New Roman" pitchFamily="18" charset="0"/>
              </a:rPr>
              <a:t>Odchylku mimoběžek </a:t>
            </a:r>
            <a:r>
              <a:rPr lang="cs-CZ" b="1" i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i="1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budeme řešit jako odchylku různoběžek </a:t>
            </a:r>
            <a:r>
              <a:rPr lang="cs-CZ" b="1" i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i="1">
                <a:latin typeface="Times New Roman" pitchFamily="18" charset="0"/>
                <a:cs typeface="Times New Roman" pitchFamily="18" charset="0"/>
              </a:rPr>
              <a:t>q´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kde společným bodem je průsečík </a:t>
            </a:r>
            <a:r>
              <a:rPr lang="cs-CZ" b="1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184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38325" y="1268413"/>
            <a:ext cx="5359400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leva 5">
            <a:hlinkClick r:id="rId2" action="ppaction://hlinksldjump"/>
          </p:cNvPr>
          <p:cNvSpPr/>
          <p:nvPr/>
        </p:nvSpPr>
        <p:spPr>
          <a:xfrm>
            <a:off x="468313" y="6308725"/>
            <a:ext cx="1008062" cy="4333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</a:t>
            </a:r>
            <a:endParaRPr lang="cs-CZ" dirty="0"/>
          </a:p>
        </p:txBody>
      </p:sp>
      <p:sp>
        <p:nvSpPr>
          <p:cNvPr id="18" name="TextovéPole 1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60000" y="3253626"/>
            <a:ext cx="8316454" cy="369332"/>
          </a:xfrm>
          <a:prstGeom prst="rect">
            <a:avLst/>
          </a:prstGeom>
          <a:blipFill rotWithShape="1">
            <a:blip r:embed="rId3"/>
            <a:stretch>
              <a:fillRect l="-587" t="-8333" b="-26667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27313" y="476250"/>
            <a:ext cx="3565525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60000" y="3789040"/>
            <a:ext cx="8316454" cy="611834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60000" y="4500000"/>
            <a:ext cx="8316454" cy="369332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5" name="TextovéPole 1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60000" y="5148000"/>
            <a:ext cx="8316454" cy="369332"/>
          </a:xfrm>
          <a:prstGeom prst="rect">
            <a:avLst/>
          </a:prstGeom>
          <a:blipFill rotWithShape="1">
            <a:blip r:embed="rId7"/>
            <a:stretch>
              <a:fillRect b="-4918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" name="TextovéPole 1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60000" y="5724000"/>
            <a:ext cx="8316454" cy="369332"/>
          </a:xfrm>
          <a:prstGeom prst="rect">
            <a:avLst/>
          </a:prstGeom>
          <a:blipFill rotWithShape="1">
            <a:blip r:embed="rId8"/>
            <a:stretch>
              <a:fillRect l="-587" t="-8197" b="-24590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7013" y="260350"/>
            <a:ext cx="8640762" cy="597535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482" name="TextovéPole 5"/>
          <p:cNvSpPr txBox="1">
            <a:spLocks noChangeArrowheads="1"/>
          </p:cNvSpPr>
          <p:nvPr/>
        </p:nvSpPr>
        <p:spPr bwMode="auto">
          <a:xfrm>
            <a:off x="371475" y="404813"/>
            <a:ext cx="8351838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>
                <a:latin typeface="Times New Roman" pitchFamily="18" charset="0"/>
                <a:cs typeface="Times New Roman" pitchFamily="18" charset="0"/>
              </a:rPr>
              <a:t>Tato prezentace slouží k výkladu Stereometrie – Odchylka přímek a rovin. Žáci pracují   s objekty bod, přímka a rovina v prostoru. Určují a seznamují se s polohovými a metrickými vlastnostmi prostorových útvarů.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algn="just"/>
            <a:r>
              <a:rPr lang="cs-CZ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Prometheus, ISBN 80-7196-260-0</a:t>
            </a:r>
          </a:p>
        </p:txBody>
      </p:sp>
      <p:sp>
        <p:nvSpPr>
          <p:cNvPr id="20483" name="TextovéPole 2"/>
          <p:cNvSpPr txBox="1">
            <a:spLocks noChangeArrowheads="1"/>
          </p:cNvSpPr>
          <p:nvPr/>
        </p:nvSpPr>
        <p:spPr bwMode="auto">
          <a:xfrm>
            <a:off x="392113" y="5421313"/>
            <a:ext cx="83534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Autorem materiálu a všech jeho částí, není-li uvedeno jinak, je</a:t>
            </a:r>
          </a:p>
          <a:p>
            <a:r>
              <a:rPr lang="cs-CZ"/>
              <a:t>						       Mgr. Stanislav Prucek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263525" y="5373688"/>
            <a:ext cx="86407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7013" y="1700213"/>
            <a:ext cx="8640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8313" y="6308725"/>
            <a:ext cx="1008062" cy="43338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2657</TotalTime>
  <Words>238</Words>
  <Application>Microsoft Office PowerPoint</Application>
  <PresentationFormat>On-screen Show (4:3)</PresentationFormat>
  <Paragraphs>35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8" baseType="lpstr">
      <vt:lpstr>Constantia</vt:lpstr>
      <vt:lpstr>Arial</vt:lpstr>
      <vt:lpstr>Calibri</vt:lpstr>
      <vt:lpstr>Wingdings 2</vt:lpstr>
      <vt:lpstr>Arial Black</vt:lpstr>
      <vt:lpstr>Times New Roman</vt:lpstr>
      <vt:lpstr>Tok</vt:lpstr>
      <vt:lpstr>Tok</vt:lpstr>
      <vt:lpstr>Tok</vt:lpstr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DUM</cp:lastModifiedBy>
  <cp:revision>166</cp:revision>
  <dcterms:created xsi:type="dcterms:W3CDTF">2013-01-11T17:11:37Z</dcterms:created>
  <dcterms:modified xsi:type="dcterms:W3CDTF">2014-09-18T16:54:37Z</dcterms:modified>
</cp:coreProperties>
</file>