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7" r:id="rId5"/>
    <p:sldId id="278" r:id="rId6"/>
    <p:sldId id="27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2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12.8.2014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slide" Target="slide4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slide" Target="slide5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hranolu 3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III-2-07-10_Objem-a-povrch-hranolu-3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94208" y="180494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Vejde se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5,6 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h𝑙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vody do nádoby tvaru krychle o hraně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830 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180494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2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1728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2592000"/>
                <a:ext cx="83778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na decimetry: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=830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=8,3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592000"/>
                <a:ext cx="837780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58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360000" y="50400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a povrch hranolu - příklady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312000"/>
                <a:ext cx="837780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8,3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=571,787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𝟕𝟏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𝒉𝒍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12000"/>
                <a:ext cx="8377808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582" t="-2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4824000"/>
                <a:ext cx="83778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Porovnáme: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𝒉𝒍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&lt;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𝟕𝟏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𝒉𝒍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824000"/>
                <a:ext cx="8377808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8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60000" y="5616000"/>
            <a:ext cx="8377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Voda se do nádoby vejde.</a:t>
            </a:r>
          </a:p>
        </p:txBody>
      </p:sp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94208" y="622444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Dům o délce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11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,8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šířce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9,3 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má být obložen obkladovými pásky do výšky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0,8 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Kolik obkladových pásků o rozměrech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8 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potřeba?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22444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684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000" y="1764000"/>
            <a:ext cx="837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Vypočítáme plášť kvádru a obsah jednoho obkladového pásku: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484000"/>
                <a:ext cx="8377808" cy="14897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𝒃𝒄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=2(11,8∙0,8+9,3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∙0,8)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=0,3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∙0,08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=2(9,44+7,44)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𝟎𝟐𝟒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=2∙16,88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𝟕𝟔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84000"/>
                <a:ext cx="8377808" cy="148976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360000" y="4212000"/>
                <a:ext cx="8377808" cy="9239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Vydělíme: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=33,76 :0,024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=1406,</m:t>
                    </m:r>
                    <m:acc>
                      <m:accPr>
                        <m:chr m:val="̅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e>
                    </m:acc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𝟏𝟒𝟎𝟕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obkladových pásků</a:t>
                </a: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12000"/>
                <a:ext cx="8377808" cy="923907"/>
              </a:xfrm>
              <a:prstGeom prst="rect">
                <a:avLst/>
              </a:prstGeom>
              <a:blipFill rotWithShape="1">
                <a:blip r:embed="rId4"/>
                <a:stretch>
                  <a:fillRect l="-582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60000" y="5436000"/>
            <a:ext cx="8377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Na obložení domu potřebujeme 1407 obkladových pásků.</a:t>
            </a:r>
          </a:p>
        </p:txBody>
      </p:sp>
      <p:sp>
        <p:nvSpPr>
          <p:cNvPr id="9" name="Šipka doleva 8">
            <a:hlinkClick r:id="rId5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39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94208" y="483945"/>
                <a:ext cx="754360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Výkop pro základy chaty má rozměry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3,25 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Vykopaná zemina zvětší svůj objem o 25 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%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Na kolika stavebních kolečkách se odveze, jestliže objem kolečka 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?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483945"/>
                <a:ext cx="7543600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728" t="-3289" r="-647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684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628000"/>
                <a:ext cx="83778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𝒃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=45∙32,5∙6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𝟖𝟕𝟕𝟓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𝒅𝒎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28000"/>
                <a:ext cx="837780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582" t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353220" y="4644000"/>
                <a:ext cx="8384588" cy="9239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Vydělíme: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=10969,75 :50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=219,375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𝟐𝟎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b="1" dirty="0" err="1" smtClean="0">
                    <a:latin typeface="Times New Roman" pitchFamily="18" charset="0"/>
                    <a:cs typeface="Times New Roman" pitchFamily="18" charset="0"/>
                  </a:rPr>
                  <a:t>kole</a:t>
                </a:r>
                <a:r>
                  <a:rPr lang="cs-CZ" b="1" dirty="0" err="1" smtClean="0">
                    <a:latin typeface="Times New Roman" pitchFamily="18" charset="0"/>
                    <a:cs typeface="Times New Roman" pitchFamily="18" charset="0"/>
                  </a:rPr>
                  <a:t>ček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20" y="4644000"/>
                <a:ext cx="8384588" cy="923907"/>
              </a:xfrm>
              <a:prstGeom prst="rect">
                <a:avLst/>
              </a:prstGeom>
              <a:blipFill rotWithShape="1">
                <a:blip r:embed="rId4"/>
                <a:stretch>
                  <a:fillRect l="-655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53220" y="5636055"/>
            <a:ext cx="8384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Zemina se odveze 220 kolečky.</a:t>
            </a:r>
          </a:p>
        </p:txBody>
      </p:sp>
      <p:sp>
        <p:nvSpPr>
          <p:cNvPr id="9" name="Šipka doleva 8">
            <a:hlinkClick r:id="rId5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620000"/>
                <a:ext cx="83778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na decimetry: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=3,25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=32,5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=60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=6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20000"/>
                <a:ext cx="8377808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582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53220" y="3600000"/>
                <a:ext cx="8384588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100</m:t>
                    </m:r>
                    <m:r>
                      <a:rPr lang="en-US" b="0" i="0" smtClean="0">
                        <a:latin typeface="Cambria Math"/>
                        <a:cs typeface="Times New Roman" pitchFamily="18" charset="0"/>
                      </a:rPr>
                      <m:t>%</m:t>
                    </m:r>
                  </m:oMath>
                </a14:m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	…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/>
                        <a:cs typeface="Times New Roman" pitchFamily="18" charset="0"/>
                      </a:rPr>
                      <m:t>8775</m:t>
                    </m:r>
                    <m:sSup>
                      <m:sSupPr>
                        <m:ctrlP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 b="0" i="0" smtClean="0">
                        <a:latin typeface="Cambria Math"/>
                        <a:cs typeface="Times New Roman" pitchFamily="18" charset="0"/>
                      </a:rPr>
                      <m:t>1%</m:t>
                    </m:r>
                  </m:oMath>
                </a14:m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	…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/>
                        <a:cs typeface="Times New Roman" pitchFamily="18" charset="0"/>
                      </a:rPr>
                      <m:t>87,75 </m:t>
                    </m:r>
                    <m:sSup>
                      <m:sSupPr>
                        <m:ctrlP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en-US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𝟏𝟐𝟓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%</m:t>
                    </m:r>
                  </m:oMath>
                </a14:m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	…	</a:t>
                </a:r>
                <a14:m>
                  <m:oMath xmlns:m="http://schemas.openxmlformats.org/officeDocument/2006/math"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𝟏𝟎𝟗𝟔𝟖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𝟕𝟓</m:t>
                    </m:r>
                    <m:sSup>
                      <m:sSupPr>
                        <m:ctrlPr>
                          <a:rPr lang="en-US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en-US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en-US" b="1" i="1" smtClean="0">
                            <a:latin typeface="Cambria Math"/>
                            <a:cs typeface="Times New Roman" pitchFamily="18" charset="0"/>
                          </a:rPr>
                          <m:t>𝒅𝒎</m:t>
                        </m:r>
                      </m:e>
                      <m:sup>
                        <m:r>
                          <a:rPr lang="en-US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20" y="3600000"/>
                <a:ext cx="8384588" cy="929550"/>
              </a:xfrm>
              <a:prstGeom prst="rect">
                <a:avLst/>
              </a:prstGeom>
              <a:blipFill rotWithShape="1">
                <a:blip r:embed="rId7"/>
                <a:stretch>
                  <a:fillRect t="-3289" b="-98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946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94208" y="483945"/>
                <a:ext cx="754360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akváriu tvaru kvádru s rozměry dna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35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25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s hloubkou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17,5 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𝑙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vody. Vypočítejte do jaké výšky dosahuje voda a obsah ploch, které jsou smáčené vodou.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483945"/>
                <a:ext cx="7543600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728" t="-3289" r="-647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684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628000"/>
                <a:ext cx="8377808" cy="1206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a vyřešíme: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𝒃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17,5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=3,5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∙2,5∙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𝑐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=17,5 :8,75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𝒅𝒎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28000"/>
                <a:ext cx="8377808" cy="1206549"/>
              </a:xfrm>
              <a:prstGeom prst="rect">
                <a:avLst/>
              </a:prstGeom>
              <a:blipFill rotWithShape="1">
                <a:blip r:embed="rId3"/>
                <a:stretch>
                  <a:fillRect l="-582" t="-25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5636055"/>
                <a:ext cx="837780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Voda dosahuje do výšky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a obsah smáčených stěn je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𝟑𝟐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𝟕𝟓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𝒅𝒎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36055"/>
                <a:ext cx="8377808" cy="407099"/>
              </a:xfrm>
              <a:prstGeom prst="rect">
                <a:avLst/>
              </a:prstGeom>
              <a:blipFill rotWithShape="1">
                <a:blip r:embed="rId4"/>
                <a:stretch>
                  <a:fillRect l="-728" t="-6061" b="-272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5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620000"/>
                <a:ext cx="83778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na decimetry: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20000"/>
                <a:ext cx="8377808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582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4068000"/>
                <a:ext cx="8377808" cy="1206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obsah smáčených stěn: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𝒃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=3,5∙2,5+2(3,5∙2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+2,5∙2)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=8,75+2∙12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𝟕𝟓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𝒅𝒎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68000"/>
                <a:ext cx="8377808" cy="1206549"/>
              </a:xfrm>
              <a:prstGeom prst="rect">
                <a:avLst/>
              </a:prstGeom>
              <a:blipFill rotWithShape="1">
                <a:blip r:embed="rId7"/>
                <a:stretch>
                  <a:fillRect l="-582" t="-25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0227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Jan Slouka: Prověrky z Matematiky, vydání 1992, Nakladatelství a vydavatelství FIN Olomouc,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80-85572-27-3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3748</TotalTime>
  <Words>349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229</cp:revision>
  <dcterms:created xsi:type="dcterms:W3CDTF">2013-01-11T17:11:37Z</dcterms:created>
  <dcterms:modified xsi:type="dcterms:W3CDTF">2014-08-12T17:51:45Z</dcterms:modified>
</cp:coreProperties>
</file>