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7" r:id="rId5"/>
    <p:sldId id="278" r:id="rId6"/>
    <p:sldId id="27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2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</a:t>
            </a: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hranolu 5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III-2-07-12_Objem-a-povrch-hranolu-5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94208" y="1666444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zahradu s výměrou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800 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napršely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𝑚𝑚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vody. Kolika desetilitrovými konvemi vody bychom tuto zahradu zalili stejně vydatně?</a:t>
                </a: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1666444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1728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2592000"/>
                <a:ext cx="8377808" cy="6732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na decimetry: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𝑝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=80 000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𝒅𝒎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592000"/>
                <a:ext cx="8377808" cy="673261"/>
              </a:xfrm>
              <a:prstGeom prst="rect">
                <a:avLst/>
              </a:prstGeom>
              <a:blipFill rotWithShape="1">
                <a:blip r:embed="rId3"/>
                <a:stretch>
                  <a:fillRect l="-582" t="-3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 txBox="1">
            <a:spLocks/>
          </p:cNvSpPr>
          <p:nvPr/>
        </p:nvSpPr>
        <p:spPr>
          <a:xfrm>
            <a:off x="360000" y="50400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a povrch hranolu - příklady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312000"/>
                <a:ext cx="8377808" cy="12252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=80 000 ∙0,03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=2 400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𝟒𝟎𝟎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𝒍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12000"/>
                <a:ext cx="8377808" cy="1225207"/>
              </a:xfrm>
              <a:prstGeom prst="rect">
                <a:avLst/>
              </a:prstGeom>
              <a:blipFill rotWithShape="1">
                <a:blip r:embed="rId4"/>
                <a:stretch>
                  <a:fillRect l="-582" t="-2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60000" y="5616000"/>
            <a:ext cx="8377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Zahradu bychom zalili stejně vydatně 240 desetilitrovými konvemi.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4644000"/>
                <a:ext cx="83845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Vydělíme: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=2 400 :10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en-US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b="1" dirty="0" err="1" smtClean="0">
                    <a:latin typeface="Times New Roman" pitchFamily="18" charset="0"/>
                    <a:cs typeface="Times New Roman" pitchFamily="18" charset="0"/>
                  </a:rPr>
                  <a:t>ko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nví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44000"/>
                <a:ext cx="838458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582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194208" y="622443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Vypočítejte objem a povrch pravidelného trojbokého hranolu s podstavnou hranou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=5,2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Výška hranolu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22443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4032000"/>
                <a:ext cx="8377808" cy="9859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hranolu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=11,7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∙1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𝟐𝟑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u="heavy" dirty="0">
                  <a:uFill>
                    <a:solidFill>
                      <a:srgbClr val="FF0000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77808" cy="985976"/>
              </a:xfrm>
              <a:prstGeom prst="rect">
                <a:avLst/>
              </a:prstGeom>
              <a:blipFill rotWithShape="1">
                <a:blip r:embed="rId3"/>
                <a:stretch>
                  <a:fillRect l="-582" t="-3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1548000"/>
                <a:ext cx="8377808" cy="1548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obsah podstavy trojbokého hranolu (rovnostranný trojúhelník):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,</m:t>
                            </m:r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48000"/>
                <a:ext cx="8377808" cy="1548309"/>
              </a:xfrm>
              <a:prstGeom prst="rect">
                <a:avLst/>
              </a:prstGeom>
              <a:blipFill rotWithShape="1">
                <a:blip r:embed="rId5"/>
                <a:stretch>
                  <a:fillRect l="-582" t="-19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3168000"/>
                <a:ext cx="8377808" cy="708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plášť trojbokého hranolu: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68000"/>
                <a:ext cx="8377808" cy="708656"/>
              </a:xfrm>
              <a:prstGeom prst="rect">
                <a:avLst/>
              </a:prstGeom>
              <a:blipFill rotWithShape="1">
                <a:blip r:embed="rId6"/>
                <a:stretch>
                  <a:fillRect l="-582" t="-4310" b="-2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5112000"/>
                <a:ext cx="8377808" cy="985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povrch hranolu: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11,7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187,2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𝟐𝟏𝟎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i="1" u="heavy" dirty="0">
                  <a:uFill>
                    <a:solidFill>
                      <a:srgbClr val="FF0000"/>
                    </a:solidFill>
                  </a:uFill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12000"/>
                <a:ext cx="8377808" cy="985654"/>
              </a:xfrm>
              <a:prstGeom prst="rect">
                <a:avLst/>
              </a:prstGeom>
              <a:blipFill rotWithShape="1">
                <a:blip r:embed="rId7"/>
                <a:stretch>
                  <a:fillRect l="-582" t="-3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7364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194208" y="360834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Vypočítejte objem a povrch trojbokého hranolu s výškou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=60,8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podstavou je pravoúhlý trojúhelník s odvěsnami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=40,4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360834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42239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4356000"/>
                <a:ext cx="8377808" cy="9859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hranolu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=868,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6∙60,8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𝟖𝟏𝟎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𝟖𝟖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u="heavy" dirty="0">
                  <a:uFill>
                    <a:solidFill>
                      <a:srgbClr val="FF0000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56000"/>
                <a:ext cx="8377808" cy="985976"/>
              </a:xfrm>
              <a:prstGeom prst="rect">
                <a:avLst/>
              </a:prstGeom>
              <a:blipFill rotWithShape="1">
                <a:blip r:embed="rId3"/>
                <a:stretch>
                  <a:fillRect l="-582" t="-3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1268775"/>
                <a:ext cx="8377808" cy="14909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obsah podstavy trojbokého hranolu (pravoúhlý trojúhelník):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 ∙ </m:t>
                        </m:r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𝒃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𝟒𝟎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,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 ∙ </m:t>
                        </m:r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𝟒𝟑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𝟖𝟔𝟖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68775"/>
                <a:ext cx="8377808" cy="1490986"/>
              </a:xfrm>
              <a:prstGeom prst="rect">
                <a:avLst/>
              </a:prstGeom>
              <a:blipFill rotWithShape="1">
                <a:blip r:embed="rId5"/>
                <a:stretch>
                  <a:fillRect l="-582" t="-20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2736000"/>
                <a:ext cx="8377808" cy="15824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stranu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trojúhelníku a plášť trojbokého hranolu: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40,4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𝑝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𝑙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40,4+43+59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∙60,8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3481,16</m:t>
                        </m:r>
                      </m:e>
                    </m:rad>
                  </m:oMath>
                </a14:m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𝑝</m:t>
                        </m:r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𝑙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142,4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∙60,8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𝟓𝟗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𝟔𝟓𝟕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𝟗𝟐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36000"/>
                <a:ext cx="8377808" cy="1582484"/>
              </a:xfrm>
              <a:prstGeom prst="rect">
                <a:avLst/>
              </a:prstGeom>
              <a:blipFill rotWithShape="1">
                <a:blip r:embed="rId6"/>
                <a:stretch>
                  <a:fillRect l="-582" t="-1931" b="-1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5400000"/>
                <a:ext cx="8377808" cy="985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povrch hranolu: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868,6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8 657,92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𝟑𝟗𝟓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𝟏𝟐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i="1" u="heavy" dirty="0">
                  <a:uFill>
                    <a:solidFill>
                      <a:srgbClr val="FF0000"/>
                    </a:solidFill>
                  </a:uFill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00000"/>
                <a:ext cx="8377808" cy="985654"/>
              </a:xfrm>
              <a:prstGeom prst="rect">
                <a:avLst/>
              </a:prstGeom>
              <a:blipFill rotWithShape="1">
                <a:blip r:embed="rId7"/>
                <a:stretch>
                  <a:fillRect l="-582" t="-3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3672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194208" y="622443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Vypočítejte objem a povrch pravidelného šestibokého hranolu s podstavnou hranou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=3,4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Výška hranolu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22443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4032000"/>
                <a:ext cx="8377808" cy="9859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hranolu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=30∙8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𝟐𝟒𝟎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 smtClean="0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000" b="1" u="heavy" dirty="0">
                  <a:uFill>
                    <a:solidFill>
                      <a:srgbClr val="FF0000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77808" cy="985976"/>
              </a:xfrm>
              <a:prstGeom prst="rect">
                <a:avLst/>
              </a:prstGeom>
              <a:blipFill rotWithShape="1">
                <a:blip r:embed="rId3"/>
                <a:stretch>
                  <a:fillRect l="-582" t="-3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1548000"/>
                <a:ext cx="8377808" cy="1548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obsah podstavy hranolu (šest rovnostranných trojúhelníků):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,</m:t>
                            </m:r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𝟒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48000"/>
                <a:ext cx="8377808" cy="1548309"/>
              </a:xfrm>
              <a:prstGeom prst="rect">
                <a:avLst/>
              </a:prstGeom>
              <a:blipFill rotWithShape="1">
                <a:blip r:embed="rId5"/>
                <a:stretch>
                  <a:fillRect l="-582" t="-19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3168000"/>
                <a:ext cx="8377808" cy="708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plášť šestibokého hranolu: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68000"/>
                <a:ext cx="8377808" cy="708656"/>
              </a:xfrm>
              <a:prstGeom prst="rect">
                <a:avLst/>
              </a:prstGeom>
              <a:blipFill rotWithShape="1">
                <a:blip r:embed="rId6"/>
                <a:stretch>
                  <a:fillRect l="-582" t="-4310" b="-2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5112000"/>
                <a:ext cx="8377808" cy="985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povrch hranolu: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30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163,2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𝟐𝟐𝟑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u="heavy" smtClean="0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u="heavy">
                        <a:uFill>
                          <a:solidFill>
                            <a:srgbClr val="FF0000"/>
                          </a:solidFill>
                        </a:uFill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u="heavy">
                            <a:uFill>
                              <a:solidFill>
                                <a:srgbClr val="FF0000"/>
                              </a:solidFill>
                            </a:u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i="1" u="heavy" dirty="0">
                  <a:uFill>
                    <a:solidFill>
                      <a:srgbClr val="FF0000"/>
                    </a:solidFill>
                  </a:uFill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12000"/>
                <a:ext cx="8377808" cy="985654"/>
              </a:xfrm>
              <a:prstGeom prst="rect">
                <a:avLst/>
              </a:prstGeom>
              <a:blipFill rotWithShape="1">
                <a:blip r:embed="rId7"/>
                <a:stretch>
                  <a:fillRect l="-582" t="-3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279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80-7196-260-0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František Jirásek, DrSc. a kol.: Sbírka úloh z matematiky pro SOŠ a studijní obory SOU, 1. část, 5. vydání 1986,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3511</TotalTime>
  <Words>330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223</cp:revision>
  <dcterms:created xsi:type="dcterms:W3CDTF">2013-01-11T17:11:37Z</dcterms:created>
  <dcterms:modified xsi:type="dcterms:W3CDTF">2014-08-14T11:44:46Z</dcterms:modified>
</cp:coreProperties>
</file>