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6" r:id="rId4"/>
    <p:sldId id="287" r:id="rId5"/>
    <p:sldId id="288" r:id="rId6"/>
    <p:sldId id="289" r:id="rId7"/>
    <p:sldId id="2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14.8.2014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9.png"/><Relationship Id="rId7" Type="http://schemas.openxmlformats.org/officeDocument/2006/relationships/image" Target="../media/image1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slide" Target="slide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slide" Target="slide4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9.png"/><Relationship Id="rId7" Type="http://schemas.openxmlformats.org/officeDocument/2006/relationships/image" Target="../media/image2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slide" Target="slide5.xm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		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Objem a povrch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  válce 2 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III-2-07-14_Objem-a-povrch-valce-2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94208" y="1666444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 nádrže tvaru válce s průměrem dna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1,2 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je nalito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9,6 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h𝑙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vody. Do jaké výšky v centimetrech voda dosahuje?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1666444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60000" y="172800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60000" y="2628000"/>
                <a:ext cx="8377808" cy="9033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Převedeme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na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decimetry: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𝑑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1,2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=0,6 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=6 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𝑑𝑚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</a:p>
              <a:p>
                <a:endParaRPr lang="cs-CZ" sz="600" b="0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b="0" dirty="0" smtClean="0"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=9,6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h𝑙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=960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𝑙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=960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𝑑𝑚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628000"/>
                <a:ext cx="8377808" cy="903324"/>
              </a:xfrm>
              <a:prstGeom prst="rect">
                <a:avLst/>
              </a:prstGeom>
              <a:blipFill rotWithShape="1">
                <a:blip r:embed="rId3"/>
                <a:stretch>
                  <a:fillRect l="-5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Nadpis 1"/>
          <p:cNvSpPr txBox="1">
            <a:spLocks/>
          </p:cNvSpPr>
          <p:nvPr/>
        </p:nvSpPr>
        <p:spPr>
          <a:xfrm>
            <a:off x="360000" y="504000"/>
            <a:ext cx="8377808" cy="7200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Objem a povrch válce - příklady</a:t>
            </a:r>
            <a:endParaRPr lang="cs-CZ" sz="32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0" y="3816000"/>
                <a:ext cx="8377808" cy="16437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 a vyřešíme: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𝝅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𝒓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960=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6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𝑣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𝑣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960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36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∙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𝜋</m:t>
                        </m:r>
                      </m:den>
                    </m:f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𝑣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=8,488263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𝑑𝑚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𝒗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𝟖𝟓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𝒄𝒎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816000"/>
                <a:ext cx="8377808" cy="1643720"/>
              </a:xfrm>
              <a:prstGeom prst="rect">
                <a:avLst/>
              </a:prstGeom>
              <a:blipFill rotWithShape="1">
                <a:blip r:embed="rId4"/>
                <a:stretch>
                  <a:fillRect l="-582" t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60000" y="5616000"/>
                <a:ext cx="83778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Voda dosahuje do výšky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𝟖𝟓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centimrtrů.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616000"/>
                <a:ext cx="8377808" cy="400110"/>
              </a:xfrm>
              <a:prstGeom prst="rect">
                <a:avLst/>
              </a:prstGeom>
              <a:blipFill rotWithShape="1">
                <a:blip r:embed="rId5"/>
                <a:stretch>
                  <a:fillRect l="-728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9175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97656" y="483945"/>
                <a:ext cx="754360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Kolik korun bude stát barva na natření plechového zásobníku tvaru válce o průměru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,2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délce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5,5 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když se z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𝑘𝑔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barvy natře asi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5 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plochy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𝑘𝑔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barvy stojí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249 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k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č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?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7656" y="483945"/>
                <a:ext cx="7543600" cy="923330"/>
              </a:xfrm>
              <a:prstGeom prst="rect">
                <a:avLst/>
              </a:prstGeom>
              <a:blipFill rotWithShape="1">
                <a:blip r:embed="rId2"/>
                <a:stretch>
                  <a:fillRect l="-646" t="-3289" r="-646"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60000" y="68400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0" y="2268000"/>
                <a:ext cx="8377808" cy="14835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povrch válce: 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𝝅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𝒗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𝑆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∙2,1(2,1+5,5)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𝑆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=4,2∙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∙7,6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𝑆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=100,2796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𝑺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𝟏𝟎𝟎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268000"/>
                <a:ext cx="8377808" cy="1483548"/>
              </a:xfrm>
              <a:prstGeom prst="rect">
                <a:avLst/>
              </a:prstGeom>
              <a:blipFill rotWithShape="1">
                <a:blip r:embed="rId3"/>
                <a:stretch>
                  <a:fillRect l="-582" t="-20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60000" y="4032000"/>
                <a:ext cx="837780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Vydělíme: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=100 :5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𝒌𝒈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032000"/>
                <a:ext cx="8377808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582" t="-4717" b="-84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60000" y="5544000"/>
                <a:ext cx="83778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Barva na nátěr zásobníku bude stát asi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𝟒𝟗𝟖𝟎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𝒌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č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544000"/>
                <a:ext cx="8377808" cy="400110"/>
              </a:xfrm>
              <a:prstGeom prst="rect">
                <a:avLst/>
              </a:prstGeom>
              <a:blipFill rotWithShape="1">
                <a:blip r:embed="rId5"/>
                <a:stretch>
                  <a:fillRect l="-728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Šipka doleva 8">
            <a:hlinkClick r:id="rId6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1580676"/>
                <a:ext cx="8377808" cy="533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Určíme poloměr válce: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𝑑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4,2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=2,1 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580676"/>
                <a:ext cx="8377808" cy="533992"/>
              </a:xfrm>
              <a:prstGeom prst="rect">
                <a:avLst/>
              </a:prstGeom>
              <a:blipFill rotWithShape="1">
                <a:blip r:embed="rId7"/>
                <a:stretch>
                  <a:fillRect l="-582" b="-3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4716000"/>
                <a:ext cx="837780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Vynásobíme: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=20 ∙249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𝟒𝟗𝟖𝟎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𝒌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č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716000"/>
                <a:ext cx="8377808" cy="646331"/>
              </a:xfrm>
              <a:prstGeom prst="rect">
                <a:avLst/>
              </a:prstGeom>
              <a:blipFill rotWithShape="1">
                <a:blip r:embed="rId8"/>
                <a:stretch>
                  <a:fillRect l="-582" t="-4717" b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7444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ovéPole 1"/>
              <p:cNvSpPr txBox="1"/>
              <p:nvPr/>
            </p:nvSpPr>
            <p:spPr>
              <a:xfrm>
                <a:off x="1194208" y="964990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Válcová cisterna má délku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8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 obsahuje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40 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benzínu. Jaký je její vnitřní průměr?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964990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60000" y="102654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360000" y="2204864"/>
                <a:ext cx="8377808" cy="17023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 a vyřešíme: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𝝅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𝒓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40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𝑟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8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𝑟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40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8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∙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𝜋</m:t>
                        </m:r>
                      </m:den>
                    </m:f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1,591549431</m:t>
                        </m:r>
                      </m:e>
                    </m:rad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𝟐𝟔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𝒎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204864"/>
                <a:ext cx="8377808" cy="1702325"/>
              </a:xfrm>
              <a:prstGeom prst="rect">
                <a:avLst/>
              </a:prstGeom>
              <a:blipFill rotWithShape="1">
                <a:blip r:embed="rId3"/>
                <a:stretch>
                  <a:fillRect l="-582" t="-14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360000" y="5508000"/>
                <a:ext cx="83778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Vnitřní průměr nádrže je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𝟓𝟐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𝒎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20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508000"/>
                <a:ext cx="8377808" cy="400110"/>
              </a:xfrm>
              <a:prstGeom prst="rect">
                <a:avLst/>
              </a:prstGeom>
              <a:blipFill rotWithShape="1">
                <a:blip r:embed="rId4"/>
                <a:stretch>
                  <a:fillRect l="-728"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leva 7">
            <a:hlinkClick r:id="rId5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60000" y="4212000"/>
                <a:ext cx="837780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Určíme průměr: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𝒅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𝒓</m:t>
                    </m:r>
                  </m:oMath>
                </a14:m>
                <a:endParaRPr lang="cs-CZ" b="1" i="1" dirty="0">
                  <a:latin typeface="Cambria Math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𝑑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=2∙1,2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6 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600" b="0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b="0" dirty="0" smtClean="0"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𝒅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𝒎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212000"/>
                <a:ext cx="8377808" cy="923330"/>
              </a:xfrm>
              <a:prstGeom prst="rect">
                <a:avLst/>
              </a:prstGeom>
              <a:blipFill rotWithShape="1">
                <a:blip r:embed="rId6"/>
                <a:stretch>
                  <a:fillRect l="-582" t="-33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2908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ovéPole 1"/>
              <p:cNvSpPr txBox="1"/>
              <p:nvPr/>
            </p:nvSpPr>
            <p:spPr>
              <a:xfrm>
                <a:off x="1194208" y="646019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Vypočítejte hmotnost metrové roury z betonu, je-li vnější průměr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vnitřní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0,8 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(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𝜌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=2 200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𝑘𝑔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/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)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208" y="646019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8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60000" y="707575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360000" y="1692000"/>
                <a:ext cx="8377808" cy="9357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objem vnějšího průměru válce: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𝑽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𝝅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𝒓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  <m:sup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0,5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𝑽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𝟕𝟖𝟓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692000"/>
                <a:ext cx="8377808" cy="935769"/>
              </a:xfrm>
              <a:prstGeom prst="rect">
                <a:avLst/>
              </a:prstGeom>
              <a:blipFill rotWithShape="1">
                <a:blip r:embed="rId3"/>
                <a:stretch>
                  <a:fillRect l="-582" t="-26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360000" y="5724000"/>
                <a:ext cx="83778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H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motnost betonové roury je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𝟔𝟐𝟎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𝒌𝒈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20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724000"/>
                <a:ext cx="8377808" cy="400110"/>
              </a:xfrm>
              <a:prstGeom prst="rect">
                <a:avLst/>
              </a:prstGeom>
              <a:blipFill rotWithShape="1">
                <a:blip r:embed="rId4"/>
                <a:stretch>
                  <a:fillRect l="-728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leva 7">
            <a:hlinkClick r:id="rId5" action="ppaction://hlinksldjump"/>
          </p:cNvPr>
          <p:cNvSpPr/>
          <p:nvPr/>
        </p:nvSpPr>
        <p:spPr>
          <a:xfrm>
            <a:off x="360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60000" y="3780000"/>
                <a:ext cx="8377808" cy="929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Vypočítáme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objem válce: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𝑽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𝑽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cs-CZ" b="1" i="1" dirty="0">
                  <a:latin typeface="Cambria Math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0,785−0,503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600" b="0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b="0" dirty="0" smtClean="0">
                    <a:cs typeface="Times New Roman" pitchFamily="18" charset="0"/>
                  </a:rPr>
                  <a:t>				</a:t>
                </a:r>
                <a:r>
                  <a:rPr lang="cs-CZ" b="0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𝑽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𝟐𝟖𝟐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780000"/>
                <a:ext cx="8377808" cy="929550"/>
              </a:xfrm>
              <a:prstGeom prst="rect">
                <a:avLst/>
              </a:prstGeom>
              <a:blipFill rotWithShape="1">
                <a:blip r:embed="rId6"/>
                <a:stretch>
                  <a:fillRect l="-582" t="-3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360000" y="2736000"/>
                <a:ext cx="8377808" cy="9357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objem vnitřního průměru válce: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𝑽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𝝅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𝒓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  <m:sup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𝜋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0,4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𝑽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𝟓𝟎𝟑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736000"/>
                <a:ext cx="8377808" cy="935769"/>
              </a:xfrm>
              <a:prstGeom prst="rect">
                <a:avLst/>
              </a:prstGeom>
              <a:blipFill rotWithShape="1">
                <a:blip r:embed="rId7"/>
                <a:stretch>
                  <a:fillRect l="-582" t="-26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360000" y="4752000"/>
                <a:ext cx="8377808" cy="929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hmotnost válce: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𝒎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𝝆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𝑽</m:t>
                    </m:r>
                  </m:oMath>
                </a14:m>
                <a:endParaRPr lang="cs-CZ" b="1" i="1" dirty="0">
                  <a:latin typeface="Cambria Math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2 200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∙0,282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600" b="0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b="0" dirty="0" smtClean="0">
                    <a:cs typeface="Times New Roman" pitchFamily="18" charset="0"/>
                  </a:rPr>
                  <a:t>				</a:t>
                </a:r>
                <a:r>
                  <a:rPr lang="cs-CZ" b="0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𝟔𝟐𝟎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𝒌𝒈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752000"/>
                <a:ext cx="8377808" cy="929550"/>
              </a:xfrm>
              <a:prstGeom prst="rect">
                <a:avLst/>
              </a:prstGeom>
              <a:blipFill rotWithShape="1">
                <a:blip r:embed="rId8"/>
                <a:stretch>
                  <a:fillRect l="-582" t="-3289" b="-46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48423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Objem a povrch těles.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tělesa a umí popsat všechny jejich části. Znají vzorce pro výpočet objemu a povrchu hranolu, krychle, kvádru, válce, jehlanu, kužele a koule. Počítají objemy a povrchy uvedených těles.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RNDr. Jan Slouka: Prověrky z Matematiky, vydání 1992, Nakladatelství a vydavatelství FIN Olomouc,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80-85572-27-3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Doc. RNDr. František Jirásek, DrSc. a kol.: Sbírka úloh z matematiky pro SOŠ a studijní obory SOU, 1. část, 5. vydání 1986,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80-85849-55-0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91683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3370</TotalTime>
  <Words>343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223</cp:revision>
  <dcterms:created xsi:type="dcterms:W3CDTF">2013-01-11T17:11:37Z</dcterms:created>
  <dcterms:modified xsi:type="dcterms:W3CDTF">2014-08-14T12:36:08Z</dcterms:modified>
</cp:coreProperties>
</file>