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88" r:id="rId6"/>
    <p:sldId id="28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slide" Target="slide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slide" Target="slide5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jehlanu 2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III-2-07-16_Objem-a-povrch-jehlanu-2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94208" y="1501495"/>
                <a:ext cx="7543600" cy="9762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Cheopsova pyramida je 145 metrů vysoká, její podstavou je čtverec o straně délky 232,7 metrů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. Kámen v pyramidě má hustota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2700 </m:t>
                    </m:r>
                    <m:f>
                      <m:fPr>
                        <m:type m:val="skw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.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Jaká je hmotnost pyramidy?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1501495"/>
                <a:ext cx="7543600" cy="976229"/>
              </a:xfrm>
              <a:prstGeom prst="rect">
                <a:avLst/>
              </a:prstGeom>
              <a:blipFill rotWithShape="1">
                <a:blip r:embed="rId2"/>
                <a:stretch>
                  <a:fillRect l="-728" t="-28750" r="-647" b="-6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60000" y="1728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60000" y="50400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a povrch jehlanu - příklady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3636000"/>
                <a:ext cx="8377808" cy="9544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objem pyramidy: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=54 149,29∙145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𝟖𝟓𝟏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𝟔𝟒𝟕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36000"/>
                <a:ext cx="8377808" cy="954428"/>
              </a:xfrm>
              <a:prstGeom prst="rect">
                <a:avLst/>
              </a:prstGeom>
              <a:blipFill rotWithShape="1">
                <a:blip r:embed="rId3"/>
                <a:stretch>
                  <a:fillRect l="-582" t="-3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2610428"/>
                <a:ext cx="8377808" cy="8834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obsah podstavy pyramidy: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𝟐𝟑𝟐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,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𝟕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𝟓𝟒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𝟏𝟒𝟗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𝟐𝟗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10428"/>
                <a:ext cx="8377808" cy="883447"/>
              </a:xfrm>
              <a:prstGeom prst="rect">
                <a:avLst/>
              </a:prstGeom>
              <a:blipFill rotWithShape="1">
                <a:blip r:embed="rId4"/>
                <a:stretch>
                  <a:fillRect l="-582" b="-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583200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Hmotnost Cheopsovy pyramidy je 21 199 447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832000"/>
                <a:ext cx="8377808" cy="400110"/>
              </a:xfrm>
              <a:prstGeom prst="rect">
                <a:avLst/>
              </a:prstGeom>
              <a:blipFill rotWithShape="1">
                <a:blip r:embed="rId5"/>
                <a:stretch>
                  <a:fillRect l="-728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752000"/>
                <a:ext cx="83778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hmotnost pyramidy: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𝑽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2 700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∙7 851 647,05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6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𝟏𝟗𝟗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𝟒𝟒𝟕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𝟎𝟑𝟓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𝒌𝒈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52000"/>
                <a:ext cx="8377808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582" t="-3311" b="-5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97656" y="283890"/>
                <a:ext cx="754360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Kolik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pozinkovaného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plechu se spotřebuje na pokryti střechy věže,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která má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tvar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pravidelného čtyřbokého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jehlanu, hrana podstavy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7 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výška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věže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9 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:r>
                  <a:rPr lang="pl-PL" dirty="0" smtClean="0">
                    <a:latin typeface="Times New Roman" pitchFamily="18" charset="0"/>
                    <a:cs typeface="Times New Roman" pitchFamily="18" charset="0"/>
                  </a:rPr>
                  <a:t>Při pokrývání </a:t>
                </a:r>
                <a:r>
                  <a:rPr lang="pl-PL" dirty="0">
                    <a:latin typeface="Times New Roman" pitchFamily="18" charset="0"/>
                    <a:cs typeface="Times New Roman" pitchFamily="18" charset="0"/>
                  </a:rPr>
                  <a:t>se </a:t>
                </a:r>
                <a:r>
                  <a:rPr lang="pl-PL" dirty="0" smtClean="0">
                    <a:latin typeface="Times New Roman" pitchFamily="18" charset="0"/>
                    <a:cs typeface="Times New Roman" pitchFamily="18" charset="0"/>
                  </a:rPr>
                  <a:t>počítá s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5 </m:t>
                    </m:r>
                    <m:r>
                      <a:rPr lang="en-US" b="0" i="1" smtClean="0">
                        <a:latin typeface="Cambria Math"/>
                        <a:cs typeface="Times New Roman" pitchFamily="18" charset="0"/>
                      </a:rPr>
                      <m:t>%</m:t>
                    </m:r>
                  </m:oMath>
                </a14:m>
                <a:r>
                  <a:rPr lang="pl-PL" dirty="0" smtClean="0">
                    <a:latin typeface="Times New Roman" pitchFamily="18" charset="0"/>
                    <a:cs typeface="Times New Roman" pitchFamily="18" charset="0"/>
                  </a:rPr>
                  <a:t> odpadem </a:t>
                </a:r>
                <a:r>
                  <a:rPr lang="pl-PL" dirty="0">
                    <a:latin typeface="Times New Roman" pitchFamily="18" charset="0"/>
                    <a:cs typeface="Times New Roman" pitchFamily="18" charset="0"/>
                  </a:rPr>
                  <a:t>plechu?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7656" y="283890"/>
                <a:ext cx="7543600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646" t="-3311" r="-646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60000" y="48394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5544000"/>
                <a:ext cx="837780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Spotřebuje se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𝟕𝟒𝟓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pozinkovaného plechu.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377808" cy="407099"/>
              </a:xfrm>
              <a:prstGeom prst="rect">
                <a:avLst/>
              </a:prstGeom>
              <a:blipFill rotWithShape="1">
                <a:blip r:embed="rId3"/>
                <a:stretch>
                  <a:fillRect l="-728" t="-5970" b="-25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leva 7">
            <a:hlinkClick r:id="rId4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1340768"/>
                <a:ext cx="8377808" cy="24358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 výšku boční stěny pláště z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trojúhelníku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𝑺𝑫𝑽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plášť jehlanu:</a:t>
                </a:r>
              </a:p>
              <a:p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∆</m:t>
                        </m:r>
                      </m:sub>
                    </m:sSub>
                  </m:oMath>
                </a14:m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sub>
                        </m:sSub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b="1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𝒂</m:t>
                                </m:r>
                              </m:num>
                              <m:den>
                                <m:r>
                                  <a:rPr lang="cs-CZ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f>
                      <m:f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 ∙ </m:t>
                        </m:r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sub>
                        </m:sSub>
                      </m:num>
                      <m:den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e>
                      <m: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9</m:t>
                        </m:r>
                      </m:e>
                      <m: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7</m:t>
                                </m:r>
                              </m:num>
                              <m:den>
                                <m:r>
                                  <a:rPr lang="cs-CZ" b="0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dirty="0">
                    <a:cs typeface="Times New Roman" pitchFamily="18" charset="0"/>
                  </a:rPr>
                  <a:t> </a:t>
                </a:r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𝑝𝑙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=3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 ∙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9,66</m:t>
                        </m:r>
                      </m:num>
                      <m:den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93,25</m:t>
                        </m:r>
                      </m:e>
                    </m:rad>
                  </m:oMath>
                </a14:m>
                <a:r>
                  <a:rPr lang="cs-CZ" i="1" dirty="0">
                    <a:latin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𝑆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𝑝𝑙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236,67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𝟗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𝟔𝟔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r>
                  <a:rPr lang="cs-CZ" b="1" i="1" dirty="0">
                    <a:latin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𝒑𝒍</m:t>
                        </m:r>
                      </m:sub>
                    </m:sSub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𝟕𝟏𝟎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340768"/>
                <a:ext cx="8377808" cy="2435860"/>
              </a:xfrm>
              <a:prstGeom prst="rect">
                <a:avLst/>
              </a:prstGeom>
              <a:blipFill rotWithShape="1">
                <a:blip r:embed="rId5"/>
                <a:stretch>
                  <a:fillRect l="-582" t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000" y="3744000"/>
            <a:ext cx="3000902" cy="2817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4140000"/>
                <a:ext cx="838458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100</m:t>
                    </m:r>
                    <m:r>
                      <a:rPr lang="en-US" b="0" i="0" smtClean="0">
                        <a:latin typeface="Cambria Math"/>
                        <a:cs typeface="Times New Roman" pitchFamily="18" charset="0"/>
                      </a:rPr>
                      <m:t>%</m:t>
                    </m:r>
                  </m:oMath>
                </a14:m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	…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710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 b="0" i="0" smtClean="0">
                        <a:latin typeface="Cambria Math"/>
                        <a:cs typeface="Times New Roman" pitchFamily="18" charset="0"/>
                      </a:rPr>
                      <m:t>1%</m:t>
                    </m:r>
                  </m:oMath>
                </a14:m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	…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05</m:t>
                    </m:r>
                    <m:r>
                      <a:rPr lang="en-US">
                        <a:latin typeface="Cambria Math"/>
                        <a:cs typeface="Times New Roman" pitchFamily="18" charset="0"/>
                      </a:rPr>
                      <m:t>%</m:t>
                    </m:r>
                  </m:oMath>
                </a14:m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…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105</m:t>
                    </m:r>
                    <m:r>
                      <a:rPr lang="en-US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7,1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=745,5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140000"/>
                <a:ext cx="8384588" cy="923330"/>
              </a:xfrm>
              <a:prstGeom prst="rect">
                <a:avLst/>
              </a:prstGeom>
              <a:blipFill rotWithShape="1">
                <a:blip r:embed="rId7"/>
                <a:stretch>
                  <a:fillRect t="-3289" b="-85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429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194208" y="603902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Těžítko tvaru pravidelného čtyřstěnu má délku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podstavné hrany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Vypočtěte povrch těžítka.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03902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60000" y="66545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5580000"/>
                <a:ext cx="837780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Povrch těžítka je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80000"/>
                <a:ext cx="8377808" cy="407099"/>
              </a:xfrm>
              <a:prstGeom prst="rect">
                <a:avLst/>
              </a:prstGeom>
              <a:blipFill rotWithShape="1">
                <a:blip r:embed="rId3"/>
                <a:stretch>
                  <a:fillRect l="-728" t="-5970" b="-25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870" y="1188678"/>
            <a:ext cx="3251938" cy="2970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360000" y="1908000"/>
                <a:ext cx="8377808" cy="18093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obsah podstavy trojbokého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jehlanu (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rovnostranný trojúhelník):</a:t>
                </a:r>
              </a:p>
              <a:p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908000"/>
                <a:ext cx="8377808" cy="1809341"/>
              </a:xfrm>
              <a:prstGeom prst="rect">
                <a:avLst/>
              </a:prstGeom>
              <a:blipFill rotWithShape="1">
                <a:blip r:embed="rId5"/>
                <a:stretch>
                  <a:fillRect l="-582" t="-16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360000" y="4320000"/>
                <a:ext cx="8377808" cy="985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povrch pravidelného čtyřstěnu: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endParaRPr lang="cs-CZ" sz="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𝒄𝒎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20000"/>
                <a:ext cx="8377808" cy="985654"/>
              </a:xfrm>
              <a:prstGeom prst="rect">
                <a:avLst/>
              </a:prstGeom>
              <a:blipFill rotWithShape="1">
                <a:blip r:embed="rId6"/>
                <a:stretch>
                  <a:fillRect l="-582" t="-3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doleva 15">
            <a:hlinkClick r:id="rId7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53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194208" y="903236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Vypočtěte délku podstavné hrany pravidelného čtyřbokého jehlanu, je-li jeho tělesová výška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objem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126 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903236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r="-64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60000" y="96479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140968"/>
                <a:ext cx="8377808" cy="16887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a vyřešíme: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126=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∙6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=21</m:t>
                    </m:r>
                  </m:oMath>
                </a14:m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𝟐𝟏</m:t>
                        </m:r>
                      </m:e>
                    </m:rad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𝟓𝟖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40968"/>
                <a:ext cx="8377808" cy="1688732"/>
              </a:xfrm>
              <a:prstGeom prst="rect">
                <a:avLst/>
              </a:prstGeom>
              <a:blipFill rotWithShape="1">
                <a:blip r:embed="rId3"/>
                <a:stretch>
                  <a:fillRect l="-582" t="-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360000" y="543189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Podstavná hrana jehlanu má délku přibližně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𝟓𝟖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31890"/>
                <a:ext cx="8377808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728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85508" y="2060848"/>
                <a:ext cx="83778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tělesovou výšku na centimetry: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𝒗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508" y="2060848"/>
                <a:ext cx="8377808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82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6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1722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Emil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80-7196-260-0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Milada Hudcová, Libuše Kubíčková: Sbírka úloh z matematiky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odborná učiliště a střední odborné školy,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1. 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1994,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               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80-85849-40-2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3599</TotalTime>
  <Words>352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225</cp:revision>
  <dcterms:created xsi:type="dcterms:W3CDTF">2013-01-11T17:11:37Z</dcterms:created>
  <dcterms:modified xsi:type="dcterms:W3CDTF">2014-09-02T14:36:28Z</dcterms:modified>
</cp:coreProperties>
</file>