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88" r:id="rId6"/>
    <p:sldId id="28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kužele 1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III-2-07-17_Objem-a-povrch-kuzele-1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42876" y="404664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Kužel (rotační)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0000" y="1368000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Kužel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těleso ohraničené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kruhovou podstavou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pláštěm.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00" y="2160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Kužel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vznikne otáčením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pravoúhlého trojúhelníku kolem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jedné jeho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odvěsny.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08365"/>
            <a:ext cx="304800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08365"/>
            <a:ext cx="3050215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360000" y="4725144"/>
                <a:ext cx="8377808" cy="139880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Rozvineme-li</a:t>
                </a:r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plášť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kužele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do roviny, vznikne kruhová výseč, jejíž poloměr je roven straně 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kužele, a délka jejího oblouku je rovna obvodu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kruhové podstavy.</a:t>
                </a: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25144"/>
                <a:ext cx="8377808" cy="1398808"/>
              </a:xfrm>
              <a:prstGeom prst="rect">
                <a:avLst/>
              </a:prstGeom>
              <a:blipFill rotWithShape="1">
                <a:blip r:embed="rId2"/>
                <a:stretch>
                  <a:fillRect b="-42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Šipka doleva 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4201304" y="639418"/>
                <a:ext cx="4536504" cy="354490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:r>
                  <a:rPr lang="cs-CZ" sz="5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	</a:t>
                </a:r>
              </a:p>
              <a:p>
                <a:pPr algn="just"/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       v</a:t>
                </a:r>
                <a:r>
                  <a:rPr lang="cs-CZ" sz="2400" b="1" i="1" dirty="0" smtClean="0">
                    <a:solidFill>
                      <a:schemeClr val="accent1"/>
                    </a:solidFill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výška válce</a:t>
                </a:r>
              </a:p>
              <a:p>
                <a:pPr algn="just"/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400" b="1" i="1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r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poloměr podstavy</a:t>
                </a:r>
              </a:p>
              <a:p>
                <a:pPr algn="just"/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400" b="1" i="1" dirty="0" smtClean="0">
                    <a:solidFill>
                      <a:srgbClr val="00B0F0"/>
                    </a:solidFill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průměr podstavy</a:t>
                </a:r>
              </a:p>
              <a:p>
                <a:pPr algn="just"/>
                <a:endParaRPr lang="cs-CZ" sz="10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400" b="1" i="1" dirty="0" smtClean="0">
                    <a:solidFill>
                      <a:schemeClr val="accent1">
                        <a:lumMod val="75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je strana kužele</a:t>
                </a:r>
              </a:p>
              <a:p>
                <a:pPr algn="just"/>
                <a:r>
                  <a:rPr lang="cs-CZ" sz="1000" b="1" dirty="0" smtClean="0">
                    <a:latin typeface="Times New Roman" pitchFamily="18" charset="0"/>
                    <a:cs typeface="Times New Roman" pitchFamily="18" charset="0"/>
                  </a:rPr>
                  <a:t>          </a:t>
                </a:r>
              </a:p>
              <a:p>
                <a:pPr algn="just"/>
                <a:r>
                  <a:rPr lang="cs-CZ" sz="2400" b="1" dirty="0" smtClean="0">
                    <a:solidFill>
                      <a:schemeClr val="accent6">
                        <a:lumMod val="50000"/>
                      </a:schemeClr>
                    </a:solidFill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r>
                  <a:rPr lang="cs-CZ" sz="2400" b="1" dirty="0" smtClean="0">
                    <a:solidFill>
                      <a:schemeClr val="accent6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nebo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𝒅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11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𝒔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𝒗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1304" y="639418"/>
                <a:ext cx="4536504" cy="354490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84" y="503660"/>
            <a:ext cx="3603779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902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9644" y="18000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</a:t>
            </a:r>
            <a:r>
              <a:rPr lang="cs-CZ" sz="3200" b="1" dirty="0" smtClean="0">
                <a:latin typeface="Arial Black" pitchFamily="34" charset="0"/>
              </a:rPr>
              <a:t>kužele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59644" y="4284000"/>
                <a:ext cx="8377808" cy="115816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𝑽</m:t>
                      </m:r>
                      <m:r>
                        <a:rPr lang="cs-CZ" sz="30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cs-CZ" sz="30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30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30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0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𝒗</m:t>
                      </m:r>
                      <m:r>
                        <a:rPr lang="cs-CZ" sz="30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3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sSup>
                        <m:sSupPr>
                          <m:ctrlP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𝒓</m:t>
                          </m:r>
                        </m:e>
                        <m:sup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3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𝒗</m:t>
                      </m:r>
                    </m:oMath>
                  </m:oMathPara>
                </a14:m>
                <a:endParaRPr lang="cs-CZ" sz="30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644" y="4284000"/>
                <a:ext cx="8377808" cy="115816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763688" y="5517232"/>
                <a:ext cx="6974120" cy="1062562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kruhové podstavy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kužele,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velikost výšky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kužele a </a:t>
                </a:r>
                <a:r>
                  <a:rPr lang="cs-CZ" sz="2400" b="1" i="1" dirty="0" smtClean="0">
                    <a:solidFill>
                      <a:schemeClr val="accent1"/>
                    </a:solidFill>
                    <a:latin typeface="Times New Roman" pitchFamily="18" charset="0"/>
                    <a:cs typeface="Times New Roman" pitchFamily="18" charset="0"/>
                  </a:rPr>
                  <a:t>r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poloměr podstavy kužele.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517232"/>
                <a:ext cx="6974120" cy="1062562"/>
              </a:xfrm>
              <a:prstGeom prst="rect">
                <a:avLst/>
              </a:prstGeom>
              <a:blipFill rotWithShape="1">
                <a:blip r:embed="rId3"/>
                <a:stretch>
                  <a:fillRect l="-87" r="-87" b="-3448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661" y="1152001"/>
            <a:ext cx="2774483" cy="2965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234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Povrch </a:t>
            </a:r>
            <a:r>
              <a:rPr lang="cs-CZ" sz="3200" b="1" dirty="0" smtClean="0">
                <a:latin typeface="Arial Black" pitchFamily="34" charset="0"/>
              </a:rPr>
              <a:t>kužele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60000" y="4536000"/>
                <a:ext cx="8377808" cy="84981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𝑺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𝒑𝒍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sSup>
                        <m:sSup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𝒓</m:t>
                          </m:r>
                        </m:e>
                        <m:sup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𝒓𝒔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𝒓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(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𝒓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𝒔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36000"/>
                <a:ext cx="8377808" cy="84981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5544000"/>
                <a:ext cx="8377808" cy="69323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kruhové podstavy válce,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  <m: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𝒍</m:t>
                        </m:r>
                      </m:sub>
                    </m:sSub>
                  </m:oMath>
                </a14:m>
                <a:r>
                  <a:rPr lang="cs-CZ" sz="2400" b="1" dirty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obsah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pláště válce.</a:t>
                </a: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377808" cy="693230"/>
              </a:xfrm>
              <a:prstGeom prst="rect">
                <a:avLst/>
              </a:prstGeom>
              <a:blipFill rotWithShape="1">
                <a:blip r:embed="rId3"/>
                <a:stretch>
                  <a:fillRect b="-877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87347"/>
            <a:ext cx="3038475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80242"/>
            <a:ext cx="3905562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593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3507</TotalTime>
  <Words>277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222</cp:revision>
  <dcterms:created xsi:type="dcterms:W3CDTF">2013-01-11T17:11:37Z</dcterms:created>
  <dcterms:modified xsi:type="dcterms:W3CDTF">2014-05-15T16:54:54Z</dcterms:modified>
</cp:coreProperties>
</file>