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6" r:id="rId4"/>
    <p:sldId id="287" r:id="rId5"/>
    <p:sldId id="288" r:id="rId6"/>
    <p:sldId id="289" r:id="rId7"/>
    <p:sldId id="27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26.8.2014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26.8.2014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26.8.2014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26.8.2014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26.8.2014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59832" y="3429000"/>
            <a:ext cx="54006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		 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Objem a povrch </a:t>
            </a: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	  koule 2 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III-2-07-20_Objem-a-povrch-koule-2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leden 2014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342876" y="404664"/>
            <a:ext cx="8377808" cy="7200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>
                <a:latin typeface="Arial Black" pitchFamily="34" charset="0"/>
              </a:rPr>
              <a:t>Objem a povrch </a:t>
            </a:r>
            <a:r>
              <a:rPr lang="cs-CZ" sz="3200" b="1" dirty="0" smtClean="0">
                <a:latin typeface="Arial Black" pitchFamily="34" charset="0"/>
              </a:rPr>
              <a:t>koule </a:t>
            </a:r>
            <a:r>
              <a:rPr lang="cs-CZ" sz="3200" b="1" dirty="0">
                <a:latin typeface="Arial Black" pitchFamily="34" charset="0"/>
              </a:rPr>
              <a:t>- příklady</a:t>
            </a:r>
            <a:endParaRPr lang="cs-CZ" sz="3200" b="1" dirty="0">
              <a:latin typeface="Arial Black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1194208" y="1666444"/>
                <a:ext cx="75436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Miska tvaru polokoule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je naplněna vodou.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Kolik litrů vody je v misce, je-li její průměr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28 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𝑐𝑚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?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208" y="1666444"/>
                <a:ext cx="7543600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728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360000" y="1728000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ovéPole 21"/>
              <p:cNvSpPr txBox="1"/>
              <p:nvPr/>
            </p:nvSpPr>
            <p:spPr>
              <a:xfrm>
                <a:off x="360000" y="2628000"/>
                <a:ext cx="8377808" cy="533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Převedeme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na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decimetry: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𝑟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𝑑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28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14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𝑐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𝑚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=1,4 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𝑑𝑚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628000"/>
                <a:ext cx="8377808" cy="533992"/>
              </a:xfrm>
              <a:prstGeom prst="rect">
                <a:avLst/>
              </a:prstGeom>
              <a:blipFill rotWithShape="1">
                <a:blip r:embed="rId3"/>
                <a:stretch>
                  <a:fillRect l="-582" b="-34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ovéPole 22"/>
              <p:cNvSpPr txBox="1"/>
              <p:nvPr/>
            </p:nvSpPr>
            <p:spPr>
              <a:xfrm>
                <a:off x="360000" y="3420000"/>
                <a:ext cx="8377808" cy="11669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Dosadíme do vzorce a vyřešíme: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𝑽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𝟒</m:t>
                        </m:r>
                      </m:num>
                      <m:den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den>
                    </m:f>
                    <m:r>
                      <a:rPr lang="cs-CZ" b="1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>
                        <a:latin typeface="Cambria Math"/>
                        <a:ea typeface="Cambria Math"/>
                        <a:cs typeface="Times New Roman" pitchFamily="18" charset="0"/>
                      </a:rPr>
                      <m:t>𝝅</m:t>
                    </m:r>
                    <m:r>
                      <a:rPr lang="cs-CZ" b="1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𝒓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𝑉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num>
                      <m:den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𝜋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1,4</m:t>
                        </m:r>
                      </m:e>
                      <m:sup>
                        <m:r>
                          <a:rPr lang="cs-CZ" b="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𝑽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𝟏𝟏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𝒅𝒎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𝟏𝟏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𝒍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420000"/>
                <a:ext cx="8377808" cy="1166923"/>
              </a:xfrm>
              <a:prstGeom prst="rect">
                <a:avLst/>
              </a:prstGeom>
              <a:blipFill rotWithShape="1">
                <a:blip r:embed="rId4"/>
                <a:stretch>
                  <a:fillRect l="-5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ovéPole 23"/>
          <p:cNvSpPr txBox="1"/>
          <p:nvPr/>
        </p:nvSpPr>
        <p:spPr>
          <a:xfrm>
            <a:off x="360000" y="5616000"/>
            <a:ext cx="8377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 misce je 5,75 litrů vody.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ovéPole 24"/>
              <p:cNvSpPr txBox="1"/>
              <p:nvPr/>
            </p:nvSpPr>
            <p:spPr>
              <a:xfrm>
                <a:off x="360000" y="4824000"/>
                <a:ext cx="837780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Vydělíme: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=11,5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 :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𝟕𝟓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𝒍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824000"/>
                <a:ext cx="8377808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582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9175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1194208" y="348626"/>
                <a:ext cx="75436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Kolik metrů vlny je v klubku s průměrem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9 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𝑐𝑚</m:t>
                    </m:r>
                  </m:oMath>
                </a14:m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, jestliže průměr vlákna vlny je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/>
                        <a:cs typeface="Times New Roman" pitchFamily="18" charset="0"/>
                      </a:rPr>
                      <m:t>1,5 </m:t>
                    </m:r>
                    <m:r>
                      <a:rPr lang="cs-CZ" b="0" i="1" dirty="0" smtClean="0">
                        <a:latin typeface="Cambria Math"/>
                        <a:cs typeface="Times New Roman" pitchFamily="18" charset="0"/>
                      </a:rPr>
                      <m:t>𝑚𝑚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208" y="348626"/>
                <a:ext cx="7543600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728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60000" y="410182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/>
              <p:cNvSpPr txBox="1"/>
              <p:nvPr/>
            </p:nvSpPr>
            <p:spPr>
              <a:xfrm>
                <a:off x="360000" y="1188000"/>
                <a:ext cx="8377808" cy="13008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Určíme poloměry a převedeme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na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milimetry:</a:t>
                </a: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𝑟</m:t>
                        </m:r>
                      </m:e>
                      <m:sub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𝑘</m:t>
                        </m:r>
                      </m:sub>
                    </m:sSub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𝑑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5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𝑐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𝑚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=45 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𝑚𝑚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</a:p>
              <a:p>
                <a:endParaRPr lang="cs-CZ" sz="600" b="0" i="1" dirty="0" smtClean="0">
                  <a:latin typeface="Cambria Math"/>
                  <a:cs typeface="Times New Roman" pitchFamily="18" charset="0"/>
                </a:endParaRPr>
              </a:p>
              <a:p>
                <a:r>
                  <a:rPr lang="cs-CZ" b="0" dirty="0" smtClean="0"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𝑑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1,5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0,75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𝑚𝑚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188000"/>
                <a:ext cx="8377808" cy="1300805"/>
              </a:xfrm>
              <a:prstGeom prst="rect">
                <a:avLst/>
              </a:prstGeom>
              <a:blipFill rotWithShape="1">
                <a:blip r:embed="rId3"/>
                <a:stretch>
                  <a:fillRect l="-582" t="-23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360000" y="3924000"/>
                <a:ext cx="8377808" cy="929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Určíme objem jednoho metru vlákna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: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dirty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dirty="0">
                            <a:latin typeface="Cambria Math"/>
                            <a:cs typeface="Times New Roman" pitchFamily="18" charset="0"/>
                          </a:rPr>
                          <m:t>𝑽</m:t>
                        </m:r>
                      </m:e>
                      <m:sub>
                        <m:r>
                          <a:rPr lang="cs-CZ" b="1" i="1" dirty="0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sub>
                    </m:sSub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𝝅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cs-CZ" b="1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𝒗</m:t>
                            </m:r>
                          </m:sub>
                        </m:sSub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𝒗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dirty="0">
                            <a:latin typeface="Cambria Math"/>
                            <a:cs typeface="Times New Roman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dirty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𝜋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0,75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1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dirty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dirty="0">
                            <a:latin typeface="Cambria Math"/>
                            <a:cs typeface="Times New Roman" pitchFamily="18" charset="0"/>
                          </a:rPr>
                          <m:t>𝑽</m:t>
                        </m:r>
                      </m:e>
                      <m:sub>
                        <m:r>
                          <a:rPr lang="cs-CZ" b="1" i="1" dirty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sub>
                    </m:sSub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𝟕𝟕</m:t>
                    </m:r>
                    <m:sSup>
                      <m:sSup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𝒎𝒎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924000"/>
                <a:ext cx="8377808" cy="929550"/>
              </a:xfrm>
              <a:prstGeom prst="rect">
                <a:avLst/>
              </a:prstGeom>
              <a:blipFill rotWithShape="1">
                <a:blip r:embed="rId4"/>
                <a:stretch>
                  <a:fillRect l="-582" t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360000" y="5796000"/>
            <a:ext cx="8377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	V klubku je asi 216 metrů vlny.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/>
              <p:cNvSpPr txBox="1"/>
              <p:nvPr/>
            </p:nvSpPr>
            <p:spPr>
              <a:xfrm>
                <a:off x="360000" y="2628000"/>
                <a:ext cx="8377808" cy="11669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Dosadíme do vzorce a vyřešíme: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dirty="0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dirty="0" smtClean="0">
                            <a:latin typeface="Cambria Math"/>
                            <a:cs typeface="Times New Roman" pitchFamily="18" charset="0"/>
                          </a:rPr>
                          <m:t>𝑽</m:t>
                        </m:r>
                      </m:e>
                      <m:sub>
                        <m:r>
                          <a:rPr lang="cs-CZ" b="1" i="1" dirty="0" smtClean="0">
                            <a:latin typeface="Cambria Math"/>
                            <a:cs typeface="Times New Roman" pitchFamily="18" charset="0"/>
                          </a:rPr>
                          <m:t>𝒌</m:t>
                        </m:r>
                      </m:sub>
                    </m:sSub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𝟒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den>
                    </m:f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𝝅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cs-CZ" b="1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𝒌</m:t>
                            </m:r>
                          </m:sub>
                        </m:sSub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dirty="0">
                            <a:latin typeface="Cambria Math"/>
                            <a:cs typeface="Times New Roman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dirty="0">
                            <a:latin typeface="Cambria Math"/>
                            <a:cs typeface="Times New Roman" pitchFamily="18" charset="0"/>
                          </a:rPr>
                          <m:t>𝑘</m:t>
                        </m:r>
                      </m:sub>
                    </m:sSub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num>
                      <m:den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𝜋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45</m:t>
                        </m:r>
                      </m:e>
                      <m:sup>
                        <m:r>
                          <a:rPr lang="cs-CZ" b="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dirty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dirty="0">
                            <a:latin typeface="Cambria Math"/>
                            <a:cs typeface="Times New Roman" pitchFamily="18" charset="0"/>
                          </a:rPr>
                          <m:t>𝑽</m:t>
                        </m:r>
                      </m:e>
                      <m:sub>
                        <m:r>
                          <a:rPr lang="cs-CZ" b="1" i="1" dirty="0">
                            <a:latin typeface="Cambria Math"/>
                            <a:cs typeface="Times New Roman" pitchFamily="18" charset="0"/>
                          </a:rPr>
                          <m:t>𝒌</m:t>
                        </m:r>
                      </m:sub>
                    </m:sSub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𝟑𝟖𝟏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𝟕𝟎𝟑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𝒎𝒎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628000"/>
                <a:ext cx="8377808" cy="1166923"/>
              </a:xfrm>
              <a:prstGeom prst="rect">
                <a:avLst/>
              </a:prstGeom>
              <a:blipFill rotWithShape="1">
                <a:blip r:embed="rId5"/>
                <a:stretch>
                  <a:fillRect l="-5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/>
              <p:cNvSpPr txBox="1"/>
              <p:nvPr/>
            </p:nvSpPr>
            <p:spPr>
              <a:xfrm>
                <a:off x="360000" y="5004000"/>
                <a:ext cx="837780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Vydělíme: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=381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703,5 :1,77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𝟐𝟏𝟓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𝟔𝟓𝟏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𝟕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𝒎𝒎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004000"/>
                <a:ext cx="8377808" cy="646331"/>
              </a:xfrm>
              <a:prstGeom prst="rect">
                <a:avLst/>
              </a:prstGeom>
              <a:blipFill rotWithShape="1">
                <a:blip r:embed="rId6"/>
                <a:stretch>
                  <a:fillRect l="-582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Šipka doleva 9">
            <a:hlinkClick r:id="rId7" action="ppaction://hlinksldjump"/>
          </p:cNvPr>
          <p:cNvSpPr/>
          <p:nvPr/>
        </p:nvSpPr>
        <p:spPr>
          <a:xfrm>
            <a:off x="360000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8680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/>
              <p:cNvSpPr txBox="1"/>
              <p:nvPr/>
            </p:nvSpPr>
            <p:spPr>
              <a:xfrm>
                <a:off x="1189985" y="620687"/>
                <a:ext cx="75436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Kolik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𝑚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plechu je třeba na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výrobu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kotle tvaru polokoule s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víkem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o průměru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1,6 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𝑚</m:t>
                    </m:r>
                  </m:oMath>
                </a14:m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, přičteme-li 15 %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na spoje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a odpad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?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9985" y="620687"/>
                <a:ext cx="7543600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646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360000" y="682244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/>
              <p:cNvSpPr txBox="1"/>
              <p:nvPr/>
            </p:nvSpPr>
            <p:spPr>
              <a:xfrm>
                <a:off x="360000" y="1404000"/>
                <a:ext cx="8377808" cy="533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Určíme poloměr: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𝑟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𝑑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1,6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0,8 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𝑚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404000"/>
                <a:ext cx="8377808" cy="533992"/>
              </a:xfrm>
              <a:prstGeom prst="rect">
                <a:avLst/>
              </a:prstGeom>
              <a:blipFill rotWithShape="1">
                <a:blip r:embed="rId3"/>
                <a:stretch>
                  <a:fillRect l="-582" b="-34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/>
              <p:cNvSpPr txBox="1"/>
              <p:nvPr/>
            </p:nvSpPr>
            <p:spPr>
              <a:xfrm>
                <a:off x="360000" y="2052000"/>
                <a:ext cx="8377808" cy="935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Vypočítáme povrch koule: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𝑺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𝒌</m:t>
                        </m:r>
                      </m:sub>
                    </m:sSub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𝟒</m:t>
                    </m:r>
                    <m:r>
                      <a:rPr lang="cs-CZ" b="1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>
                        <a:latin typeface="Cambria Math"/>
                        <a:ea typeface="Cambria Math"/>
                        <a:cs typeface="Times New Roman" pitchFamily="18" charset="0"/>
                      </a:rPr>
                      <m:t>𝝅</m:t>
                    </m:r>
                    <m:r>
                      <a:rPr lang="cs-CZ" b="1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𝒓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𝑘</m:t>
                        </m:r>
                      </m:sub>
                    </m:sSub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𝜋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0,8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𝑺</m:t>
                        </m:r>
                      </m:e>
                      <m:sub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𝒌</m:t>
                        </m:r>
                      </m:sub>
                    </m:sSub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𝟖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𝒎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052000"/>
                <a:ext cx="8377808" cy="935769"/>
              </a:xfrm>
              <a:prstGeom prst="rect">
                <a:avLst/>
              </a:prstGeom>
              <a:blipFill rotWithShape="1">
                <a:blip r:embed="rId4"/>
                <a:stretch>
                  <a:fillRect l="-582" t="-2614" b="-6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360000" y="5868000"/>
                <a:ext cx="8377808" cy="4070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	Na výrobu kotle je potřeba 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𝟔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𝟗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𝒎</m:t>
                        </m:r>
                      </m:e>
                      <m:sup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 plechu.</a:t>
                </a:r>
                <a:endParaRPr lang="cs-CZ" sz="20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868000"/>
                <a:ext cx="8377808" cy="407099"/>
              </a:xfrm>
              <a:prstGeom prst="rect">
                <a:avLst/>
              </a:prstGeom>
              <a:blipFill rotWithShape="1">
                <a:blip r:embed="rId5"/>
                <a:stretch>
                  <a:fillRect t="-6061" b="-272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/>
              <p:cNvSpPr txBox="1"/>
              <p:nvPr/>
            </p:nvSpPr>
            <p:spPr>
              <a:xfrm>
                <a:off x="360000" y="4104000"/>
                <a:ext cx="8377808" cy="652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Vypočítáme povrch kotle: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𝑺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𝑺</m:t>
                        </m:r>
                      </m:e>
                      <m:sub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𝒌</m:t>
                        </m:r>
                      </m:sub>
                    </m:sSub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: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𝑺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sub>
                    </m:sSub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𝑺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𝟖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: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𝟔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𝒎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104000"/>
                <a:ext cx="8377808" cy="652551"/>
              </a:xfrm>
              <a:prstGeom prst="rect">
                <a:avLst/>
              </a:prstGeom>
              <a:blipFill rotWithShape="1">
                <a:blip r:embed="rId6"/>
                <a:stretch>
                  <a:fillRect l="-582" t="-46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/>
              <p:cNvSpPr txBox="1"/>
              <p:nvPr/>
            </p:nvSpPr>
            <p:spPr>
              <a:xfrm>
                <a:off x="360000" y="3096000"/>
                <a:ext cx="8377808" cy="935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Vypočítáme obsah víka: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𝑺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sub>
                    </m:sSub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>
                        <a:latin typeface="Cambria Math"/>
                        <a:ea typeface="Cambria Math"/>
                        <a:cs typeface="Times New Roman" pitchFamily="18" charset="0"/>
                      </a:rPr>
                      <m:t>𝝅</m:t>
                    </m:r>
                    <m:r>
                      <a:rPr lang="cs-CZ" b="1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𝒓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𝜋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0,8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𝑺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sub>
                    </m:sSub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𝒎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096000"/>
                <a:ext cx="8377808" cy="935769"/>
              </a:xfrm>
              <a:prstGeom prst="rect">
                <a:avLst/>
              </a:prstGeom>
              <a:blipFill rotWithShape="1">
                <a:blip r:embed="rId7"/>
                <a:stretch>
                  <a:fillRect l="-582" t="-26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/>
              <p:cNvSpPr txBox="1"/>
              <p:nvPr/>
            </p:nvSpPr>
            <p:spPr>
              <a:xfrm>
                <a:off x="360000" y="4824000"/>
                <a:ext cx="838458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100</m:t>
                    </m:r>
                    <m:r>
                      <a:rPr lang="en-US" b="0" i="0" smtClean="0">
                        <a:latin typeface="Cambria Math"/>
                        <a:cs typeface="Times New Roman" pitchFamily="18" charset="0"/>
                      </a:rPr>
                      <m:t>%</m:t>
                    </m:r>
                  </m:oMath>
                </a14:m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…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6</a:t>
                </a:r>
                <a14:m>
                  <m:oMath xmlns:m="http://schemas.openxmlformats.org/officeDocument/2006/math"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𝑚</m:t>
                        </m:r>
                      </m:e>
                      <m:sup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/>
                        <a:cs typeface="Times New Roman" pitchFamily="18" charset="0"/>
                      </a:rPr>
                      <m:t>1%</m:t>
                    </m:r>
                  </m:oMath>
                </a14:m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…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0,06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𝑚</m:t>
                        </m:r>
                      </m:e>
                      <m:sup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en-US">
                        <a:latin typeface="Cambria Math"/>
                        <a:cs typeface="Times New Roman" pitchFamily="18" charset="0"/>
                      </a:rPr>
                      <m:t>1</m:t>
                    </m:r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15</m:t>
                    </m:r>
                    <m:r>
                      <a:rPr lang="en-US">
                        <a:latin typeface="Cambria Math"/>
                        <a:cs typeface="Times New Roman" pitchFamily="18" charset="0"/>
                      </a:rPr>
                      <m:t>%</m:t>
                    </m:r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…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115</m:t>
                    </m:r>
                    <m:r>
                      <a:rPr lang="en-US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0,06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=6,9 </m:t>
                    </m:r>
                    <m:sSup>
                      <m:sSup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𝑚</m:t>
                        </m:r>
                      </m:e>
                      <m:sup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824000"/>
                <a:ext cx="8384588" cy="923330"/>
              </a:xfrm>
              <a:prstGeom prst="rect">
                <a:avLst/>
              </a:prstGeom>
              <a:blipFill rotWithShape="1">
                <a:blip r:embed="rId8"/>
                <a:stretch>
                  <a:fillRect t="-3289" b="-85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Šipka doleva 9">
            <a:hlinkClick r:id="rId9" action="ppaction://hlinksldjump"/>
          </p:cNvPr>
          <p:cNvSpPr/>
          <p:nvPr/>
        </p:nvSpPr>
        <p:spPr>
          <a:xfrm>
            <a:off x="360000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208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1186537" y="1035531"/>
                <a:ext cx="75436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Vnitřní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povrch vodojemu tvaru koule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707 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𝑑𝑚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. Pojme 18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h𝑙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vody?</a:t>
                </a: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6537" y="1035531"/>
                <a:ext cx="7543600" cy="369332"/>
              </a:xfrm>
              <a:prstGeom prst="rect">
                <a:avLst/>
              </a:prstGeom>
              <a:blipFill rotWithShape="1">
                <a:blip r:embed="rId2"/>
                <a:stretch>
                  <a:fillRect l="-728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60000" y="958587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360000" y="3564000"/>
                <a:ext cx="8377808" cy="1191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Určíme objem jednoho metru vlákna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:	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𝑽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𝟒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den>
                    </m:f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𝝅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𝒓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/>
                        <a:cs typeface="Times New Roman" pitchFamily="18" charset="0"/>
                      </a:rPr>
                      <m:t>𝑉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𝜋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7,5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𝑽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𝟕𝟔𝟕</m:t>
                    </m:r>
                    <m:sSup>
                      <m:sSup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𝒅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𝒎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𝟏𝟕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𝟔𝟕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𝒉𝒍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564000"/>
                <a:ext cx="8377808" cy="1191160"/>
              </a:xfrm>
              <a:prstGeom prst="rect">
                <a:avLst/>
              </a:prstGeom>
              <a:blipFill rotWithShape="1">
                <a:blip r:embed="rId3"/>
                <a:stretch>
                  <a:fillRect l="-5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/>
              <p:cNvSpPr txBox="1"/>
              <p:nvPr/>
            </p:nvSpPr>
            <p:spPr>
              <a:xfrm>
                <a:off x="360000" y="5652000"/>
                <a:ext cx="837780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Vodojem 18 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𝒉𝒍</m:t>
                    </m:r>
                  </m:oMath>
                </a14:m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 vody nepojme.</a:t>
                </a:r>
                <a:endParaRPr lang="cs-CZ" sz="20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652000"/>
                <a:ext cx="8377808" cy="400110"/>
              </a:xfrm>
              <a:prstGeom prst="rect">
                <a:avLst/>
              </a:prstGeom>
              <a:blipFill rotWithShape="1">
                <a:blip r:embed="rId4"/>
                <a:stretch>
                  <a:fillRect l="-728" t="-7576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/>
              <p:cNvSpPr txBox="1"/>
              <p:nvPr/>
            </p:nvSpPr>
            <p:spPr>
              <a:xfrm>
                <a:off x="360000" y="1908000"/>
                <a:ext cx="8377808" cy="13811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Dosadíme do vzorce a vyřešíme:	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𝑺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</m:oMath>
                </a14:m>
                <a:r>
                  <a:rPr lang="cs-CZ" b="1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𝟒</m:t>
                    </m:r>
                    <m:r>
                      <a:rPr lang="cs-CZ" b="1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>
                        <a:latin typeface="Cambria Math"/>
                        <a:ea typeface="Cambria Math"/>
                        <a:cs typeface="Times New Roman" pitchFamily="18" charset="0"/>
                      </a:rPr>
                      <m:t>𝝅</m:t>
                    </m:r>
                    <m:r>
                      <a:rPr lang="cs-CZ" b="1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𝒓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707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𝜋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𝑟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𝑟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707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∙  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𝜋</m:t>
                        </m:r>
                      </m:den>
                    </m:f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𝒓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≐</m:t>
                    </m:r>
                    <m:rad>
                      <m:radPr>
                        <m:degHide m:val="on"/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𝟓𝟔</m:t>
                        </m:r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𝟐𝟔</m:t>
                        </m:r>
                      </m:e>
                    </m:rad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𝟕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𝒅𝒎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908000"/>
                <a:ext cx="8377808" cy="1381147"/>
              </a:xfrm>
              <a:prstGeom prst="rect">
                <a:avLst/>
              </a:prstGeom>
              <a:blipFill rotWithShape="1">
                <a:blip r:embed="rId5"/>
                <a:stretch>
                  <a:fillRect l="-582" t="-22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Šipka doleva 9">
            <a:hlinkClick r:id="rId6" action="ppaction://hlinksldjump"/>
          </p:cNvPr>
          <p:cNvSpPr/>
          <p:nvPr/>
        </p:nvSpPr>
        <p:spPr>
          <a:xfrm>
            <a:off x="360000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ovéPole 10"/>
              <p:cNvSpPr txBox="1"/>
              <p:nvPr/>
            </p:nvSpPr>
            <p:spPr>
              <a:xfrm>
                <a:off x="360000" y="5076000"/>
                <a:ext cx="83778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Porovnáme: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𝟏𝟕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𝟔𝟕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𝒉𝒍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&lt;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𝟏𝟖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𝒉𝒍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076000"/>
                <a:ext cx="8377808" cy="369332"/>
              </a:xfrm>
              <a:prstGeom prst="rect">
                <a:avLst/>
              </a:prstGeom>
              <a:blipFill rotWithShape="1">
                <a:blip r:embed="rId7"/>
                <a:stretch>
                  <a:fillRect l="-582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665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27081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Stereometrie – Objem a povrch těles.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znají tělesa a umí popsat všechny jejich části. Znají vzorce pro výpočet objemu a povrchu hranolu, krychle, kvádru, válce, jehlanu, kužele a koule. Počítají objemy a povrchy uvedených těles.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středních odborných učilišť, 2.díl, 1. vydání 2003,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80-7196-260-0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27081" y="1916832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21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3431</TotalTime>
  <Words>300</Words>
  <Application>Microsoft Office PowerPoint</Application>
  <PresentationFormat>Předvádění na obrazovce (4:3)</PresentationFormat>
  <Paragraphs>76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228</cp:revision>
  <dcterms:created xsi:type="dcterms:W3CDTF">2013-01-11T17:11:37Z</dcterms:created>
  <dcterms:modified xsi:type="dcterms:W3CDTF">2014-08-26T19:58:17Z</dcterms:modified>
</cp:coreProperties>
</file>