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64" r:id="rId2"/>
    <p:sldId id="256" r:id="rId3"/>
    <p:sldId id="259" r:id="rId4"/>
    <p:sldId id="258" r:id="rId5"/>
    <p:sldId id="260" r:id="rId6"/>
    <p:sldId id="262" r:id="rId7"/>
    <p:sldId id="261" r:id="rId8"/>
    <p:sldId id="266" r:id="rId9"/>
    <p:sldId id="263" r:id="rId10"/>
    <p:sldId id="267" r:id="rId11"/>
    <p:sldId id="268" r:id="rId12"/>
    <p:sldId id="269" r:id="rId13"/>
    <p:sldId id="270" r:id="rId14"/>
    <p:sldId id="25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66" y="13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6D984D9-DE78-4257-9069-79B7010ABC48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4F3B0B-537C-4878-ABB6-59784DB03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9163C-1D9A-41A3-9373-D9F6C07C5133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30CE1B-EDC0-42BB-9C6F-7AFC97F687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7991DE0-92C3-4199-90BA-12CB49CB698D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E83ED73-E481-4163-BD3B-7D20F5AB11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69B96F-30D1-465D-A2C6-3991231C548A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5CE9D9-7C88-4E70-B323-1192A53EAE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A60400B-5168-4BB7-8224-06C996BA6682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5B510F-35A6-4517-961F-B2C361CE74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9B6555-FC34-43FA-9188-EA54F9937C65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FE77A7-2282-4B18-AE6A-5762D138D0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439E21C-774C-4055-BAE0-8F0DF528086C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B4D35F-2632-4D2B-A9AC-703FA165C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90D315C-8384-4458-9DB9-CFD2FF748CEB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78B650E-D009-4892-9250-7902915C8C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fontAlgn="auto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  <a:cs typeface="+mn-cs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D077E2D-CAF8-4C1B-AB66-CBCC9ABE2F07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DA30ED3-9112-438E-802E-F604F9A609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F0539-B5A0-4399-9B35-61DBA2242BEA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870B9-CE05-432F-9AA8-3DEAEFF3E8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EA891-F2A4-4B85-AA6C-E1A15191831A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7E040-FA9B-40D7-A7F4-F20D11E0CF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7981000-3AEE-42C2-80E7-F400E11E697D}" type="datetimeFigureOut">
              <a:rPr lang="cs-CZ"/>
              <a:pPr>
                <a:defRPr/>
              </a:pPr>
              <a:t>18.9.2014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722F01A-C967-463E-989B-E49360FC0E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8" r:id="rId1"/>
    <p:sldLayoutId id="2147483887" r:id="rId2"/>
    <p:sldLayoutId id="2147483889" r:id="rId3"/>
    <p:sldLayoutId id="2147483886" r:id="rId4"/>
    <p:sldLayoutId id="2147483890" r:id="rId5"/>
    <p:sldLayoutId id="2147483885" r:id="rId6"/>
    <p:sldLayoutId id="2147483891" r:id="rId7"/>
    <p:sldLayoutId id="2147483892" r:id="rId8"/>
    <p:sldLayoutId id="2147483893" r:id="rId9"/>
    <p:sldLayoutId id="2147483884" r:id="rId10"/>
    <p:sldLayoutId id="2147483883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300" kern="1200">
          <a:solidFill>
            <a:srgbClr val="ECE0C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300">
          <a:solidFill>
            <a:srgbClr val="ECE0C4"/>
          </a:solidFill>
          <a:latin typeface="Gill Sans MT" pitchFamily="34" charset="-18"/>
        </a:defRPr>
      </a:lvl2pPr>
      <a:lvl3pPr algn="l" rtl="0" fontAlgn="base">
        <a:spcBef>
          <a:spcPct val="0"/>
        </a:spcBef>
        <a:spcAft>
          <a:spcPct val="0"/>
        </a:spcAft>
        <a:defRPr sz="4300">
          <a:solidFill>
            <a:srgbClr val="ECE0C4"/>
          </a:solidFill>
          <a:latin typeface="Gill Sans MT" pitchFamily="34" charset="-18"/>
        </a:defRPr>
      </a:lvl3pPr>
      <a:lvl4pPr algn="l" rtl="0" fontAlgn="base">
        <a:spcBef>
          <a:spcPct val="0"/>
        </a:spcBef>
        <a:spcAft>
          <a:spcPct val="0"/>
        </a:spcAft>
        <a:defRPr sz="4300">
          <a:solidFill>
            <a:srgbClr val="ECE0C4"/>
          </a:solidFill>
          <a:latin typeface="Gill Sans MT" pitchFamily="34" charset="-18"/>
        </a:defRPr>
      </a:lvl4pPr>
      <a:lvl5pPr algn="l" rtl="0" fontAlgn="base">
        <a:spcBef>
          <a:spcPct val="0"/>
        </a:spcBef>
        <a:spcAft>
          <a:spcPct val="0"/>
        </a:spcAft>
        <a:defRPr sz="4300">
          <a:solidFill>
            <a:srgbClr val="ECE0C4"/>
          </a:solidFill>
          <a:latin typeface="Gill Sans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ECE0C4"/>
          </a:solidFill>
          <a:latin typeface="Gill Sans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ECE0C4"/>
          </a:solidFill>
          <a:latin typeface="Gill Sans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ECE0C4"/>
          </a:solidFill>
          <a:latin typeface="Gill Sans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ECE0C4"/>
          </a:solidFill>
          <a:latin typeface="Gill Sans MT" pitchFamily="34" charset="-18"/>
        </a:defRPr>
      </a:lvl9pPr>
      <a:extLst/>
    </p:titleStyle>
    <p:bodyStyle>
      <a:lvl1pPr marL="365125" indent="-282575" algn="l" rtl="0" fontAlgn="base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fontAlgn="base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fontAlgn="base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fontAlgn="base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praguecityline.cz/wp-content/uploads/2010/02/Rotunda-svMartina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ob_Vlasty_Buriana.jpg" TargetMode="External"/><Relationship Id="rId2" Type="http://schemas.openxmlformats.org/officeDocument/2006/relationships/hyperlink" Target="https://cs.wikipedia.org/wiki/Vy%C5%A1ehrad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s.wikipedia.org/wiki/Vy%C5%A1ehradsk%C3%BD_h%C5%99bitov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513238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Název projektu: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ZŠ Háj ve Slezsku – Modernizujeme školu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Číslo projektu: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CZ.1.07/1.4.00/21.3459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Oblast podpory: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Zlepšení podmínek pro vzdělávání na základních školách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Vzdělávání pro konkurenceschopnost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č. výzvy 21, prior.  osa 7.1.  Počáteční vzdělávání</a:t>
                      </a: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Výuková oblast: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Číslo materiálu: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VY_12_INOVACE_271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Sada: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Druh: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Autor: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Vyšehrad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Historický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i novodobý nástin památek Vyšehradu, doprovázený obrázky a texty k podpoře čtenářské gramotnosti.</a:t>
                      </a:r>
                      <a:endParaRPr lang="cs-CZ" sz="1400" b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1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Datum vytvoření: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20.8.2013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8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28794" y="0"/>
            <a:ext cx="6286544" cy="156966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b="1" spc="200" dirty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+mn-lt"/>
                <a:cs typeface="+mn-cs"/>
              </a:rPr>
              <a:t>Vyšehrad</a:t>
            </a:r>
            <a:endParaRPr lang="cs-CZ" sz="96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  <a:latin typeface="+mn-lt"/>
              <a:cs typeface="+mn-cs"/>
            </a:endParaRPr>
          </a:p>
        </p:txBody>
      </p:sp>
      <p:pic>
        <p:nvPicPr>
          <p:cNvPr id="13314" name="Picture 2" descr="https://upload.wikimedia.org/wikipedia/commons/thumb/f/f1/Parn%C3%ADk_Vy%C5%A1ehrad_pod_Vy%C5%A1ehradem.jpg/1280px-Parn%C3%ADk_Vy%C5%A1ehrad_pod_Vy%C5%A1ehrade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1643050"/>
            <a:ext cx="6751098" cy="48259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4" descr="http://www.photo-prague.net/photo/4009/ee6cc19bc6f95d6a3eecdc1198e97e2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143375"/>
            <a:ext cx="3857625" cy="2714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929063" y="0"/>
            <a:ext cx="5357812" cy="3816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 spojován s počátky českého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národa – </a:t>
            </a:r>
            <a:r>
              <a:rPr lang="cs-CZ" sz="3200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pověst o Libuši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 a Přemyslovi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patřil Přemyslovcům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992-1012 se zde razily </a:t>
            </a:r>
            <a:r>
              <a:rPr lang="cs-CZ" sz="3200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denáry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sídlo zveleboval Vratislav II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29063" y="4357688"/>
            <a:ext cx="5072062" cy="157003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 rozmach za Karla IV.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Tx/>
              <a:buChar char="-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vedl zde </a:t>
            </a:r>
            <a:r>
              <a:rPr lang="cs-CZ" sz="3200" dirty="0">
                <a:solidFill>
                  <a:schemeClr val="accent5">
                    <a:lumMod val="40000"/>
                    <a:lumOff val="60000"/>
                  </a:schemeClr>
                </a:solidFill>
                <a:latin typeface="Times New Roman" pitchFamily="18" charset="0"/>
                <a:cs typeface="Times New Roman" pitchFamily="18" charset="0"/>
              </a:rPr>
              <a:t>kamenný vodovod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na Pankrác</a:t>
            </a:r>
          </a:p>
        </p:txBody>
      </p:sp>
      <p:pic>
        <p:nvPicPr>
          <p:cNvPr id="15364" name="Picture 2" descr="https://upload.wikimedia.org/wikipedia/commons/thumb/d/df/Vy%C5%A1ehrad_z_%C5%BEelezni%C4%8Dn%C3%ADho_mostu.jpg/1280px-Vy%C5%A1ehrad_z_%C5%BEelezni%C4%8Dn%C3%ADho_most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390525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4"/>
          <p:cNvSpPr txBox="1">
            <a:spLocks noChangeArrowheads="1"/>
          </p:cNvSpPr>
          <p:nvPr/>
        </p:nvSpPr>
        <p:spPr bwMode="auto">
          <a:xfrm>
            <a:off x="4857750" y="928688"/>
            <a:ext cx="3889375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3200">
                <a:latin typeface="Times New Roman" pitchFamily="18" charset="0"/>
                <a:cs typeface="Times New Roman" pitchFamily="18" charset="0"/>
              </a:rPr>
              <a:t> nejstarší a největší</a:t>
            </a:r>
          </a:p>
          <a:p>
            <a:pPr algn="ctr"/>
            <a:r>
              <a:rPr lang="cs-CZ" sz="3200">
                <a:latin typeface="Times New Roman" pitchFamily="18" charset="0"/>
                <a:cs typeface="Times New Roman" pitchFamily="18" charset="0"/>
              </a:rPr>
              <a:t>	 rotunda v Praze </a:t>
            </a:r>
          </a:p>
          <a:p>
            <a:pPr algn="ctr"/>
            <a:r>
              <a:rPr lang="cs-CZ" sz="3200">
                <a:latin typeface="Times New Roman" pitchFamily="18" charset="0"/>
                <a:cs typeface="Times New Roman" pitchFamily="18" charset="0"/>
              </a:rPr>
              <a:t>- konec 11.stol.</a:t>
            </a:r>
          </a:p>
          <a:p>
            <a:pPr algn="ctr"/>
            <a:endParaRPr lang="cs-CZ" sz="3200">
              <a:latin typeface="Times New Roman" pitchFamily="18" charset="0"/>
              <a:cs typeface="Times New Roman" pitchFamily="18" charset="0"/>
            </a:endParaRPr>
          </a:p>
          <a:p>
            <a:pPr algn="ctr">
              <a:buFont typeface="Wingdings" pitchFamily="2" charset="2"/>
              <a:buChar char="§"/>
            </a:pPr>
            <a:r>
              <a:rPr lang="cs-CZ" sz="3200">
                <a:latin typeface="Times New Roman" pitchFamily="18" charset="0"/>
                <a:cs typeface="Times New Roman" pitchFamily="18" charset="0"/>
              </a:rPr>
              <a:t>  v období 30.leté</a:t>
            </a:r>
          </a:p>
          <a:p>
            <a:pPr algn="ctr"/>
            <a:r>
              <a:rPr lang="cs-CZ" sz="3200">
                <a:latin typeface="Times New Roman" pitchFamily="18" charset="0"/>
                <a:cs typeface="Times New Roman" pitchFamily="18" charset="0"/>
              </a:rPr>
              <a:t>   války využívaná</a:t>
            </a:r>
          </a:p>
          <a:p>
            <a:pPr algn="ctr"/>
            <a:r>
              <a:rPr lang="cs-CZ" sz="3200">
                <a:latin typeface="Times New Roman" pitchFamily="18" charset="0"/>
                <a:cs typeface="Times New Roman" pitchFamily="18" charset="0"/>
              </a:rPr>
              <a:t> jako prachárna</a:t>
            </a:r>
          </a:p>
          <a:p>
            <a:pPr algn="ctr"/>
            <a:endParaRPr lang="cs-CZ" sz="3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86" name="Rectangle 1"/>
          <p:cNvSpPr>
            <a:spLocks noChangeArrowheads="1"/>
          </p:cNvSpPr>
          <p:nvPr/>
        </p:nvSpPr>
        <p:spPr bwMode="auto">
          <a:xfrm>
            <a:off x="0" y="0"/>
            <a:ext cx="9144000" cy="1062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hlinkClick r:id="rId2"/>
              </a:rPr>
              <a:t>  </a:t>
            </a:r>
            <a:r>
              <a:rPr lang="cs-CZ" sz="4500"/>
              <a:t> </a:t>
            </a:r>
            <a:r>
              <a:rPr lang="cs-CZ"/>
              <a:t>        </a:t>
            </a:r>
          </a:p>
          <a:p>
            <a:pPr eaLnBrk="0" hangingPunct="0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14875" y="4549775"/>
            <a:ext cx="4429125" cy="230822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0" hangingPunct="0"/>
            <a:r>
              <a:rPr lang="cs-CZ" sz="2400">
                <a:solidFill>
                  <a:srgbClr val="FAAE76"/>
                </a:solidFill>
                <a:latin typeface="Gabriola"/>
                <a:ea typeface="Arabic Typesetting"/>
                <a:cs typeface="Arabic Typesetting"/>
              </a:rPr>
              <a:t>Již od dávných dob v lidech vzbuzovala zvláštní pocity - místem, ke kterému se váže snad nejvíce strašidelných pověstí. Zjevuje se zde černý ohnivý pes, můžete tu spatřit tajemný studený oheň anebo ducha francouzského majora…</a:t>
            </a:r>
          </a:p>
        </p:txBody>
      </p:sp>
      <p:pic>
        <p:nvPicPr>
          <p:cNvPr id="16388" name="Picture 2" descr="https://upload.wikimedia.org/wikipedia/commons/5/51/Vy%C5%A1ehrad-rotund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785938"/>
            <a:ext cx="4143375" cy="5072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571604" y="0"/>
            <a:ext cx="6740821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200" dirty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+mn-lt"/>
                <a:cs typeface="+mn-cs"/>
              </a:rPr>
              <a:t>rotunda </a:t>
            </a:r>
            <a:r>
              <a:rPr lang="cs-CZ" sz="5400" b="1" spc="200" dirty="0" err="1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+mn-lt"/>
                <a:cs typeface="+mn-cs"/>
              </a:rPr>
              <a:t>sv.Martina</a:t>
            </a:r>
            <a:endParaRPr lang="cs-CZ" sz="54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http://cantamic.sweb.cz/Vysehr2.jpg"/>
          <p:cNvPicPr>
            <a:picLocks noChangeAspect="1" noChangeArrowheads="1"/>
          </p:cNvPicPr>
          <p:nvPr/>
        </p:nvPicPr>
        <p:blipFill>
          <a:blip r:embed="rId2">
            <a:lum bright="-10000" contrast="20000"/>
          </a:blip>
          <a:srcRect/>
          <a:stretch>
            <a:fillRect/>
          </a:stretch>
        </p:blipFill>
        <p:spPr bwMode="auto">
          <a:xfrm>
            <a:off x="0" y="0"/>
            <a:ext cx="428625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044860" y="0"/>
            <a:ext cx="800308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200" dirty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+mn-lt"/>
                <a:cs typeface="+mn-cs"/>
              </a:rPr>
              <a:t>kostel sv. Petra a Pavla</a:t>
            </a:r>
            <a:endParaRPr lang="cs-CZ" sz="54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14813" y="857250"/>
            <a:ext cx="4929187" cy="57277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3200">
                <a:latin typeface="Times New Roman" pitchFamily="18" charset="0"/>
                <a:cs typeface="Times New Roman" pitchFamily="18" charset="0"/>
              </a:rPr>
              <a:t>  začíná stavět po roce 1070</a:t>
            </a:r>
          </a:p>
          <a:p>
            <a:pPr algn="ctr">
              <a:buFont typeface="Wingdings" pitchFamily="2" charset="2"/>
              <a:buChar char="§"/>
            </a:pPr>
            <a:r>
              <a:rPr lang="cs-CZ" sz="320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>
                <a:solidFill>
                  <a:srgbClr val="FAAE76"/>
                </a:solidFill>
                <a:latin typeface="Times New Roman" pitchFamily="18" charset="0"/>
                <a:cs typeface="Times New Roman" pitchFamily="18" charset="0"/>
              </a:rPr>
              <a:t>pohřební kostel</a:t>
            </a:r>
            <a:r>
              <a:rPr lang="cs-CZ" sz="3200">
                <a:latin typeface="Times New Roman" pitchFamily="18" charset="0"/>
                <a:cs typeface="Times New Roman" pitchFamily="18" charset="0"/>
              </a:rPr>
              <a:t> -     pohřbívání Přemyslovští panovníci</a:t>
            </a:r>
          </a:p>
          <a:p>
            <a:pPr algn="ctr">
              <a:buFont typeface="Wingdings" pitchFamily="2" charset="2"/>
              <a:buChar char="§"/>
            </a:pPr>
            <a:r>
              <a:rPr lang="cs-CZ" sz="3200">
                <a:latin typeface="Times New Roman" pitchFamily="18" charset="0"/>
                <a:cs typeface="Times New Roman" pitchFamily="18" charset="0"/>
              </a:rPr>
              <a:t> 1249 vyhořel, následně 	opraven</a:t>
            </a:r>
          </a:p>
          <a:p>
            <a:pPr algn="ctr">
              <a:buFont typeface="Wingdings" pitchFamily="2" charset="2"/>
              <a:buChar char="§"/>
            </a:pPr>
            <a:r>
              <a:rPr lang="cs-CZ" sz="3200">
                <a:latin typeface="Times New Roman" pitchFamily="18" charset="0"/>
                <a:cs typeface="Times New Roman" pitchFamily="18" charset="0"/>
              </a:rPr>
              <a:t>1370 zcela shořel – postavena </a:t>
            </a:r>
            <a:r>
              <a:rPr lang="cs-CZ" sz="3200">
                <a:solidFill>
                  <a:srgbClr val="FAAE76"/>
                </a:solidFill>
                <a:latin typeface="Times New Roman" pitchFamily="18" charset="0"/>
                <a:cs typeface="Times New Roman" pitchFamily="18" charset="0"/>
              </a:rPr>
              <a:t>bazilika</a:t>
            </a:r>
          </a:p>
          <a:p>
            <a:pPr algn="ctr">
              <a:buFont typeface="Wingdings" pitchFamily="2" charset="2"/>
              <a:buChar char="§"/>
            </a:pPr>
            <a:r>
              <a:rPr lang="cs-CZ" sz="3200">
                <a:latin typeface="Times New Roman" pitchFamily="18" charset="0"/>
                <a:cs typeface="Times New Roman" pitchFamily="18" charset="0"/>
              </a:rPr>
              <a:t> nejstarší památkou </a:t>
            </a:r>
          </a:p>
          <a:p>
            <a:pPr algn="ctr"/>
            <a:r>
              <a:rPr lang="cs-CZ" sz="3200">
                <a:latin typeface="Times New Roman" pitchFamily="18" charset="0"/>
                <a:cs typeface="Times New Roman" pitchFamily="18" charset="0"/>
              </a:rPr>
              <a:t>v kostele je </a:t>
            </a:r>
            <a:r>
              <a:rPr lang="cs-CZ" sz="3200">
                <a:solidFill>
                  <a:srgbClr val="FAAE76"/>
                </a:solidFill>
                <a:latin typeface="Times New Roman" pitchFamily="18" charset="0"/>
                <a:cs typeface="Times New Roman" pitchFamily="18" charset="0"/>
              </a:rPr>
              <a:t>sarkofág</a:t>
            </a:r>
          </a:p>
          <a:p>
            <a:pPr algn="ctr"/>
            <a:r>
              <a:rPr lang="cs-CZ" sz="3200">
                <a:latin typeface="Times New Roman" pitchFamily="18" charset="0"/>
                <a:cs typeface="Times New Roman" pitchFamily="18" charset="0"/>
              </a:rPr>
              <a:t> z 12.stol</a:t>
            </a:r>
          </a:p>
          <a:p>
            <a:endParaRPr lang="cs-CZ">
              <a:latin typeface="Gill Sans MT" pitchFamily="34" charset="-1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57313" y="1071563"/>
            <a:ext cx="7072312" cy="39703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>
                <a:latin typeface="+mn-lt"/>
                <a:cs typeface="+mn-cs"/>
              </a:rPr>
              <a:t> významnou památkou kostela jsou </a:t>
            </a:r>
            <a:r>
              <a:rPr lang="cs-CZ" sz="2800" dirty="0">
                <a:solidFill>
                  <a:schemeClr val="accent5">
                    <a:lumMod val="40000"/>
                    <a:lumOff val="60000"/>
                  </a:schemeClr>
                </a:solidFill>
                <a:latin typeface="+mn-lt"/>
                <a:cs typeface="+mn-cs"/>
              </a:rPr>
              <a:t>zvony</a:t>
            </a:r>
            <a:r>
              <a:rPr lang="cs-CZ" sz="2800" dirty="0">
                <a:latin typeface="+mn-lt"/>
                <a:cs typeface="+mn-cs"/>
              </a:rPr>
              <a:t> – vytvořeny nejvyhlášenějším </a:t>
            </a:r>
            <a:r>
              <a:rPr lang="cs-CZ" sz="2800" dirty="0" err="1">
                <a:latin typeface="+mn-lt"/>
                <a:cs typeface="+mn-cs"/>
              </a:rPr>
              <a:t>zvonařem</a:t>
            </a:r>
            <a:endParaRPr lang="cs-CZ" sz="2800" dirty="0">
              <a:latin typeface="+mn-lt"/>
              <a:cs typeface="+mn-cs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 16.stol </a:t>
            </a:r>
            <a:r>
              <a:rPr lang="cs-CZ" sz="2800" dirty="0" err="1">
                <a:latin typeface="+mn-lt"/>
                <a:cs typeface="+mn-cs"/>
              </a:rPr>
              <a:t>Brikcem</a:t>
            </a:r>
            <a:r>
              <a:rPr lang="cs-CZ" sz="2800" dirty="0">
                <a:latin typeface="+mn-lt"/>
                <a:cs typeface="+mn-cs"/>
              </a:rPr>
              <a:t> z </a:t>
            </a:r>
            <a:r>
              <a:rPr lang="cs-CZ" sz="2800" dirty="0" err="1">
                <a:latin typeface="+mn-lt"/>
                <a:cs typeface="+mn-cs"/>
              </a:rPr>
              <a:t>Cymberka</a:t>
            </a:r>
            <a:r>
              <a:rPr lang="cs-CZ" sz="2800" dirty="0">
                <a:latin typeface="+mn-lt"/>
                <a:cs typeface="+mn-cs"/>
              </a:rPr>
              <a:t> – vyzdobeny biblickými příběhy se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zemědělskou tématikou – stříhání ovcí, dojení krav…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sz="2800" dirty="0">
                <a:latin typeface="+mn-lt"/>
                <a:cs typeface="+mn-cs"/>
              </a:rPr>
              <a:t> v kostele uchován obraz </a:t>
            </a:r>
            <a:r>
              <a:rPr lang="cs-CZ" sz="2800" dirty="0">
                <a:solidFill>
                  <a:schemeClr val="accent5">
                    <a:lumMod val="40000"/>
                    <a:lumOff val="60000"/>
                  </a:schemeClr>
                </a:solidFill>
                <a:latin typeface="+mn-lt"/>
                <a:cs typeface="+mn-cs"/>
              </a:rPr>
              <a:t>Panny Marie Dešťové</a:t>
            </a:r>
            <a:r>
              <a:rPr lang="cs-CZ" sz="2800" dirty="0">
                <a:latin typeface="+mn-lt"/>
                <a:cs typeface="+mn-cs"/>
              </a:rPr>
              <a:t>, ke kterému se lidé chodívali modlit 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latin typeface="+mn-lt"/>
                <a:cs typeface="+mn-cs"/>
              </a:rPr>
              <a:t>v období sucha</a:t>
            </a:r>
            <a:endParaRPr lang="cs-CZ" sz="28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4"/>
          <p:cNvSpPr txBox="1">
            <a:spLocks noChangeArrowheads="1"/>
          </p:cNvSpPr>
          <p:nvPr/>
        </p:nvSpPr>
        <p:spPr bwMode="auto">
          <a:xfrm>
            <a:off x="4429125" y="1071563"/>
            <a:ext cx="4714875" cy="526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buFont typeface="Wingdings" pitchFamily="2" charset="2"/>
              <a:buChar char="§"/>
            </a:pPr>
            <a:r>
              <a:rPr lang="cs-CZ" sz="2800">
                <a:latin typeface="Gill Sans MT" pitchFamily="34" charset="-18"/>
              </a:rPr>
              <a:t> považován za místem národní hrdosti – pohřbeni nejvýznamnější české osobnosti</a:t>
            </a:r>
          </a:p>
          <a:p>
            <a:pPr algn="ctr">
              <a:buFont typeface="Wingdings" pitchFamily="2" charset="2"/>
              <a:buChar char="§"/>
            </a:pPr>
            <a:r>
              <a:rPr lang="cs-CZ" sz="2800">
                <a:latin typeface="Gill Sans MT" pitchFamily="34" charset="-18"/>
              </a:rPr>
              <a:t> nacházejí se zde i hroby pouze symbolické – nejsou uloženy ostatky:  Jan Neruda….</a:t>
            </a:r>
          </a:p>
          <a:p>
            <a:endParaRPr lang="cs-CZ" sz="2800">
              <a:latin typeface="Gill Sans MT" pitchFamily="34" charset="-18"/>
            </a:endParaRPr>
          </a:p>
          <a:p>
            <a:pPr>
              <a:buFont typeface="Wingdings" pitchFamily="2" charset="2"/>
              <a:buChar char="§"/>
            </a:pPr>
            <a:r>
              <a:rPr lang="cs-CZ" sz="2800">
                <a:latin typeface="Gill Sans MT" pitchFamily="34" charset="-18"/>
              </a:rPr>
              <a:t> Slavín – monumentální hrobka, ve které jsou uloženy české osobnosti</a:t>
            </a:r>
          </a:p>
        </p:txBody>
      </p:sp>
      <p:pic>
        <p:nvPicPr>
          <p:cNvPr id="19458" name="Picture 2" descr="https://upload.wikimedia.org/wikipedia/commons/thumb/c/cf/Slavin_Vysehrad_Cemetery_Prague_CZ_777.jpg/1280px-Slavin_Vysehrad_Cemetery_Prague_CZ_77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643313"/>
            <a:ext cx="4286250" cy="3214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 descr="https://upload.wikimedia.org/wikipedia/commons/thumb/5/5d/Vysehrad_cemetery_church.jpg/640px-Vysehrad_cemetery_church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0"/>
            <a:ext cx="3429000" cy="361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Obdélník 1"/>
          <p:cNvSpPr/>
          <p:nvPr/>
        </p:nvSpPr>
        <p:spPr>
          <a:xfrm>
            <a:off x="1428728" y="0"/>
            <a:ext cx="7231018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spc="200" dirty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rgbClr val="C00000"/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+mn-lt"/>
                <a:cs typeface="+mn-cs"/>
              </a:rPr>
              <a:t>Vyšeh</a:t>
            </a:r>
            <a:r>
              <a:rPr lang="cs-CZ" sz="5400" b="1" spc="200" dirty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+mn-lt"/>
                <a:cs typeface="+mn-cs"/>
              </a:rPr>
              <a:t>radský hřbitov</a:t>
            </a:r>
            <a:endParaRPr lang="cs-CZ" sz="5400" b="1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2214563" y="0"/>
            <a:ext cx="2270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Gill Sans MT" pitchFamily="34" charset="-18"/>
              </a:rPr>
              <a:t>Bedřich Smetana</a:t>
            </a:r>
          </a:p>
        </p:txBody>
      </p:sp>
      <p:pic>
        <p:nvPicPr>
          <p:cNvPr id="20482" name="Picture 2" descr="http://farm4.staticflickr.com/3247/3073893784_d513fa788f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25" y="571500"/>
            <a:ext cx="2286000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4" descr="Soubor:Hrob Vlasty Burian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1563" y="4214813"/>
            <a:ext cx="3333750" cy="250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TextovéPole 4"/>
          <p:cNvSpPr txBox="1">
            <a:spLocks noChangeArrowheads="1"/>
          </p:cNvSpPr>
          <p:nvPr/>
        </p:nvSpPr>
        <p:spPr bwMode="auto">
          <a:xfrm>
            <a:off x="1785938" y="3714750"/>
            <a:ext cx="1808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Gill Sans MT" pitchFamily="34" charset="-18"/>
              </a:rPr>
              <a:t>Vlasta Burian</a:t>
            </a:r>
          </a:p>
        </p:txBody>
      </p:sp>
      <p:sp>
        <p:nvSpPr>
          <p:cNvPr id="20485" name="TextovéPole 6"/>
          <p:cNvSpPr txBox="1">
            <a:spLocks noChangeArrowheads="1"/>
          </p:cNvSpPr>
          <p:nvPr/>
        </p:nvSpPr>
        <p:spPr bwMode="auto">
          <a:xfrm>
            <a:off x="5643563" y="928688"/>
            <a:ext cx="25574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Gill Sans MT" pitchFamily="34" charset="-18"/>
              </a:rPr>
              <a:t>Waldemar Matuška</a:t>
            </a:r>
          </a:p>
        </p:txBody>
      </p:sp>
      <p:pic>
        <p:nvPicPr>
          <p:cNvPr id="20486" name="Picture 2" descr="https://upload.wikimedia.org/wikipedia/commons/thumb/c/c9/Waldemar_Matu%C5%A1ka.jpg/1280px-Waldemar_Matu%C5%A1ka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0" y="1714500"/>
            <a:ext cx="3757613" cy="281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86116" y="0"/>
            <a:ext cx="5266185" cy="92333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  <a:latin typeface="+mn-lt"/>
                <a:cs typeface="+mn-cs"/>
              </a:rPr>
              <a:t>Táborská brána</a:t>
            </a:r>
            <a:endParaRPr lang="cs-CZ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21506" name="Picture 4" descr="http://img8.rajce.idnes.cz/d0801/6/6249/6249616_216b8071380f4c49b2af820678ac000b/images/001_TABORSKA_BRAN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643438"/>
            <a:ext cx="4724400" cy="221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3357563" y="1071563"/>
            <a:ext cx="557212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buFontTx/>
              <a:buChar char="-"/>
            </a:pPr>
            <a:r>
              <a:rPr lang="cs-CZ" sz="2000" b="1">
                <a:latin typeface="Gill Sans MT" pitchFamily="34" charset="-18"/>
              </a:rPr>
              <a:t> název podle silnice vedoucí z Tábora do Prahy</a:t>
            </a:r>
          </a:p>
          <a:p>
            <a:pPr algn="ctr">
              <a:buFontTx/>
              <a:buChar char="-"/>
            </a:pPr>
            <a:r>
              <a:rPr lang="cs-CZ" sz="2000" b="1">
                <a:latin typeface="Gill Sans MT" pitchFamily="34" charset="-18"/>
              </a:rPr>
              <a:t> sloužila k obraně </a:t>
            </a:r>
          </a:p>
        </p:txBody>
      </p:sp>
      <p:sp>
        <p:nvSpPr>
          <p:cNvPr id="21508" name="Obdélník 5"/>
          <p:cNvSpPr>
            <a:spLocks noChangeArrowheads="1"/>
          </p:cNvSpPr>
          <p:nvPr/>
        </p:nvSpPr>
        <p:spPr bwMode="auto">
          <a:xfrm>
            <a:off x="4500563" y="1928813"/>
            <a:ext cx="4643437" cy="4894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2400" b="1">
              <a:latin typeface="Gill Sans MT" pitchFamily="34" charset="-18"/>
            </a:endParaRPr>
          </a:p>
          <a:p>
            <a:pPr algn="ctr"/>
            <a:r>
              <a:rPr lang="cs-CZ" sz="2400" b="1">
                <a:latin typeface="Gill Sans MT" pitchFamily="34" charset="-18"/>
              </a:rPr>
              <a:t>Funkce brány</a:t>
            </a:r>
            <a:r>
              <a:rPr lang="cs-CZ" sz="2400">
                <a:latin typeface="Gill Sans MT" pitchFamily="34" charset="-18"/>
              </a:rPr>
              <a:t/>
            </a:r>
            <a:br>
              <a:rPr lang="cs-CZ" sz="2400">
                <a:latin typeface="Gill Sans MT" pitchFamily="34" charset="-18"/>
              </a:rPr>
            </a:br>
            <a:r>
              <a:rPr lang="cs-CZ" sz="2400">
                <a:latin typeface="Gill Sans MT" pitchFamily="34" charset="-18"/>
              </a:rPr>
              <a:t>Byly zde tři místnosti. </a:t>
            </a:r>
            <a:r>
              <a:rPr lang="cs-CZ" sz="2400" b="1">
                <a:latin typeface="Gill Sans MT" pitchFamily="34" charset="-18"/>
              </a:rPr>
              <a:t>Strážnice</a:t>
            </a:r>
            <a:r>
              <a:rPr lang="cs-CZ" sz="2400">
                <a:latin typeface="Gill Sans MT" pitchFamily="34" charset="-18"/>
              </a:rPr>
              <a:t> pro službu konajícího důstojníka, další pro obsluhu </a:t>
            </a:r>
            <a:r>
              <a:rPr lang="cs-CZ" sz="2400" b="1">
                <a:latin typeface="Gill Sans MT" pitchFamily="34" charset="-18"/>
              </a:rPr>
              <a:t>padací mříže</a:t>
            </a:r>
            <a:r>
              <a:rPr lang="cs-CZ" sz="2400">
                <a:latin typeface="Gill Sans MT" pitchFamily="34" charset="-18"/>
              </a:rPr>
              <a:t> a úzká chodba pro střelce. Současná </a:t>
            </a:r>
            <a:r>
              <a:rPr lang="cs-CZ" sz="2400" b="1">
                <a:latin typeface="Gill Sans MT" pitchFamily="34" charset="-18"/>
              </a:rPr>
              <a:t>krásně okovaná vrata</a:t>
            </a:r>
            <a:r>
              <a:rPr lang="cs-CZ" sz="2400">
                <a:latin typeface="Gill Sans MT" pitchFamily="34" charset="-18"/>
              </a:rPr>
              <a:t> pochází z 19. století a dohromady je v nich</a:t>
            </a:r>
            <a:r>
              <a:rPr lang="cs-CZ" sz="2400" b="1">
                <a:latin typeface="Gill Sans MT" pitchFamily="34" charset="-18"/>
              </a:rPr>
              <a:t> šest trojúhelníkových střílen</a:t>
            </a:r>
            <a:r>
              <a:rPr lang="cs-CZ" sz="2400">
                <a:latin typeface="Gill Sans MT" pitchFamily="34" charset="-18"/>
              </a:rPr>
              <a:t>. Uprostřed průchodu ve stěnách a ve stropě se nalézají </a:t>
            </a:r>
            <a:r>
              <a:rPr lang="cs-CZ" sz="2400" b="1">
                <a:latin typeface="Gill Sans MT" pitchFamily="34" charset="-18"/>
              </a:rPr>
              <a:t> spáry</a:t>
            </a:r>
            <a:r>
              <a:rPr lang="cs-CZ" sz="2400">
                <a:latin typeface="Gill Sans MT" pitchFamily="34" charset="-18"/>
              </a:rPr>
              <a:t>, kterými byla spouštěna </a:t>
            </a:r>
            <a:r>
              <a:rPr lang="cs-CZ" sz="2400" b="1">
                <a:latin typeface="Gill Sans MT" pitchFamily="34" charset="-18"/>
              </a:rPr>
              <a:t>padací mříž.</a:t>
            </a:r>
            <a:endParaRPr lang="cs-CZ" sz="2400">
              <a:latin typeface="Gill Sans MT" pitchFamily="34" charset="-18"/>
            </a:endParaRPr>
          </a:p>
        </p:txBody>
      </p:sp>
      <p:pic>
        <p:nvPicPr>
          <p:cNvPr id="6146" name="Picture 2" descr="https://upload.wikimedia.org/wikipedia/commons/thumb/8/8a/Tabor_Gate_Vysehrad_Prague_CZ_763.jpg/1280px-Tabor_Gate_Vysehrad_Prague_CZ_76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928670"/>
            <a:ext cx="4521681" cy="37956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3"/>
          <p:cNvSpPr txBox="1">
            <a:spLocks noChangeArrowheads="1"/>
          </p:cNvSpPr>
          <p:nvPr/>
        </p:nvSpPr>
        <p:spPr bwMode="auto">
          <a:xfrm>
            <a:off x="2286000" y="357188"/>
            <a:ext cx="634682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Gill Sans MT" pitchFamily="34" charset="-18"/>
              </a:rPr>
              <a:t> Opakování učiva</a:t>
            </a:r>
          </a:p>
          <a:p>
            <a:r>
              <a:rPr lang="cs-CZ" sz="2800" b="1">
                <a:latin typeface="Gill Sans MT" pitchFamily="34" charset="-18"/>
              </a:rPr>
              <a:t>Úkol: podle obrázku poznej památku</a:t>
            </a:r>
          </a:p>
        </p:txBody>
      </p:sp>
      <p:pic>
        <p:nvPicPr>
          <p:cNvPr id="22530" name="Picture 2" descr="http://cantamic.sweb.cz/Vysehr2.jpg"/>
          <p:cNvPicPr>
            <a:picLocks noChangeAspect="1" noChangeArrowheads="1"/>
          </p:cNvPicPr>
          <p:nvPr/>
        </p:nvPicPr>
        <p:blipFill>
          <a:blip r:embed="rId2">
            <a:lum bright="-10000" contrast="20000"/>
          </a:blip>
          <a:srcRect/>
          <a:stretch>
            <a:fillRect/>
          </a:stretch>
        </p:blipFill>
        <p:spPr bwMode="auto">
          <a:xfrm>
            <a:off x="3786188" y="1600200"/>
            <a:ext cx="3286125" cy="525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ovéPole 6"/>
          <p:cNvSpPr txBox="1">
            <a:spLocks noChangeArrowheads="1"/>
          </p:cNvSpPr>
          <p:nvPr/>
        </p:nvSpPr>
        <p:spPr bwMode="auto">
          <a:xfrm>
            <a:off x="2714625" y="3214688"/>
            <a:ext cx="5111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Aharoni" pitchFamily="2" charset="-79"/>
                <a:cs typeface="Aharoni" pitchFamily="2" charset="-79"/>
              </a:rPr>
              <a:t>1.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extovéPole 4"/>
          <p:cNvSpPr txBox="1">
            <a:spLocks noChangeArrowheads="1"/>
          </p:cNvSpPr>
          <p:nvPr/>
        </p:nvSpPr>
        <p:spPr bwMode="auto">
          <a:xfrm>
            <a:off x="2071688" y="2714625"/>
            <a:ext cx="5159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Gill Sans MT" pitchFamily="34" charset="-18"/>
              </a:rPr>
              <a:t>2.</a:t>
            </a:r>
          </a:p>
        </p:txBody>
      </p:sp>
      <p:pic>
        <p:nvPicPr>
          <p:cNvPr id="23554" name="Picture 4" descr="http://www.photo-prague.net/photo/4009/ee6cc19bc6f95d6a3eecdc1198e97e2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14625" y="1214438"/>
            <a:ext cx="6192838" cy="435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ovéPole 4"/>
          <p:cNvSpPr txBox="1">
            <a:spLocks noChangeArrowheads="1"/>
          </p:cNvSpPr>
          <p:nvPr/>
        </p:nvSpPr>
        <p:spPr bwMode="auto">
          <a:xfrm>
            <a:off x="1785938" y="2286000"/>
            <a:ext cx="5159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Gill Sans MT" pitchFamily="34" charset="-18"/>
              </a:rPr>
              <a:t>3.</a:t>
            </a:r>
          </a:p>
        </p:txBody>
      </p:sp>
      <p:pic>
        <p:nvPicPr>
          <p:cNvPr id="24578" name="Picture 2" descr="https://upload.wikimedia.org/wikipedia/commons/5/51/Vy%C5%A1ehrad-rotund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75" y="714375"/>
            <a:ext cx="4143375" cy="507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TextovéPole 4"/>
          <p:cNvSpPr txBox="1">
            <a:spLocks noChangeArrowheads="1"/>
          </p:cNvSpPr>
          <p:nvPr/>
        </p:nvSpPr>
        <p:spPr bwMode="auto">
          <a:xfrm>
            <a:off x="2143125" y="1571625"/>
            <a:ext cx="4905375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Gill Sans MT" pitchFamily="34" charset="-18"/>
              </a:rPr>
              <a:t>ŘEŠENÍ</a:t>
            </a:r>
          </a:p>
          <a:p>
            <a:endParaRPr lang="cs-CZ" sz="3600">
              <a:latin typeface="Gill Sans MT" pitchFamily="34" charset="-18"/>
            </a:endParaRPr>
          </a:p>
          <a:p>
            <a:r>
              <a:rPr lang="cs-CZ" sz="3600">
                <a:latin typeface="Gill Sans MT" pitchFamily="34" charset="-18"/>
              </a:rPr>
              <a:t>1. Chrám sv. Petra a Pavla</a:t>
            </a:r>
          </a:p>
          <a:p>
            <a:r>
              <a:rPr lang="cs-CZ" sz="3600">
                <a:latin typeface="Gill Sans MT" pitchFamily="34" charset="-18"/>
              </a:rPr>
              <a:t>2.  Vyšehrad</a:t>
            </a:r>
          </a:p>
          <a:p>
            <a:r>
              <a:rPr lang="cs-CZ" sz="3600">
                <a:latin typeface="Gill Sans MT" pitchFamily="34" charset="-18"/>
              </a:rPr>
              <a:t>3. Rotunda sv. Martina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extovéPole 1"/>
          <p:cNvSpPr txBox="1">
            <a:spLocks noChangeArrowheads="1"/>
          </p:cNvSpPr>
          <p:nvPr/>
        </p:nvSpPr>
        <p:spPr bwMode="auto">
          <a:xfrm>
            <a:off x="1428750" y="1071563"/>
            <a:ext cx="6072188" cy="4246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  <a:hlinkClick r:id="rId2"/>
              </a:rPr>
              <a:t>https://cs.wikipedia.org/wiki/Vy%C5%A1ehrad#mediaviewer/File:Parn%C3%ADk_Vy%C5%A1ehrad_pod_Vy%C5%A1ehradem.jpg</a:t>
            </a:r>
            <a:endParaRPr lang="cs-CZ">
              <a:latin typeface="Gill Sans MT" pitchFamily="34" charset="-18"/>
            </a:endParaRPr>
          </a:p>
          <a:p>
            <a:r>
              <a:rPr lang="cs-CZ">
                <a:latin typeface="Gill Sans MT" pitchFamily="34" charset="-18"/>
                <a:hlinkClick r:id="rId2"/>
              </a:rPr>
              <a:t>https://cs.wikipedia.org/wiki/Vy%C5%A1ehrad#mediaviewer/File:Vy%C5%A1ehrad_z_%C5%BEelezni%C4%8Dn%C3%ADho_mostu.jpg</a:t>
            </a:r>
            <a:endParaRPr lang="cs-CZ">
              <a:latin typeface="Gill Sans MT" pitchFamily="34" charset="-18"/>
            </a:endParaRPr>
          </a:p>
          <a:p>
            <a:r>
              <a:rPr lang="cs-CZ">
                <a:latin typeface="Gill Sans MT" pitchFamily="34" charset="-18"/>
                <a:hlinkClick r:id="rId2"/>
              </a:rPr>
              <a:t>https://cs.wikipedia.org/wiki/Vy%C5%A1ehrad#mediaviewer/File:Vy%C5%A1ehrad-rotunda.jpg</a:t>
            </a:r>
            <a:endParaRPr lang="cs-CZ">
              <a:latin typeface="Gill Sans MT" pitchFamily="34" charset="-18"/>
            </a:endParaRPr>
          </a:p>
          <a:p>
            <a:endParaRPr lang="cs-CZ">
              <a:latin typeface="Gill Sans MT" pitchFamily="34" charset="-18"/>
            </a:endParaRPr>
          </a:p>
          <a:p>
            <a:endParaRPr lang="cs-CZ">
              <a:latin typeface="Gill Sans MT" pitchFamily="34" charset="-18"/>
            </a:endParaRPr>
          </a:p>
          <a:p>
            <a:endParaRPr lang="cs-CZ">
              <a:latin typeface="Gill Sans MT" pitchFamily="34" charset="-18"/>
            </a:endParaRPr>
          </a:p>
          <a:p>
            <a:endParaRPr lang="cs-CZ">
              <a:latin typeface="Gill Sans MT" pitchFamily="34" charset="-18"/>
            </a:endParaRPr>
          </a:p>
          <a:p>
            <a:endParaRPr lang="cs-CZ">
              <a:latin typeface="Gill Sans MT" pitchFamily="34" charset="-18"/>
            </a:endParaRPr>
          </a:p>
          <a:p>
            <a:endParaRPr lang="cs-CZ">
              <a:latin typeface="Gill Sans MT" pitchFamily="34" charset="-18"/>
            </a:endParaRPr>
          </a:p>
          <a:p>
            <a:endParaRPr lang="cs-CZ">
              <a:latin typeface="Gill Sans MT" pitchFamily="34" charset="-18"/>
            </a:endParaRPr>
          </a:p>
        </p:txBody>
      </p:sp>
      <p:sp>
        <p:nvSpPr>
          <p:cNvPr id="26626" name="Obdélník 2"/>
          <p:cNvSpPr>
            <a:spLocks noChangeArrowheads="1"/>
          </p:cNvSpPr>
          <p:nvPr/>
        </p:nvSpPr>
        <p:spPr bwMode="auto">
          <a:xfrm>
            <a:off x="1071563" y="3571875"/>
            <a:ext cx="7858125" cy="2586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ill Sans MT" pitchFamily="34" charset="-18"/>
                <a:hlinkClick r:id="rId3"/>
              </a:rPr>
              <a:t>http://cs.wikipedia.org/wiki/Soubor:Hrob_Vlasty_Buriana.jpg</a:t>
            </a:r>
            <a:endParaRPr lang="cs-CZ">
              <a:latin typeface="Gill Sans MT" pitchFamily="34" charset="-18"/>
            </a:endParaRPr>
          </a:p>
          <a:p>
            <a:r>
              <a:rPr lang="cs-CZ">
                <a:latin typeface="Gill Sans MT" pitchFamily="34" charset="-18"/>
              </a:rPr>
              <a:t>https://cs.wikipedia.org/wiki/Waldemar_Matu%C5%A1ka#mediaviewer/File:Waldemar_Matu%C5%A1ka.jpg</a:t>
            </a:r>
          </a:p>
          <a:p>
            <a:r>
              <a:rPr lang="cs-CZ">
                <a:latin typeface="Gill Sans MT" pitchFamily="34" charset="-18"/>
              </a:rPr>
              <a:t>https://cs.wikipedia.org/wiki/Vy%C5%A1ehradsk%C3%BD_h%C5%99bitov#mediaviewer/File:Vysehrad_cemetery_church.jpg</a:t>
            </a:r>
          </a:p>
          <a:p>
            <a:r>
              <a:rPr lang="cs-CZ">
                <a:latin typeface="Gill Sans MT" pitchFamily="34" charset="-18"/>
                <a:hlinkClick r:id="rId4"/>
              </a:rPr>
              <a:t>https://cs.wikipedia.org/wiki/Vy%C5%A1ehradsk%C3%BD_h%C5%99bitov#mediaviewer/File:Slavin_Vysehrad_Cemetery_Prague_CZ_777.jpg</a:t>
            </a:r>
            <a:endParaRPr lang="cs-CZ">
              <a:latin typeface="Gill Sans MT" pitchFamily="34" charset="-18"/>
            </a:endParaRPr>
          </a:p>
          <a:p>
            <a:r>
              <a:rPr lang="cs-CZ">
                <a:latin typeface="Gill Sans MT" pitchFamily="34" charset="-18"/>
              </a:rPr>
              <a:t>https://cs.wikipedia.org/wiki/Vy%C5%A1ehrad#mediaviewer/File:Tabor_Gate_Vysehrad_Prague_CZ_763.jpg</a:t>
            </a:r>
          </a:p>
        </p:txBody>
      </p:sp>
      <p:sp>
        <p:nvSpPr>
          <p:cNvPr id="26627" name="TextovéPole 3"/>
          <p:cNvSpPr txBox="1">
            <a:spLocks noChangeArrowheads="1"/>
          </p:cNvSpPr>
          <p:nvPr/>
        </p:nvSpPr>
        <p:spPr bwMode="auto">
          <a:xfrm>
            <a:off x="1857375" y="428625"/>
            <a:ext cx="16383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Gill Sans MT" pitchFamily="34" charset="-18"/>
              </a:rPr>
              <a:t>Použité odkazy:</a:t>
            </a:r>
          </a:p>
          <a:p>
            <a:r>
              <a:rPr lang="cs-CZ">
                <a:latin typeface="Gill Sans MT" pitchFamily="34" charset="-18"/>
              </a:rPr>
              <a:t>Obrázky: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327</TotalTime>
  <Words>359</Words>
  <Application>Microsoft Office PowerPoint</Application>
  <PresentationFormat>On-screen Show (4:3)</PresentationFormat>
  <Paragraphs>92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10</vt:i4>
      </vt:variant>
      <vt:variant>
        <vt:lpstr>Šablona návrhu</vt:lpstr>
      </vt:variant>
      <vt:variant>
        <vt:i4>7</vt:i4>
      </vt:variant>
      <vt:variant>
        <vt:lpstr>Nadpisy snímků</vt:lpstr>
      </vt:variant>
      <vt:variant>
        <vt:i4>14</vt:i4>
      </vt:variant>
    </vt:vector>
  </HeadingPairs>
  <TitlesOfParts>
    <vt:vector size="31" baseType="lpstr">
      <vt:lpstr>Gill Sans MT</vt:lpstr>
      <vt:lpstr>Arial</vt:lpstr>
      <vt:lpstr>Wingdings 2</vt:lpstr>
      <vt:lpstr>Verdana</vt:lpstr>
      <vt:lpstr>Calibri</vt:lpstr>
      <vt:lpstr>Times New Roman</vt:lpstr>
      <vt:lpstr>Wingdings</vt:lpstr>
      <vt:lpstr>Gabriola</vt:lpstr>
      <vt:lpstr>Arabic Typesetting</vt:lpstr>
      <vt:lpstr>Aharoni</vt:lpstr>
      <vt:lpstr>Slunovrat</vt:lpstr>
      <vt:lpstr>Slunovrat</vt:lpstr>
      <vt:lpstr>Slunovrat</vt:lpstr>
      <vt:lpstr>Slunovrat</vt:lpstr>
      <vt:lpstr>Slunovrat</vt:lpstr>
      <vt:lpstr>Slunovrat</vt:lpstr>
      <vt:lpstr>Slunovrat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DUM</cp:lastModifiedBy>
  <cp:revision>41</cp:revision>
  <dcterms:created xsi:type="dcterms:W3CDTF">2012-12-10T15:38:32Z</dcterms:created>
  <dcterms:modified xsi:type="dcterms:W3CDTF">2014-09-18T18:48:08Z</dcterms:modified>
</cp:coreProperties>
</file>