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A732CABA-4B88-421D-A768-3F88ECB465E1}" type="slidenum">
              <a:rPr lang="cs-CZ" altLang="cs-CZ" smtClean="0"/>
              <a:pPr eaLnBrk="1" hangingPunct="1"/>
              <a:t>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722E3B7-F190-4DEE-B705-83F90B1ADA74}" type="slidenum">
              <a:rPr lang="cs-CZ" altLang="cs-CZ" smtClean="0"/>
              <a:pPr eaLnBrk="1" hangingPunct="1"/>
              <a:t>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1E0C7A2-DB3C-428D-9A94-9633C308DC0A}" type="slidenum">
              <a:rPr lang="cs-CZ" altLang="cs-CZ" smtClean="0"/>
              <a:pPr eaLnBrk="1" hangingPunct="1"/>
              <a:t>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8025A5A-2964-4A54-8F6D-0C5393CAD33C}" type="slidenum">
              <a:rPr lang="cs-CZ" altLang="cs-CZ" smtClean="0"/>
              <a:pPr eaLnBrk="1" hangingPunct="1"/>
              <a:t>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84F97E4-248C-44C8-B018-9689A1568210}" type="slidenum">
              <a:rPr lang="cs-CZ" altLang="cs-CZ" smtClean="0"/>
              <a:pPr eaLnBrk="1" hangingPunct="1"/>
              <a:t>6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35C4217-DF36-4B6D-B497-367C9B27C7FF}" type="slidenum">
              <a:rPr lang="cs-CZ" altLang="cs-CZ" smtClean="0"/>
              <a:pPr eaLnBrk="1" hangingPunct="1"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928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2900685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VY_12_INOVACE_29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9.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Jaroslav Seifert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 a dílo J. </a:t>
                      </a:r>
                      <a:r>
                        <a:rPr lang="cs-CZ" sz="1400" b="1" smtClean="0">
                          <a:latin typeface="+mn-lt"/>
                        </a:rPr>
                        <a:t>Seiferta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3.12.2013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z="6600" smtClean="0">
                <a:latin typeface="Times New Roman" pitchFamily="18" charset="0"/>
              </a:rPr>
              <a:t>         Jaroslav Seifert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22313" y="4221088"/>
            <a:ext cx="7772400" cy="165618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altLang="cs-CZ" sz="2800" dirty="0" smtClean="0">
                <a:solidFill>
                  <a:schemeClr val="tx1"/>
                </a:solidFill>
                <a:latin typeface="Times New Roman" pitchFamily="18" charset="0"/>
              </a:rPr>
              <a:t>23.9.1901 – 10.1.1986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altLang="cs-CZ" sz="2800" dirty="0" smtClean="0">
                <a:solidFill>
                  <a:schemeClr val="tx1"/>
                </a:solidFill>
                <a:latin typeface="Times New Roman" pitchFamily="18" charset="0"/>
              </a:rPr>
              <a:t>Nejvýznamnější český lyrický básník</a:t>
            </a:r>
          </a:p>
        </p:txBody>
      </p:sp>
      <p:sp>
        <p:nvSpPr>
          <p:cNvPr id="6148" name="AutoShape 5" descr="Z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49" name="AutoShape 7" descr="Z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7926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5112990"/>
          </a:xfrm>
        </p:spPr>
        <p:txBody>
          <a:bodyPr/>
          <a:lstStyle/>
          <a:p>
            <a:r>
              <a:rPr lang="cs-CZ" altLang="cs-CZ" dirty="0" smtClean="0">
                <a:latin typeface="Times New Roman" pitchFamily="18" charset="0"/>
              </a:rPr>
              <a:t>Narodil se v dělnické rodině na Žižkově a ovlivněn tímto prostředím tíhl k proletářskému postoji.</a:t>
            </a:r>
          </a:p>
          <a:p>
            <a:r>
              <a:rPr lang="cs-CZ" altLang="cs-CZ" dirty="0" smtClean="0">
                <a:latin typeface="Times New Roman" pitchFamily="18" charset="0"/>
              </a:rPr>
              <a:t>Nedokončil studia na gymnáziu a začal přispívat do levicového tisku – Červen, Proletkult aj.</a:t>
            </a:r>
          </a:p>
          <a:p>
            <a:r>
              <a:rPr lang="cs-CZ" altLang="cs-CZ" dirty="0" smtClean="0">
                <a:latin typeface="Times New Roman" pitchFamily="18" charset="0"/>
              </a:rPr>
              <a:t>Byl zakládajícím členem uměleckého sdružení Devětsil.</a:t>
            </a:r>
          </a:p>
          <a:p>
            <a:r>
              <a:rPr lang="cs-CZ" altLang="cs-CZ" dirty="0" smtClean="0">
                <a:latin typeface="Times New Roman" pitchFamily="18" charset="0"/>
              </a:rPr>
              <a:t>Prvotina Město v slzách (1921) se řadí k dobové vlně proletářské poezie a byla věnována </a:t>
            </a:r>
            <a:r>
              <a:rPr lang="cs-CZ" altLang="cs-CZ" dirty="0" err="1" smtClean="0">
                <a:latin typeface="Times New Roman" pitchFamily="18" charset="0"/>
              </a:rPr>
              <a:t>S.K.Neumanovi</a:t>
            </a:r>
            <a:endParaRPr lang="cs-CZ" altLang="cs-CZ" dirty="0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40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5400452"/>
          </a:xfrm>
        </p:spPr>
        <p:txBody>
          <a:bodyPr/>
          <a:lstStyle/>
          <a:p>
            <a:r>
              <a:rPr lang="cs-CZ" altLang="cs-CZ" dirty="0" smtClean="0">
                <a:latin typeface="Times New Roman" pitchFamily="18" charset="0"/>
              </a:rPr>
              <a:t>Druhá sbírka </a:t>
            </a:r>
            <a:r>
              <a:rPr lang="cs-CZ" altLang="cs-CZ" b="1" dirty="0" smtClean="0">
                <a:latin typeface="Times New Roman" pitchFamily="18" charset="0"/>
              </a:rPr>
              <a:t>Samá láska</a:t>
            </a:r>
            <a:r>
              <a:rPr lang="cs-CZ" altLang="cs-CZ" dirty="0" smtClean="0">
                <a:latin typeface="Times New Roman" pitchFamily="18" charset="0"/>
              </a:rPr>
              <a:t> (1923), v níž se projevuje okouzlení moderní technikou a civilizací, jež by mohla přinést všem blahobyt.</a:t>
            </a:r>
          </a:p>
          <a:p>
            <a:r>
              <a:rPr lang="cs-CZ" altLang="cs-CZ" b="1" dirty="0" smtClean="0">
                <a:latin typeface="Times New Roman" pitchFamily="18" charset="0"/>
              </a:rPr>
              <a:t>Poštovní holub</a:t>
            </a:r>
            <a:r>
              <a:rPr lang="cs-CZ" altLang="cs-CZ" dirty="0" smtClean="0">
                <a:latin typeface="Times New Roman" pitchFamily="18" charset="0"/>
              </a:rPr>
              <a:t> (1929), </a:t>
            </a:r>
            <a:r>
              <a:rPr lang="cs-CZ" altLang="cs-CZ" b="1" dirty="0" smtClean="0">
                <a:latin typeface="Times New Roman" pitchFamily="18" charset="0"/>
              </a:rPr>
              <a:t>Jablko z klína</a:t>
            </a:r>
            <a:r>
              <a:rPr lang="cs-CZ" altLang="cs-CZ" dirty="0" smtClean="0">
                <a:latin typeface="Times New Roman" pitchFamily="18" charset="0"/>
              </a:rPr>
              <a:t> (1933) a </a:t>
            </a:r>
            <a:r>
              <a:rPr lang="cs-CZ" altLang="cs-CZ" b="1" dirty="0" smtClean="0">
                <a:latin typeface="Times New Roman" pitchFamily="18" charset="0"/>
              </a:rPr>
              <a:t>Ruce Venušiny</a:t>
            </a:r>
            <a:r>
              <a:rPr lang="cs-CZ" altLang="cs-CZ" dirty="0" smtClean="0">
                <a:latin typeface="Times New Roman" pitchFamily="18" charset="0"/>
              </a:rPr>
              <a:t> (1936) se poprvé v jeho tvorbě objevuje napětí mezi zdánlivě trvalými hodnotami a jejich pomíjivostí – ústředním bodem Seifertovy poezie se stává vzpomínka, která jediná určuje hodnotu života i člověka samého.</a:t>
            </a:r>
          </a:p>
        </p:txBody>
      </p:sp>
    </p:spTree>
    <p:extLst>
      <p:ext uri="{BB962C8B-B14F-4D97-AF65-F5344CB8AC3E}">
        <p14:creationId xmlns:p14="http://schemas.microsoft.com/office/powerpoint/2010/main" val="73503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dirty="0" smtClean="0">
                <a:latin typeface="Times New Roman" pitchFamily="18" charset="0"/>
              </a:rPr>
              <a:t>Ve sbírkách </a:t>
            </a:r>
            <a:r>
              <a:rPr lang="cs-CZ" altLang="cs-CZ" b="1" dirty="0" smtClean="0">
                <a:latin typeface="Times New Roman" pitchFamily="18" charset="0"/>
              </a:rPr>
              <a:t>Zpíváno do rotačky</a:t>
            </a:r>
            <a:r>
              <a:rPr lang="cs-CZ" altLang="cs-CZ" dirty="0" smtClean="0">
                <a:latin typeface="Times New Roman" pitchFamily="18" charset="0"/>
              </a:rPr>
              <a:t> (1936) a Jaro sbohem (1938) zaznívají obavy před fašistickou hrozbou.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Times New Roman" pitchFamily="18" charset="0"/>
              </a:rPr>
              <a:t>Ve sbírce </a:t>
            </a:r>
            <a:r>
              <a:rPr lang="cs-CZ" altLang="cs-CZ" b="1" dirty="0" smtClean="0">
                <a:latin typeface="Times New Roman" pitchFamily="18" charset="0"/>
              </a:rPr>
              <a:t>Zhasněte světla</a:t>
            </a:r>
            <a:r>
              <a:rPr lang="cs-CZ" altLang="cs-CZ" dirty="0" smtClean="0">
                <a:latin typeface="Times New Roman" pitchFamily="18" charset="0"/>
              </a:rPr>
              <a:t> (1938) odhodlaně vyzývá k obraně vlasti.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Times New Roman" pitchFamily="18" charset="0"/>
              </a:rPr>
              <a:t>Za okupace se básník obrací k naší minulosti, ve skladbě </a:t>
            </a:r>
            <a:r>
              <a:rPr lang="cs-CZ" altLang="cs-CZ" b="1" dirty="0" smtClean="0">
                <a:latin typeface="Times New Roman" pitchFamily="18" charset="0"/>
              </a:rPr>
              <a:t>Vějíř Boženy Němcové</a:t>
            </a:r>
            <a:r>
              <a:rPr lang="cs-CZ" altLang="cs-CZ" dirty="0" smtClean="0">
                <a:latin typeface="Times New Roman" pitchFamily="18" charset="0"/>
              </a:rPr>
              <a:t> (1940) se mu slavná spisovatelka stává symbolem vlasti.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Times New Roman" pitchFamily="18" charset="0"/>
              </a:rPr>
              <a:t>Sbírka </a:t>
            </a:r>
            <a:r>
              <a:rPr lang="cs-CZ" altLang="cs-CZ" b="1" dirty="0" smtClean="0">
                <a:latin typeface="Times New Roman" pitchFamily="18" charset="0"/>
              </a:rPr>
              <a:t>Maminka</a:t>
            </a:r>
            <a:r>
              <a:rPr lang="cs-CZ" altLang="cs-CZ" dirty="0" smtClean="0">
                <a:latin typeface="Times New Roman" pitchFamily="18" charset="0"/>
              </a:rPr>
              <a:t> (1954) je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dirty="0" smtClean="0">
                <a:latin typeface="Times New Roman" pitchFamily="18" charset="0"/>
              </a:rPr>
              <a:t>   působivým vyznáním lásky k matce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dirty="0" smtClean="0">
                <a:latin typeface="Times New Roman" pitchFamily="18" charset="0"/>
              </a:rPr>
              <a:t>   jako ochránkyni života a domova.</a:t>
            </a:r>
          </a:p>
          <a:p>
            <a:pPr>
              <a:lnSpc>
                <a:spcPct val="90000"/>
              </a:lnSpc>
            </a:pPr>
            <a:endParaRPr lang="cs-CZ" altLang="cs-CZ" dirty="0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05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altLang="cs-CZ" dirty="0" smtClean="0">
                <a:latin typeface="Times New Roman" pitchFamily="18" charset="0"/>
              </a:rPr>
              <a:t>Koncem 50.let těžce onemocněl a znovu se ohlásil až po devíti letech sbírkou Koncert na ostrově (1965), jež znamenala přelom v jeho tvorbě. Verš byl strohý, věcný, jen málo poetický.</a:t>
            </a:r>
          </a:p>
          <a:p>
            <a:r>
              <a:rPr lang="cs-CZ" altLang="cs-CZ" dirty="0" smtClean="0">
                <a:latin typeface="Times New Roman" pitchFamily="18" charset="0"/>
              </a:rPr>
              <a:t>Sbírky </a:t>
            </a:r>
            <a:r>
              <a:rPr lang="cs-CZ" altLang="cs-CZ" b="1" dirty="0" smtClean="0">
                <a:latin typeface="Times New Roman" pitchFamily="18" charset="0"/>
              </a:rPr>
              <a:t>Halleyova kometa</a:t>
            </a:r>
            <a:r>
              <a:rPr lang="cs-CZ" altLang="cs-CZ" dirty="0" smtClean="0">
                <a:latin typeface="Times New Roman" pitchFamily="18" charset="0"/>
              </a:rPr>
              <a:t> a </a:t>
            </a:r>
            <a:r>
              <a:rPr lang="cs-CZ" altLang="cs-CZ" b="1" dirty="0" smtClean="0">
                <a:latin typeface="Times New Roman" pitchFamily="18" charset="0"/>
              </a:rPr>
              <a:t>Odlévání zvonů</a:t>
            </a:r>
            <a:r>
              <a:rPr lang="cs-CZ" altLang="cs-CZ" dirty="0" smtClean="0">
                <a:latin typeface="Times New Roman" pitchFamily="18" charset="0"/>
              </a:rPr>
              <a:t> (obě 1967) jsou jakousi rozmluvou nad základními pravdami života.</a:t>
            </a:r>
          </a:p>
          <a:p>
            <a:r>
              <a:rPr lang="cs-CZ" altLang="cs-CZ" dirty="0" smtClean="0">
                <a:latin typeface="Times New Roman" pitchFamily="18" charset="0"/>
              </a:rPr>
              <a:t>Kniha pamětí </a:t>
            </a:r>
            <a:r>
              <a:rPr lang="cs-CZ" altLang="cs-CZ" b="1" dirty="0" smtClean="0">
                <a:latin typeface="Times New Roman" pitchFamily="18" charset="0"/>
              </a:rPr>
              <a:t>Všechny krásy světa</a:t>
            </a:r>
            <a:r>
              <a:rPr lang="cs-CZ" altLang="cs-CZ" dirty="0" smtClean="0">
                <a:latin typeface="Times New Roman" pitchFamily="18" charset="0"/>
              </a:rPr>
              <a:t> (1982) je moudrým úsměvným </a:t>
            </a:r>
            <a:r>
              <a:rPr lang="cs-CZ" altLang="cs-CZ" dirty="0" err="1" smtClean="0">
                <a:latin typeface="Times New Roman" pitchFamily="18" charset="0"/>
              </a:rPr>
              <a:t>nahlednutím</a:t>
            </a:r>
            <a:r>
              <a:rPr lang="cs-CZ" altLang="cs-CZ" dirty="0" smtClean="0">
                <a:latin typeface="Times New Roman" pitchFamily="18" charset="0"/>
              </a:rPr>
              <a:t> do </a:t>
            </a:r>
            <a:r>
              <a:rPr lang="cs-CZ" altLang="cs-CZ" dirty="0" err="1" smtClean="0">
                <a:latin typeface="Times New Roman" pitchFamily="18" charset="0"/>
              </a:rPr>
              <a:t>básnikova</a:t>
            </a:r>
            <a:r>
              <a:rPr lang="cs-CZ" altLang="cs-CZ" dirty="0" smtClean="0">
                <a:latin typeface="Times New Roman" pitchFamily="18" charset="0"/>
              </a:rPr>
              <a:t> života.</a:t>
            </a:r>
          </a:p>
        </p:txBody>
      </p:sp>
    </p:spTree>
    <p:extLst>
      <p:ext uri="{BB962C8B-B14F-4D97-AF65-F5344CB8AC3E}">
        <p14:creationId xmlns:p14="http://schemas.microsoft.com/office/powerpoint/2010/main" val="2973233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735"/>
            <a:ext cx="8229600" cy="5073427"/>
          </a:xfrm>
        </p:spPr>
        <p:txBody>
          <a:bodyPr/>
          <a:lstStyle/>
          <a:p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Je nositelem Nobelovy ceny za literaturu, která mu byla udělena v roce 1984.</a:t>
            </a:r>
          </a:p>
        </p:txBody>
      </p:sp>
    </p:spTree>
    <p:extLst>
      <p:ext uri="{BB962C8B-B14F-4D97-AF65-F5344CB8AC3E}">
        <p14:creationId xmlns:p14="http://schemas.microsoft.com/office/powerpoint/2010/main" val="213834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textu:</a:t>
            </a:r>
          </a:p>
          <a:p>
            <a:r>
              <a:rPr lang="cs-CZ" dirty="0" smtClean="0"/>
              <a:t>1) Uveď název sdružení, které spoluzakládal.</a:t>
            </a:r>
          </a:p>
          <a:p>
            <a:r>
              <a:rPr lang="cs-CZ" dirty="0" smtClean="0"/>
              <a:t>2) Ve které sbírce vyzývá k obraně vlasti?</a:t>
            </a:r>
          </a:p>
          <a:p>
            <a:r>
              <a:rPr lang="cs-CZ" dirty="0" smtClean="0"/>
              <a:t>3) Ve které sbírce se vyznává z lásky k matce?</a:t>
            </a:r>
          </a:p>
          <a:p>
            <a:r>
              <a:rPr lang="cs-CZ" dirty="0" smtClean="0"/>
              <a:t>4) Jaké významné </a:t>
            </a:r>
            <a:r>
              <a:rPr lang="cs-CZ" smtClean="0"/>
              <a:t>ocenění získal?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599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</TotalTime>
  <Words>466</Words>
  <Application>Microsoft Office PowerPoint</Application>
  <PresentationFormat>Předvádění na obrazovce (4:3)</PresentationFormat>
  <Paragraphs>64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         Jaroslav Seifert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15</cp:revision>
  <dcterms:created xsi:type="dcterms:W3CDTF">2012-10-04T17:02:39Z</dcterms:created>
  <dcterms:modified xsi:type="dcterms:W3CDTF">2014-09-19T07:09:07Z</dcterms:modified>
</cp:coreProperties>
</file>