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3"/>
  </p:notesMasterIdLst>
  <p:sldIdLst>
    <p:sldId id="256" r:id="rId2"/>
    <p:sldId id="257" r:id="rId3"/>
    <p:sldId id="297" r:id="rId4"/>
    <p:sldId id="298" r:id="rId5"/>
    <p:sldId id="299" r:id="rId6"/>
    <p:sldId id="300" r:id="rId7"/>
    <p:sldId id="303" r:id="rId8"/>
    <p:sldId id="305" r:id="rId9"/>
    <p:sldId id="306" r:id="rId10"/>
    <p:sldId id="307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1146" y="-3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18.9.2013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0.png"/><Relationship Id="rId4" Type="http://schemas.openxmlformats.org/officeDocument/2006/relationships/image" Target="../media/image7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0.png"/><Relationship Id="rId7" Type="http://schemas.openxmlformats.org/officeDocument/2006/relationships/image" Target="../media/image140.png"/><Relationship Id="rId2" Type="http://schemas.openxmlformats.org/officeDocument/2006/relationships/image" Target="../media/image9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0.png"/><Relationship Id="rId5" Type="http://schemas.openxmlformats.org/officeDocument/2006/relationships/image" Target="../media/image120.png"/><Relationship Id="rId4" Type="http://schemas.openxmlformats.org/officeDocument/2006/relationships/image" Target="../media/image110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18" Type="http://schemas.openxmlformats.org/officeDocument/2006/relationships/image" Target="../media/image31.png"/><Relationship Id="rId21" Type="http://schemas.openxmlformats.org/officeDocument/2006/relationships/image" Target="../media/image34.png"/><Relationship Id="rId17" Type="http://schemas.openxmlformats.org/officeDocument/2006/relationships/image" Target="../media/image29.png"/><Relationship Id="rId25" Type="http://schemas.openxmlformats.org/officeDocument/2006/relationships/image" Target="../media/image39.png"/><Relationship Id="rId2" Type="http://schemas.openxmlformats.org/officeDocument/2006/relationships/image" Target="../media/image4.png"/><Relationship Id="rId16" Type="http://schemas.openxmlformats.org/officeDocument/2006/relationships/image" Target="../media/image28.png"/><Relationship Id="rId20" Type="http://schemas.openxmlformats.org/officeDocument/2006/relationships/image" Target="../media/image33.png"/><Relationship Id="rId1" Type="http://schemas.openxmlformats.org/officeDocument/2006/relationships/slideLayout" Target="../slideLayouts/slideLayout7.xml"/><Relationship Id="rId24" Type="http://schemas.openxmlformats.org/officeDocument/2006/relationships/image" Target="../media/image38.png"/><Relationship Id="rId5" Type="http://schemas.openxmlformats.org/officeDocument/2006/relationships/image" Target="../media/image27.png"/><Relationship Id="rId15" Type="http://schemas.openxmlformats.org/officeDocument/2006/relationships/image" Target="../media/image26.png"/><Relationship Id="rId23" Type="http://schemas.openxmlformats.org/officeDocument/2006/relationships/image" Target="../media/image37.png"/><Relationship Id="rId19" Type="http://schemas.openxmlformats.org/officeDocument/2006/relationships/image" Target="../media/image32.png"/><Relationship Id="rId9" Type="http://schemas.openxmlformats.org/officeDocument/2006/relationships/image" Target="../media/image5.png"/><Relationship Id="rId14" Type="http://schemas.openxmlformats.org/officeDocument/2006/relationships/image" Target="../media/image25.png"/><Relationship Id="rId22" Type="http://schemas.openxmlformats.org/officeDocument/2006/relationships/image" Target="../media/image36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image" Target="../media/image53.png"/><Relationship Id="rId7" Type="http://schemas.openxmlformats.org/officeDocument/2006/relationships/image" Target="../media/image57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png"/><Relationship Id="rId5" Type="http://schemas.openxmlformats.org/officeDocument/2006/relationships/image" Target="../media/image55.png"/><Relationship Id="rId10" Type="http://schemas.openxmlformats.org/officeDocument/2006/relationships/image" Target="../media/image60.png"/><Relationship Id="rId4" Type="http://schemas.openxmlformats.org/officeDocument/2006/relationships/image" Target="../media/image54.png"/><Relationship Id="rId9" Type="http://schemas.openxmlformats.org/officeDocument/2006/relationships/image" Target="../media/image5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4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png"/><Relationship Id="rId13" Type="http://schemas.openxmlformats.org/officeDocument/2006/relationships/image" Target="../media/image76.png"/><Relationship Id="rId3" Type="http://schemas.openxmlformats.org/officeDocument/2006/relationships/image" Target="../media/image66.png"/><Relationship Id="rId7" Type="http://schemas.openxmlformats.org/officeDocument/2006/relationships/image" Target="../media/image70.png"/><Relationship Id="rId12" Type="http://schemas.openxmlformats.org/officeDocument/2006/relationships/image" Target="../media/image75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9.png"/><Relationship Id="rId11" Type="http://schemas.openxmlformats.org/officeDocument/2006/relationships/image" Target="../media/image74.png"/><Relationship Id="rId5" Type="http://schemas.openxmlformats.org/officeDocument/2006/relationships/image" Target="../media/image68.png"/><Relationship Id="rId10" Type="http://schemas.openxmlformats.org/officeDocument/2006/relationships/image" Target="../media/image73.png"/><Relationship Id="rId4" Type="http://schemas.openxmlformats.org/officeDocument/2006/relationships/image" Target="../media/image67.png"/><Relationship Id="rId9" Type="http://schemas.openxmlformats.org/officeDocument/2006/relationships/image" Target="../media/image7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61882" y="3509784"/>
            <a:ext cx="439043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latin typeface="Arial Black" pitchFamily="34" charset="0"/>
              </a:rPr>
              <a:t>MATEMATIKA</a:t>
            </a:r>
          </a:p>
          <a:p>
            <a:pPr algn="ctr"/>
            <a:endParaRPr lang="cs-CZ" sz="2800" dirty="0">
              <a:solidFill>
                <a:srgbClr val="00B050"/>
              </a:solidFill>
              <a:latin typeface="Arial Black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Čísla přirozená </a:t>
            </a:r>
          </a:p>
          <a:p>
            <a:pPr algn="ctr"/>
            <a:r>
              <a:rPr lang="cs-CZ" sz="2800" b="1" dirty="0" smtClean="0">
                <a:solidFill>
                  <a:srgbClr val="00B050"/>
                </a:solidFill>
                <a:latin typeface="Arial Black" pitchFamily="34" charset="0"/>
              </a:rPr>
              <a:t> základní pojmy</a:t>
            </a:r>
          </a:p>
          <a:p>
            <a:pPr algn="ctr"/>
            <a:r>
              <a:rPr lang="cs-CZ" sz="2800" b="1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</a:t>
            </a:r>
            <a:endParaRPr lang="cs-CZ" sz="24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III-2-01-01_Operace_s_realnymi_cisly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05.2013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03848" y="903040"/>
            <a:ext cx="2592288" cy="4001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Přirozená čísla 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510102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Nejdříve si připomeňte, co jsou přirozená čísla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57780" y="1432932"/>
            <a:ext cx="360040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204864"/>
            <a:ext cx="7488832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Přirozená čísla jsou čísla, která vyjadřují počet prvků neprázdné množiny.  Nejmenším přirozeným číslem je tedy číslo 1, dále 2; 3; 4….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Množinu všech přirozených čísel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značíme písmenem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7477" y="3356991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31640" y="3356991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daných čísel vyberte čísla přirozená: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1620773"/>
                  </p:ext>
                </p:extLst>
              </p:nvPr>
            </p:nvGraphicFramePr>
            <p:xfrm>
              <a:off x="995772" y="3954542"/>
              <a:ext cx="7008440" cy="6105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00844"/>
                    <a:gridCol w="700844"/>
                    <a:gridCol w="700844"/>
                    <a:gridCol w="700844"/>
                    <a:gridCol w="700844"/>
                    <a:gridCol w="700844"/>
                    <a:gridCol w="700844"/>
                    <a:gridCol w="1162233"/>
                    <a:gridCol w="460415"/>
                    <a:gridCol w="479884"/>
                  </a:tblGrid>
                  <a:tr h="370840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dirty="0">
                            <a:solidFill>
                              <a:srgbClr val="FF0000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𝟓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VII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125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</a:rPr>
                                  <m:t>𝟐</m:t>
                                </m:r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𝟏𝟎</m:t>
                                </m:r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+</m:t>
                                </m:r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ea typeface="Cambria Math"/>
                                  </a:rPr>
                                  <m:t>𝟓</m:t>
                                </m:r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1" i="1" smtClean="0">
                                    <a:solidFill>
                                      <a:schemeClr val="tx1"/>
                                    </a:solidFill>
                                    <a:latin typeface="Cambria Math"/>
                                    <a:cs typeface="Times New Roman" pitchFamily="18" charset="0"/>
                                  </a:rPr>
                                  <m:t>𝟐</m:t>
                                </m:r>
                                <m:f>
                                  <m:fPr>
                                    <m:ctrlP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cs typeface="Times New Roman" pitchFamily="18" charset="0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cs typeface="Times New Roman" pitchFamily="18" charset="0"/>
                                      </a:rPr>
                                      <m:t>𝟏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  <a:cs typeface="Times New Roman" pitchFamily="18" charset="0"/>
                                      </a:rPr>
                                      <m:t>𝟐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f>
                                  <m:fPr>
                                    <m:ctrlPr>
                                      <a:rPr lang="cs-CZ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𝟗</m:t>
                                    </m:r>
                                  </m:num>
                                  <m:den>
                                    <m:r>
                                      <a:rPr lang="cs-CZ" b="1" i="1" smtClean="0">
                                        <a:solidFill>
                                          <a:schemeClr val="tx1"/>
                                        </a:solidFill>
                                        <a:latin typeface="Cambria Math"/>
                                      </a:rPr>
                                      <m:t>𝟑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0" name="Tabulka 9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51620773"/>
                  </p:ext>
                </p:extLst>
              </p:nvPr>
            </p:nvGraphicFramePr>
            <p:xfrm>
              <a:off x="995772" y="3954542"/>
              <a:ext cx="7008440" cy="61055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700844"/>
                    <a:gridCol w="700844"/>
                    <a:gridCol w="700844"/>
                    <a:gridCol w="700844"/>
                    <a:gridCol w="700844"/>
                    <a:gridCol w="700844"/>
                    <a:gridCol w="700844"/>
                    <a:gridCol w="1162233"/>
                    <a:gridCol w="460415"/>
                    <a:gridCol w="479884"/>
                  </a:tblGrid>
                  <a:tr h="610553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</a:t>
                          </a:r>
                          <a:endParaRPr lang="cs-CZ" dirty="0">
                            <a:solidFill>
                              <a:srgbClr val="FF0000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-2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0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300000" t="-5000" r="-60087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0,25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VII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  <a:latin typeface="Times New Roman" pitchFamily="18" charset="0"/>
                              <a:cs typeface="Times New Roman" pitchFamily="18" charset="0"/>
                            </a:rPr>
                            <a:t>125</a:t>
                          </a:r>
                          <a:endParaRPr lang="cs-CZ" dirty="0">
                            <a:solidFill>
                              <a:schemeClr val="tx1"/>
                            </a:solidFill>
                            <a:latin typeface="Times New Roman" pitchFamily="18" charset="0"/>
                            <a:cs typeface="Times New Roman" pitchFamily="18" charset="0"/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421466" t="-5000" r="-81152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1328000" t="-5000" r="-10666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2"/>
                          <a:stretch>
                            <a:fillRect l="-1355696" t="-5000" r="-1266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12" name="Ovál 11"/>
          <p:cNvSpPr/>
          <p:nvPr/>
        </p:nvSpPr>
        <p:spPr>
          <a:xfrm>
            <a:off x="1187624" y="4003322"/>
            <a:ext cx="360040" cy="3617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220072" y="4003322"/>
            <a:ext cx="737708" cy="4572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524328" y="3946340"/>
            <a:ext cx="360040" cy="571164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5957780" y="3884386"/>
            <a:ext cx="1062492" cy="54267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04805" y="3946340"/>
            <a:ext cx="504056" cy="514182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se šipkou 17"/>
          <p:cNvCxnSpPr/>
          <p:nvPr/>
        </p:nvCxnSpPr>
        <p:spPr>
          <a:xfrm>
            <a:off x="6515468" y="4621294"/>
            <a:ext cx="0" cy="2118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7710196" y="4621294"/>
            <a:ext cx="0" cy="2118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852052" y="4621294"/>
            <a:ext cx="4781" cy="211832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ovéPole 20"/>
          <p:cNvSpPr txBox="1"/>
          <p:nvPr/>
        </p:nvSpPr>
        <p:spPr>
          <a:xfrm>
            <a:off x="4737831" y="4852682"/>
            <a:ext cx="36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317820" y="4874679"/>
            <a:ext cx="702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96336" y="486029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5641" y="5373216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383702" y="5388605"/>
            <a:ext cx="64807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Rozhodněte, která z následujících tvrzení jsou pravdivá: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541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/>
      <p:bldP spid="12" grpId="0" animBg="1"/>
      <p:bldP spid="13" grpId="0" animBg="1"/>
      <p:bldP spid="14" grpId="0" animBg="1"/>
      <p:bldP spid="15" grpId="0" animBg="1"/>
      <p:bldP spid="16" grpId="0" animBg="1"/>
      <p:bldP spid="21" grpId="0"/>
      <p:bldP spid="22" grpId="0"/>
      <p:bldP spid="23" grpId="0"/>
      <p:bldP spid="27" grpId="0" animBg="1"/>
      <p:bldP spid="2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Obdélník 29"/>
          <p:cNvSpPr/>
          <p:nvPr/>
        </p:nvSpPr>
        <p:spPr>
          <a:xfrm>
            <a:off x="8330118" y="2132856"/>
            <a:ext cx="149168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6615268" y="1615118"/>
            <a:ext cx="176572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8325888" y="1333636"/>
            <a:ext cx="176572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6588224" y="1052939"/>
            <a:ext cx="176572" cy="144016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362980" y="948462"/>
            <a:ext cx="80648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Žádné přirozené číslo není menší než 1			ANO		NE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Každé číslo je přirozené				ANO		NE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Existuje nejmenší přirozené číslo			ANO		NE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Součet, součin a rozdíl dvou přirozených čísel je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přirozené					ANO		NE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94855" y="3415965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8316416" y="2132856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8325888" y="1609620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8325888" y="1333636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8325888" y="1052939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6588224" y="2132856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597180" y="1615118"/>
            <a:ext cx="194660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6608182" y="1333636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6588224" y="1052736"/>
            <a:ext cx="176572" cy="14401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367594" y="2699704"/>
            <a:ext cx="39054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Zápis přirozeného čísla:</a:t>
            </a:r>
            <a:endParaRPr lang="cs-CZ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475656" y="3458173"/>
            <a:ext cx="64818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a) Zapište následující čísla rozvinutým desítkovým zápisem: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35940" y="3827505"/>
                <a:ext cx="459029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8 457=8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+4∙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+7∙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b="0" dirty="0" smtClean="0">
                  <a:ea typeface="Cambria Math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5940" y="3827505"/>
                <a:ext cx="4590296" cy="646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651964" y="4150670"/>
                <a:ext cx="6831807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2 457 021=2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6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+4∙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+5∙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+7∙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+2∙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p>
                      </m:sSup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1964" y="4150670"/>
                <a:ext cx="6831807" cy="37241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TextovéPole 41"/>
          <p:cNvSpPr txBox="1"/>
          <p:nvPr/>
        </p:nvSpPr>
        <p:spPr>
          <a:xfrm>
            <a:off x="1346752" y="4523080"/>
            <a:ext cx="7171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b) Přepište čísla zkráceným zápisem: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1718624" y="4892412"/>
                <a:ext cx="453964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+6∙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+1∙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+7∙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0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=7 617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18624" y="4892412"/>
                <a:ext cx="453964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1775980" y="5261744"/>
                <a:ext cx="3868047" cy="37241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+9∙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=500 390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75980" y="5261744"/>
                <a:ext cx="3868047" cy="37241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Obdélník 4"/>
          <p:cNvSpPr/>
          <p:nvPr/>
        </p:nvSpPr>
        <p:spPr>
          <a:xfrm>
            <a:off x="2415208" y="3862638"/>
            <a:ext cx="3960440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2821475" y="4192859"/>
            <a:ext cx="5538404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318515" y="4973712"/>
            <a:ext cx="1564028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395428" y="5303933"/>
            <a:ext cx="1512868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21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8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8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8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2" grpId="0" animBg="1"/>
      <p:bldP spid="24" grpId="0" animBg="1"/>
      <p:bldP spid="27" grpId="0" animBg="1"/>
      <p:bldP spid="29" grpId="0" animBg="1"/>
      <p:bldP spid="37" grpId="0"/>
      <p:bldP spid="38" grpId="0"/>
      <p:bldP spid="42" grpId="0"/>
      <p:bldP spid="43" grpId="0"/>
      <p:bldP spid="44" grpId="0"/>
      <p:bldP spid="5" grpId="0" animBg="1"/>
      <p:bldP spid="5" grpId="1" animBg="1"/>
      <p:bldP spid="31" grpId="0" animBg="1"/>
      <p:bldP spid="31" grpId="1" animBg="1"/>
      <p:bldP spid="35" grpId="0" animBg="1"/>
      <p:bldP spid="35" grpId="1" animBg="1"/>
      <p:bldP spid="36" grpId="0" animBg="1"/>
      <p:bldP spid="3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268760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4855" y="764704"/>
            <a:ext cx="79655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zápisu přirozených čísel můžeme používat 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římské číslice.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03648" y="1251675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římským číslicím v tabulce přiřaďte zápis pomocí arabských číslic: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4549495"/>
              </p:ext>
            </p:extLst>
          </p:nvPr>
        </p:nvGraphicFramePr>
        <p:xfrm>
          <a:off x="1849542" y="1668870"/>
          <a:ext cx="4570587" cy="97210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2941"/>
                <a:gridCol w="652941"/>
                <a:gridCol w="652941"/>
                <a:gridCol w="652941"/>
                <a:gridCol w="652941"/>
                <a:gridCol w="652941"/>
                <a:gridCol w="652941"/>
              </a:tblGrid>
              <a:tr h="504056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6805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1000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100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500</a:t>
                      </a:r>
                      <a:endParaRPr lang="cs-CZ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597867" y="2899683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403648" y="2899683"/>
            <a:ext cx="54136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Následující čísla zapište pomocí římských číslic: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436192" y="3299793"/>
                <a:ext cx="13397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58=</m:t>
                      </m:r>
                      <m:r>
                        <a:rPr lang="cs-CZ" b="0" i="1" smtClean="0">
                          <a:latin typeface="Cambria Math"/>
                        </a:rPr>
                        <m:t>𝐿𝑉𝐼𝐼𝐼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6192" y="3299793"/>
                <a:ext cx="1339726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1436192" y="3681825"/>
                <a:ext cx="18142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725=</m:t>
                      </m:r>
                      <m:r>
                        <a:rPr lang="cs-CZ" b="0" i="1" smtClean="0">
                          <a:latin typeface="Cambria Math"/>
                        </a:rPr>
                        <m:t>𝐷𝐶𝐶𝑋𝑋𝑉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36192" y="3681825"/>
                <a:ext cx="181421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123308" y="3269015"/>
                <a:ext cx="24617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3089=</m:t>
                      </m:r>
                      <m:r>
                        <a:rPr lang="cs-CZ" b="0" i="1" smtClean="0">
                          <a:latin typeface="Cambria Math"/>
                        </a:rPr>
                        <m:t>𝑀𝑀𝑀𝐿𝑋𝑋𝑋𝐼𝑋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3308" y="3269015"/>
                <a:ext cx="2461764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123308" y="3669125"/>
                <a:ext cx="187192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2013=</m:t>
                      </m:r>
                      <m:r>
                        <a:rPr lang="cs-CZ" b="0" i="1" smtClean="0">
                          <a:latin typeface="Cambria Math"/>
                        </a:rPr>
                        <m:t>𝑀𝑀𝑋𝐼𝐼𝐼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3308" y="3669125"/>
                <a:ext cx="187192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1479774" y="4051157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 svého narození …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479774" y="4420489"/>
            <a:ext cx="5468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Následující čísla zapište v desítkové soustavě: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463443" y="4808619"/>
                <a:ext cx="20466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𝐷𝐶𝐶𝐶𝐿𝑋𝐼𝐼𝐼</m:t>
                      </m:r>
                      <m:r>
                        <a:rPr lang="cs-CZ" b="0" i="1" smtClean="0">
                          <a:latin typeface="Cambria Math"/>
                        </a:rPr>
                        <m:t>=863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3443" y="4808619"/>
                <a:ext cx="2046651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1474655" y="5177951"/>
                <a:ext cx="20226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𝑀𝐶𝐷𝑋𝐶𝐼𝐼</m:t>
                      </m:r>
                      <m:r>
                        <a:rPr lang="cs-CZ" b="0" i="1" smtClean="0">
                          <a:latin typeface="Cambria Math"/>
                        </a:rPr>
                        <m:t>=1492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4655" y="5177951"/>
                <a:ext cx="202260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479774" y="5884949"/>
                <a:ext cx="215405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𝑀𝐶𝑀𝑋𝑉𝐼𝐼𝐼</m:t>
                      </m:r>
                      <m:r>
                        <a:rPr lang="cs-CZ" b="0" i="1" smtClean="0">
                          <a:latin typeface="Cambria Math"/>
                        </a:rPr>
                        <m:t>=1918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774" y="5884949"/>
                <a:ext cx="2154051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479774" y="5515617"/>
                <a:ext cx="185268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𝑀𝐶𝐷𝑋𝑉</m:t>
                      </m:r>
                      <m:r>
                        <a:rPr lang="cs-CZ" b="0" i="1" smtClean="0">
                          <a:latin typeface="Cambria Math"/>
                        </a:rPr>
                        <m:t>=1415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9774" y="5515617"/>
                <a:ext cx="1852687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1" name="TextovéPole 20"/>
          <p:cNvSpPr txBox="1"/>
          <p:nvPr/>
        </p:nvSpPr>
        <p:spPr>
          <a:xfrm>
            <a:off x="1447308" y="6254281"/>
            <a:ext cx="69977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letopočty přiřaď k významným historickým událostem: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4352281" y="4824008"/>
            <a:ext cx="45402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Příchod Konstantina a Metoděje na Velkou Moravu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352280" y="5177063"/>
            <a:ext cx="38387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Upálení  Mistra Jana Husa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349272" y="5515617"/>
            <a:ext cx="372262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Konec 1. světové války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326092" y="5854171"/>
            <a:ext cx="3586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Objevení Amerik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7" name="Přímá spojnice se šipkou 26"/>
          <p:cNvCxnSpPr>
            <a:stCxn id="17" idx="3"/>
            <a:endCxn id="22" idx="1"/>
          </p:cNvCxnSpPr>
          <p:nvPr/>
        </p:nvCxnSpPr>
        <p:spPr>
          <a:xfrm>
            <a:off x="3510094" y="4993285"/>
            <a:ext cx="842187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8" idx="3"/>
            <a:endCxn id="25" idx="1"/>
          </p:cNvCxnSpPr>
          <p:nvPr/>
        </p:nvCxnSpPr>
        <p:spPr>
          <a:xfrm>
            <a:off x="3497260" y="5362617"/>
            <a:ext cx="828832" cy="67622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20" idx="3"/>
            <a:endCxn id="23" idx="1"/>
          </p:cNvCxnSpPr>
          <p:nvPr/>
        </p:nvCxnSpPr>
        <p:spPr>
          <a:xfrm flipV="1">
            <a:off x="3332461" y="5346340"/>
            <a:ext cx="1019819" cy="353943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9" idx="3"/>
            <a:endCxn id="24" idx="1"/>
          </p:cNvCxnSpPr>
          <p:nvPr/>
        </p:nvCxnSpPr>
        <p:spPr>
          <a:xfrm flipV="1">
            <a:off x="3633825" y="5684894"/>
            <a:ext cx="715447" cy="38472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1849538" y="2139140"/>
            <a:ext cx="4595209" cy="55399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49538" y="3312386"/>
            <a:ext cx="926380" cy="2825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837050" y="3311959"/>
            <a:ext cx="1980220" cy="28301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2253597" y="3722475"/>
            <a:ext cx="1243663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837050" y="3754989"/>
            <a:ext cx="1579788" cy="288032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2754677" y="4851990"/>
            <a:ext cx="926380" cy="2825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2603482" y="5239444"/>
            <a:ext cx="926380" cy="2825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2434626" y="5571582"/>
            <a:ext cx="926380" cy="2825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766657" y="5928320"/>
            <a:ext cx="926380" cy="282589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666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7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8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0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4" dur="5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2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1" presetID="12" presetClass="exit" presetSubtype="4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33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5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5" fill="hold">
                      <p:stCondLst>
                        <p:cond delay="indefinite"/>
                      </p:stCondLst>
                      <p:childTnLst>
                        <p:par>
                          <p:cTn id="176" fill="hold">
                            <p:stCondLst>
                              <p:cond delay="0"/>
                            </p:stCondLst>
                            <p:childTnLst>
                              <p:par>
                                <p:cTn id="17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6" grpId="0" animBg="1"/>
      <p:bldP spid="6" grpId="1" animBg="1"/>
      <p:bldP spid="7" grpId="0" animBg="1"/>
      <p:bldP spid="7" grpId="1" animBg="1"/>
      <p:bldP spid="30" grpId="0" animBg="1"/>
      <p:bldP spid="30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052736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052736"/>
            <a:ext cx="7344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přirozená čísla, která vyhovují podmínkám zadání: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452846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Dvě různá trojciferná čísla, která mají na místě stovek číslici 5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ciferný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součet je 7:	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5"/>
          <p:cNvCxnSpPr/>
          <p:nvPr/>
        </p:nvCxnSpPr>
        <p:spPr>
          <a:xfrm>
            <a:off x="1475656" y="2099177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450988" y="3140968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535996" y="3140968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535996" y="2099177"/>
            <a:ext cx="136815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8116" y="2204864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Dvě různá pěticiferná čísla, která mají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ciferný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součet menší než 16 a v jejich zápise se žádná číslice neopakuje: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9216" y="341248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Všechna trojciferná čísla, jejichž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ciferný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součet je menší než 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1450988" y="4077072"/>
            <a:ext cx="4608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509216" y="4293096"/>
            <a:ext cx="7560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Všechna dvojciferná čísla, jejichž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ciferný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součet je větší než 15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5" name="Přímá spojnice 14"/>
          <p:cNvCxnSpPr/>
          <p:nvPr/>
        </p:nvCxnSpPr>
        <p:spPr>
          <a:xfrm>
            <a:off x="1450988" y="5157192"/>
            <a:ext cx="46085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509216" y="5332566"/>
            <a:ext cx="8023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e) Všechna trojciferná čísla, jejichž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ciferný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součet je 25 a cifry se neopakují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9" name="Přímá spojnice 18"/>
          <p:cNvCxnSpPr/>
          <p:nvPr/>
        </p:nvCxnSpPr>
        <p:spPr>
          <a:xfrm>
            <a:off x="1362088" y="6093296"/>
            <a:ext cx="5298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1362088" y="1452846"/>
            <a:ext cx="529814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691680" y="1776011"/>
                <a:ext cx="6270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520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91680" y="1776011"/>
                <a:ext cx="627095" cy="369332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4716014" y="1729845"/>
                <a:ext cx="6270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502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4" y="1729845"/>
                <a:ext cx="627095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537791" y="2771636"/>
                <a:ext cx="9348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12 345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7791" y="2771636"/>
                <a:ext cx="934871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587775" y="2771636"/>
                <a:ext cx="88357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12543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87775" y="2771636"/>
                <a:ext cx="883575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1542780" y="3730342"/>
                <a:ext cx="207941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101;110;100;200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2780" y="3730342"/>
                <a:ext cx="207941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1497279" y="4787860"/>
                <a:ext cx="2278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99;98;89;97;79;88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7279" y="4787860"/>
                <a:ext cx="2278188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472918" y="5723964"/>
                <a:ext cx="133427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𝑛𝑒𝑒𝑥𝑖𝑠𝑡𝑢𝑗𝑒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72918" y="5723964"/>
                <a:ext cx="1334276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14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22387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1" grpId="0"/>
      <p:bldP spid="14" grpId="0"/>
      <p:bldP spid="18" grpId="0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964595"/>
            <a:ext cx="360040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903040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následujících úlohách si připomeňte a procvičte základní vlastnosti početních operací s přirozenými čísly.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916832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1793721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Uveďte správné pořadí početních  operací v následujících příkladech, potom vypočítejte: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899592" y="2589768"/>
                <a:ext cx="203857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4+5⋅18=94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2589768"/>
                <a:ext cx="2038571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>
            <a:off x="4557056" y="297180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6954432" y="295910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987871" y="3179128"/>
                <a:ext cx="239790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 </m:t>
                    </m:r>
                    <m:d>
                      <m:dPr>
                        <m:ctrlPr>
                          <a:rPr lang="cs-CZ" b="0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0" i="1" smtClean="0">
                            <a:latin typeface="Cambria Math"/>
                          </a:rPr>
                          <m:t>4+5</m:t>
                        </m:r>
                      </m:e>
                    </m:d>
                    <m:r>
                      <a:rPr lang="cs-CZ" b="0" i="1" smtClean="0">
                        <a:latin typeface="Cambria Math"/>
                        <a:ea typeface="Cambria Math"/>
                      </a:rPr>
                      <m:t>∙18=162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87871" y="3179128"/>
                <a:ext cx="2397901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4591188" y="355223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964836" y="3535760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948792" y="3794512"/>
                <a:ext cx="294516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 6+3∙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26−2∙3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=66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48792" y="3794512"/>
                <a:ext cx="2945165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4583252" y="4095592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990028" y="408257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4608004" y="464034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999464" y="464034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993675" y="4989672"/>
                <a:ext cx="33314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48−19+11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:10−2=2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93675" y="4989672"/>
                <a:ext cx="3331489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35" name="Přímá spojnice 34"/>
          <p:cNvCxnSpPr/>
          <p:nvPr/>
        </p:nvCxnSpPr>
        <p:spPr>
          <a:xfrm>
            <a:off x="4573872" y="518703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971248" y="5217876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608004" y="57674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7014760" y="5780168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bdélník 43"/>
          <p:cNvSpPr/>
          <p:nvPr/>
        </p:nvSpPr>
        <p:spPr>
          <a:xfrm>
            <a:off x="3275856" y="3837761"/>
            <a:ext cx="728570" cy="2828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3707904" y="5032921"/>
            <a:ext cx="733304" cy="2828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2547286" y="3252927"/>
            <a:ext cx="728570" cy="2828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2371492" y="2658417"/>
            <a:ext cx="728570" cy="282833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4555922" y="2621686"/>
                <a:ext cx="13692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𝑠𝑜𝑏𝑒𝑛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922" y="2621686"/>
                <a:ext cx="1369286" cy="369332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6941135" y="2572672"/>
                <a:ext cx="1130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1135" y="2572672"/>
                <a:ext cx="1130438" cy="369332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4555922" y="3170198"/>
                <a:ext cx="217136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𝑣𝑜𝑟𝑐𝑒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922" y="3170198"/>
                <a:ext cx="2171364" cy="369332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6941135" y="3190796"/>
                <a:ext cx="13692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𝑠𝑜𝑏𝑒𝑛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41135" y="3190796"/>
                <a:ext cx="1369286" cy="369332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4555922" y="3726260"/>
                <a:ext cx="241021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𝑠𝑜𝑏𝑒𝑛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𝑣𝑜𝑟𝑐𝑒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922" y="3726260"/>
                <a:ext cx="2410212" cy="369332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960063" y="3709108"/>
                <a:ext cx="12795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  <m:r>
                        <a:rPr lang="cs-CZ" b="0" i="1" smtClean="0">
                          <a:latin typeface="Cambria Math"/>
                        </a:rPr>
                        <m:t>𝑜𝑑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60063" y="3709108"/>
                <a:ext cx="1279517" cy="369332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555922" y="4271012"/>
                <a:ext cx="136928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𝑠𝑜𝑏𝑒𝑛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922" y="4271012"/>
                <a:ext cx="1369286" cy="369332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6990028" y="4271012"/>
                <a:ext cx="1130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90028" y="4271012"/>
                <a:ext cx="1130438" cy="369332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4555922" y="4817706"/>
                <a:ext cx="232044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1.</m:t>
                      </m:r>
                      <m:r>
                        <a:rPr lang="cs-CZ" b="0" i="1" smtClean="0">
                          <a:latin typeface="Cambria Math"/>
                        </a:rPr>
                        <m:t>𝑜𝑑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 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𝑧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𝑣𝑜𝑟𝑐𝑒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55922" y="4817706"/>
                <a:ext cx="2320443" cy="369332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7014760" y="4805005"/>
                <a:ext cx="113043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2.</m:t>
                      </m:r>
                      <m:r>
                        <a:rPr lang="cs-CZ" b="0" i="1" smtClean="0">
                          <a:latin typeface="Cambria Math"/>
                        </a:rPr>
                        <m:t>𝑠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14760" y="4805005"/>
                <a:ext cx="1130438" cy="369332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4591188" y="5385436"/>
                <a:ext cx="108555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3.</m:t>
                      </m:r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ě</m:t>
                      </m:r>
                      <m:r>
                        <a:rPr lang="cs-CZ" b="0" i="1" smtClean="0">
                          <a:latin typeface="Cambria Math"/>
                        </a:rPr>
                        <m:t>𝑙𝑒𝑛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1188" y="5385436"/>
                <a:ext cx="1085554" cy="369332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7035056" y="5410836"/>
                <a:ext cx="127951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4.</m:t>
                      </m:r>
                      <m:r>
                        <a:rPr lang="cs-CZ" b="0" i="1" smtClean="0">
                          <a:latin typeface="Cambria Math"/>
                        </a:rPr>
                        <m:t>𝑜𝑑</m:t>
                      </m:r>
                      <m:r>
                        <a:rPr lang="cs-CZ" b="0" i="1" smtClean="0">
                          <a:latin typeface="Cambria Math"/>
                        </a:rPr>
                        <m:t>čí</m:t>
                      </m:r>
                      <m:r>
                        <a:rPr lang="cs-CZ" b="0" i="1" smtClean="0">
                          <a:latin typeface="Cambria Math"/>
                        </a:rPr>
                        <m:t>𝑡</m:t>
                      </m:r>
                      <m:r>
                        <a:rPr lang="cs-CZ" b="0" i="1" smtClean="0">
                          <a:latin typeface="Cambria Math"/>
                        </a:rPr>
                        <m:t>á</m:t>
                      </m:r>
                      <m:r>
                        <a:rPr lang="cs-CZ" b="0" i="1" smtClean="0">
                          <a:latin typeface="Cambria Math"/>
                        </a:rPr>
                        <m:t>𝑛</m:t>
                      </m:r>
                      <m:r>
                        <a:rPr lang="cs-CZ" b="0" i="1" smtClean="0">
                          <a:latin typeface="Cambria Math"/>
                        </a:rPr>
                        <m:t>í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35056" y="5410836"/>
                <a:ext cx="1279517" cy="369332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39592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8" presetClass="exit" presetSubtype="1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2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3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7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8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0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6" grpId="0" animBg="1"/>
      <p:bldP spid="47" grpId="0" animBg="1"/>
      <p:bldP spid="48" grpId="1" animBg="1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7" y="1196752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119675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Doplňte chybějící členy výpočtů?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216407" y="1772816"/>
                <a:ext cx="207544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   56+42 =98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16407" y="1772816"/>
                <a:ext cx="2075440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995936" y="1772688"/>
                <a:ext cx="20973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  125−47=78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1772688"/>
                <a:ext cx="2097305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5148064" y="1772688"/>
            <a:ext cx="315758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80865" y="1772688"/>
            <a:ext cx="315758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203028" y="2328710"/>
                <a:ext cx="188795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   7∙32=224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03028" y="2328710"/>
                <a:ext cx="1887953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Obdélník 9"/>
          <p:cNvSpPr/>
          <p:nvPr/>
        </p:nvSpPr>
        <p:spPr>
          <a:xfrm>
            <a:off x="1547664" y="2304342"/>
            <a:ext cx="315758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3995936" y="2322684"/>
                <a:ext cx="20901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  85:9=9, </m:t>
                      </m:r>
                      <m:r>
                        <a:rPr lang="cs-CZ" b="0" i="1" smtClean="0">
                          <a:latin typeface="Cambria Math"/>
                        </a:rPr>
                        <m:t>𝑧𝑏</m:t>
                      </m:r>
                      <m:r>
                        <a:rPr lang="cs-CZ" b="0" i="1" smtClean="0">
                          <a:latin typeface="Cambria Math"/>
                        </a:rPr>
                        <m:t>. 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2322684"/>
                <a:ext cx="2090188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2" name="Obdélník 11"/>
          <p:cNvSpPr/>
          <p:nvPr/>
        </p:nvSpPr>
        <p:spPr>
          <a:xfrm>
            <a:off x="4414121" y="2332224"/>
            <a:ext cx="315758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3527" y="3068960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7624" y="3068960"/>
            <a:ext cx="24062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 výhodně: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258721" y="3575014"/>
                <a:ext cx="412728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47+15+19+25+11+23=140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8721" y="3575014"/>
                <a:ext cx="412728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8" name="Ovál 37"/>
          <p:cNvSpPr/>
          <p:nvPr/>
        </p:nvSpPr>
        <p:spPr>
          <a:xfrm>
            <a:off x="3785337" y="3552518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Ovál 39"/>
          <p:cNvSpPr/>
          <p:nvPr/>
        </p:nvSpPr>
        <p:spPr>
          <a:xfrm>
            <a:off x="2670837" y="3552518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Ovál 40"/>
          <p:cNvSpPr/>
          <p:nvPr/>
        </p:nvSpPr>
        <p:spPr>
          <a:xfrm>
            <a:off x="2215911" y="3543226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Ovál 42"/>
          <p:cNvSpPr/>
          <p:nvPr/>
        </p:nvSpPr>
        <p:spPr>
          <a:xfrm>
            <a:off x="3233556" y="3543226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Ovál 43"/>
          <p:cNvSpPr/>
          <p:nvPr/>
        </p:nvSpPr>
        <p:spPr>
          <a:xfrm>
            <a:off x="1586310" y="3537576"/>
            <a:ext cx="445665" cy="4167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Ovál 44"/>
          <p:cNvSpPr/>
          <p:nvPr/>
        </p:nvSpPr>
        <p:spPr>
          <a:xfrm>
            <a:off x="4284214" y="3526374"/>
            <a:ext cx="445665" cy="38618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231435" y="4149080"/>
                <a:ext cx="439921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18+33+7+24+66+42+1=191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31435" y="4149080"/>
                <a:ext cx="4399218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7" name="Ovál 46"/>
          <p:cNvSpPr/>
          <p:nvPr/>
        </p:nvSpPr>
        <p:spPr>
          <a:xfrm>
            <a:off x="4039557" y="4107128"/>
            <a:ext cx="445665" cy="4167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vál 47"/>
          <p:cNvSpPr/>
          <p:nvPr/>
        </p:nvSpPr>
        <p:spPr>
          <a:xfrm>
            <a:off x="1552860" y="4123252"/>
            <a:ext cx="445665" cy="4167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vál 48"/>
          <p:cNvSpPr/>
          <p:nvPr/>
        </p:nvSpPr>
        <p:spPr>
          <a:xfrm>
            <a:off x="2559386" y="4132050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vál 49"/>
          <p:cNvSpPr/>
          <p:nvPr/>
        </p:nvSpPr>
        <p:spPr>
          <a:xfrm>
            <a:off x="2088074" y="4149080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vál 50"/>
          <p:cNvSpPr/>
          <p:nvPr/>
        </p:nvSpPr>
        <p:spPr>
          <a:xfrm>
            <a:off x="3562505" y="4158372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2" name="Ovál 51"/>
          <p:cNvSpPr/>
          <p:nvPr/>
        </p:nvSpPr>
        <p:spPr>
          <a:xfrm>
            <a:off x="3005051" y="4158372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TextovéPole 4"/>
              <p:cNvSpPr txBox="1"/>
              <p:nvPr/>
            </p:nvSpPr>
            <p:spPr>
              <a:xfrm>
                <a:off x="1255122" y="4634026"/>
                <a:ext cx="391414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 2 ∙ 9 ∙50 ∙10 ∙ 4 ∙ 5=180 000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5122" y="4634026"/>
                <a:ext cx="3914148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9" name="Ovál 28"/>
          <p:cNvSpPr/>
          <p:nvPr/>
        </p:nvSpPr>
        <p:spPr>
          <a:xfrm>
            <a:off x="2373790" y="4598228"/>
            <a:ext cx="445665" cy="4167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Ovál 29"/>
          <p:cNvSpPr/>
          <p:nvPr/>
        </p:nvSpPr>
        <p:spPr>
          <a:xfrm>
            <a:off x="1586311" y="4576126"/>
            <a:ext cx="445665" cy="416724"/>
          </a:xfrm>
          <a:prstGeom prst="ellipse">
            <a:avLst/>
          </a:prstGeom>
          <a:noFill/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vál 32"/>
          <p:cNvSpPr/>
          <p:nvPr/>
        </p:nvSpPr>
        <p:spPr>
          <a:xfrm>
            <a:off x="2831430" y="4626570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1940801" y="4634026"/>
            <a:ext cx="445665" cy="36004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vál 34"/>
          <p:cNvSpPr/>
          <p:nvPr/>
        </p:nvSpPr>
        <p:spPr>
          <a:xfrm>
            <a:off x="3227883" y="4626570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vál 35"/>
          <p:cNvSpPr/>
          <p:nvPr/>
        </p:nvSpPr>
        <p:spPr>
          <a:xfrm>
            <a:off x="3593892" y="4632810"/>
            <a:ext cx="445665" cy="360040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253337" y="5066784"/>
                <a:ext cx="300370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19+27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123−9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3337" y="5066784"/>
                <a:ext cx="3003707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Šipka doprava 16"/>
          <p:cNvSpPr/>
          <p:nvPr/>
        </p:nvSpPr>
        <p:spPr>
          <a:xfrm>
            <a:off x="1723124" y="5533516"/>
            <a:ext cx="540410" cy="216024"/>
          </a:xfrm>
          <a:prstGeom prst="rightArrow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73790" y="5456862"/>
                <a:ext cx="438299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19−9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27+123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=10+150=160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73790" y="5456862"/>
                <a:ext cx="4382995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Obdélník 18"/>
          <p:cNvSpPr/>
          <p:nvPr/>
        </p:nvSpPr>
        <p:spPr>
          <a:xfrm>
            <a:off x="4809941" y="3552518"/>
            <a:ext cx="576064" cy="32925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5097973" y="4129291"/>
            <a:ext cx="576064" cy="329250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4247758" y="4662282"/>
            <a:ext cx="909617" cy="34107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5933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8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5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4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9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3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9" fill="hold">
                      <p:stCondLst>
                        <p:cond delay="indefinite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1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#ppt_h*1.125000"/>
                                          </p:val>
                                        </p:tav>
                                      </p:tavLst>
                                    </p:anim>
                                    <p:animEffect transition="out" filter="wipe(down)">
                                      <p:cBhvr>
                                        <p:cTn id="17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 animBg="1"/>
      <p:bldP spid="7" grpId="1" animBg="1"/>
      <p:bldP spid="8" grpId="0" animBg="1"/>
      <p:bldP spid="8" grpId="1" animBg="1"/>
      <p:bldP spid="9" grpId="0"/>
      <p:bldP spid="10" grpId="0" animBg="1"/>
      <p:bldP spid="10" grpId="1" animBg="1"/>
      <p:bldP spid="11" grpId="0"/>
      <p:bldP spid="12" grpId="0" animBg="1"/>
      <p:bldP spid="12" grpId="1" animBg="1"/>
      <p:bldP spid="13" grpId="0" animBg="1"/>
      <p:bldP spid="14" grpId="0"/>
      <p:bldP spid="15" grpId="0"/>
      <p:bldP spid="38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" grpId="0"/>
      <p:bldP spid="29" grpId="0" animBg="1"/>
      <p:bldP spid="30" grpId="0" animBg="1"/>
      <p:bldP spid="33" grpId="0" animBg="1"/>
      <p:bldP spid="34" grpId="0" animBg="1"/>
      <p:bldP spid="35" grpId="0" animBg="1"/>
      <p:bldP spid="36" grpId="0" animBg="1"/>
      <p:bldP spid="16" grpId="0"/>
      <p:bldP spid="17" grpId="0" animBg="1"/>
      <p:bldP spid="18" grpId="0"/>
      <p:bldP spid="19" grpId="0" animBg="1"/>
      <p:bldP spid="19" grpId="1" animBg="1"/>
      <p:bldP spid="39" grpId="0" animBg="1"/>
      <p:bldP spid="39" grpId="1" animBg="1"/>
      <p:bldP spid="42" grpId="0" animBg="1"/>
      <p:bldP spid="42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TextovéPole 38"/>
          <p:cNvSpPr txBox="1"/>
          <p:nvPr/>
        </p:nvSpPr>
        <p:spPr>
          <a:xfrm>
            <a:off x="323527" y="1381418"/>
            <a:ext cx="670147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187624" y="1350060"/>
            <a:ext cx="6336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Zapište číselné výrazy a pak je vypočítejte: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187624" y="2029490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Součet podílu čísel 85 a 17 a rozdílu čísel 55 a 6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Rozdíl součinu a podílu čísel 20 a 5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Podíl součinu čísel 9 a 7 a rozdílu čísel 27 a 24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Součin součtu a rozdílu čísel 16 a 12 </a:t>
            </a: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1187624" y="1781528"/>
            <a:ext cx="410445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1547664" y="2461538"/>
                <a:ext cx="3740126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85:17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55−6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=5+49=54</m:t>
                      </m:r>
                    </m:oMath>
                  </m:oMathPara>
                </a14:m>
                <a:endParaRPr lang="cs-CZ" b="0" dirty="0" smtClean="0"/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2461538"/>
                <a:ext cx="3740126" cy="646331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571700" y="3324662"/>
                <a:ext cx="37289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20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20 :5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=100−4=96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700" y="3324662"/>
                <a:ext cx="3728970" cy="369332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1547664" y="4072394"/>
                <a:ext cx="347248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9</m:t>
                          </m:r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∙7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cs-CZ" b="0" i="1" smtClean="0">
                          <a:latin typeface="Cambria Math"/>
                        </a:rPr>
                        <m:t>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27−24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=63 :3=21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4072394"/>
                <a:ext cx="347248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1538040" y="4911586"/>
                <a:ext cx="389568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16+12</m:t>
                          </m:r>
                        </m:e>
                      </m:d>
                      <m:r>
                        <a:rPr lang="cs-CZ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16−12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=28∙4=112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38040" y="4911586"/>
                <a:ext cx="3895682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05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ovéPole 52"/>
          <p:cNvSpPr txBox="1"/>
          <p:nvPr/>
        </p:nvSpPr>
        <p:spPr>
          <a:xfrm>
            <a:off x="585936" y="1146230"/>
            <a:ext cx="607685" cy="40011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578275" y="1146230"/>
            <a:ext cx="53543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Vypočítejte, pozor na pořadí početních operací!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4" name="Přímá spojnice 53"/>
          <p:cNvCxnSpPr/>
          <p:nvPr/>
        </p:nvCxnSpPr>
        <p:spPr>
          <a:xfrm flipH="1">
            <a:off x="1578276" y="1585557"/>
            <a:ext cx="449020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585936" y="1891571"/>
                <a:ext cx="38227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823−2 152:8−109∙3+726=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936" y="1891571"/>
                <a:ext cx="3822713" cy="369332"/>
              </a:xfrm>
              <a:prstGeom prst="rect">
                <a:avLst/>
              </a:prstGeom>
              <a:blipFill rotWithShape="1">
                <a:blip r:embed="rId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554484" y="2422555"/>
                <a:ext cx="369069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1 260:9+625−78∙4−258=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484" y="2422555"/>
                <a:ext cx="3690690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27461" y="2925079"/>
                <a:ext cx="454252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  </m:t>
                      </m:r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1 904 :4∙5−970+32∙61 :8−81=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7461" y="2925079"/>
                <a:ext cx="454252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-417951" y="3756075"/>
                <a:ext cx="600587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)572+2 086:7∙3−65∙13+807=</m:t>
                      </m:r>
                    </m:oMath>
                  </m:oMathPara>
                </a14:m>
                <a:endParaRPr lang="cs-CZ" b="0" i="1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17951" y="3756075"/>
                <a:ext cx="6005874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-1349028" y="4603674"/>
                <a:ext cx="750520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𝑒</m:t>
                      </m:r>
                      <m:r>
                        <a:rPr lang="cs-CZ" b="0" i="1" smtClean="0">
                          <a:latin typeface="Cambria Math"/>
                        </a:rPr>
                        <m:t>) 8∙3∙68−2∙12∙48+24∙10=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349028" y="4603674"/>
                <a:ext cx="750520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-1272411" y="5413270"/>
                <a:ext cx="771479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𝑓</m:t>
                      </m:r>
                      <m:r>
                        <a:rPr lang="cs-CZ" b="0" i="1" smtClean="0">
                          <a:latin typeface="Cambria Math"/>
                        </a:rPr>
                        <m:t>) 31∙4+2∙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19∙3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+7∙31+19∙5=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1272411" y="5413270"/>
                <a:ext cx="7714794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ovéPole 1"/>
              <p:cNvSpPr txBox="1"/>
              <p:nvPr/>
            </p:nvSpPr>
            <p:spPr>
              <a:xfrm>
                <a:off x="4243483" y="1891571"/>
                <a:ext cx="402866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8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23−269−327=823−596=227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2" name="TextovéPole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43483" y="1891571"/>
                <a:ext cx="4028667" cy="6463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4091789" y="2422555"/>
                <a:ext cx="464101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</a:rPr>
                        <m:t>1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40+625−312−258=765−570=195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1789" y="2422555"/>
                <a:ext cx="464101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554484" y="3294410"/>
                <a:ext cx="8419064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476∙5−97</m:t>
                      </m:r>
                      <m:r>
                        <a:rPr lang="cs-CZ" i="1" smtClean="0">
                          <a:latin typeface="Cambria Math"/>
                          <a:ea typeface="Cambria Math"/>
                        </a:rPr>
                        <m:t>0+4∙61−81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 =2 380−970+244−81=1 410+163=1 573</m:t>
                      </m:r>
                      <m:r>
                        <m:rPr>
                          <m:nor/>
                        </m:rPr>
                        <a:rPr lang="cs-CZ" dirty="0">
                          <a:latin typeface="Times New Roman" pitchFamily="18" charset="0"/>
                          <a:cs typeface="Times New Roman" pitchFamily="18" charset="0"/>
                        </a:rPr>
                        <m:t> 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484" y="3294410"/>
                <a:ext cx="8419064" cy="64633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535462" y="4123752"/>
                <a:ext cx="8501822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572+298∙3−845+807=572+894−845+807=572+49+807=1 428</m:t>
                      </m:r>
                    </m:oMath>
                  </m:oMathPara>
                </a14:m>
                <a:endParaRPr lang="cs-CZ" i="1" dirty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5462" y="4123752"/>
                <a:ext cx="8501822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616764" y="4973006"/>
                <a:ext cx="6781857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24∙68−24∙48+24∙10=24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68−48+10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=24∙30=720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ea typeface="Cambria Math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6764" y="4973006"/>
                <a:ext cx="6781857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585936" y="5790600"/>
                <a:ext cx="799860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i="1">
                          <a:latin typeface="Cambria Math"/>
                          <a:ea typeface="Cambria Math"/>
                        </a:rPr>
                        <m:t>31∙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4+7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+19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6+5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=31∙11+19∙11=11</m:t>
                      </m:r>
                      <m:d>
                        <m:dPr>
                          <m:ctrlPr>
                            <a:rPr lang="cs-CZ" i="1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i="1">
                              <a:latin typeface="Cambria Math"/>
                              <a:ea typeface="Cambria Math"/>
                            </a:rPr>
                            <m:t>31+19</m:t>
                          </m:r>
                        </m:e>
                      </m:d>
                      <m:r>
                        <a:rPr lang="cs-CZ" i="1">
                          <a:latin typeface="Cambria Math"/>
                          <a:ea typeface="Cambria Math"/>
                        </a:rPr>
                        <m:t>=11∙50=550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5936" y="5790600"/>
                <a:ext cx="7998600" cy="646331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515489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2" grpId="0"/>
      <p:bldP spid="3" grpId="0"/>
      <p:bldP spid="4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62817" y="2479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1097" y="404664"/>
            <a:ext cx="85326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procvičení a upevnění základních znalostí a dovedností při zápisu a provádění početních operací s přirozenými čísly.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1422495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92801" y="263691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Peter Krupka, Ph.D.: Matematika pro střední školy – 1. díl, 1. vydání 2012, DIDAKTIS, ISBN 978-80-7358-197-8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2918</TotalTime>
  <Words>1094</Words>
  <Application>Microsoft Office PowerPoint</Application>
  <PresentationFormat>Předvádění na obrazovce (4:3)</PresentationFormat>
  <Paragraphs>169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NB2</cp:lastModifiedBy>
  <cp:revision>208</cp:revision>
  <dcterms:created xsi:type="dcterms:W3CDTF">2013-01-11T17:11:37Z</dcterms:created>
  <dcterms:modified xsi:type="dcterms:W3CDTF">2013-09-18T07:45:35Z</dcterms:modified>
</cp:coreProperties>
</file>