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1"/>
  </p:notesMasterIdLst>
  <p:sldIdLst>
    <p:sldId id="256" r:id="rId2"/>
    <p:sldId id="257" r:id="rId3"/>
    <p:sldId id="308" r:id="rId4"/>
    <p:sldId id="309" r:id="rId5"/>
    <p:sldId id="310" r:id="rId6"/>
    <p:sldId id="311" r:id="rId7"/>
    <p:sldId id="312" r:id="rId8"/>
    <p:sldId id="313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671" autoAdjust="0"/>
  </p:normalViewPr>
  <p:slideViewPr>
    <p:cSldViewPr>
      <p:cViewPr>
        <p:scale>
          <a:sx n="73" d="100"/>
          <a:sy n="73" d="100"/>
        </p:scale>
        <p:origin x="-1236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4590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459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4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1.png"/><Relationship Id="rId5" Type="http://schemas.openxmlformats.org/officeDocument/2006/relationships/image" Target="../media/image46.png"/><Relationship Id="rId4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png"/><Relationship Id="rId18" Type="http://schemas.openxmlformats.org/officeDocument/2006/relationships/image" Target="../media/image6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17" Type="http://schemas.openxmlformats.org/officeDocument/2006/relationships/image" Target="../media/image64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5" Type="http://schemas.openxmlformats.org/officeDocument/2006/relationships/image" Target="../media/image6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Relationship Id="rId14" Type="http://schemas.openxmlformats.org/officeDocument/2006/relationships/image" Target="../media/image34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61882" y="3509784"/>
            <a:ext cx="51825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rgbClr val="00B050"/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Čísla přirozená – základní početní operace</a:t>
            </a: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III-2-01-02_Operace_s_realnymi_cisly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05.2013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369680" y="815039"/>
            <a:ext cx="670147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259632" y="830428"/>
                <a:ext cx="69847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Doplňte znaky početních operací +, -,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, :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tak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aby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platily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rovnosti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: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830428"/>
                <a:ext cx="6984776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786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1259632" y="1215149"/>
            <a:ext cx="62646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259632" y="1553697"/>
                <a:ext cx="2492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3      3      2     2=1 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1553697"/>
                <a:ext cx="2492221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1246555" y="2057753"/>
                <a:ext cx="2492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) 3      3      2      2=4  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6555" y="2057753"/>
                <a:ext cx="2492221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bdélník 26"/>
          <p:cNvSpPr/>
          <p:nvPr/>
        </p:nvSpPr>
        <p:spPr>
          <a:xfrm>
            <a:off x="2673417" y="2134407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233955" y="2134407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807958" y="2134407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246088" y="2512663"/>
                <a:ext cx="2492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3      3      2      2=6 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6088" y="2512663"/>
                <a:ext cx="2492221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bdélník 42"/>
          <p:cNvSpPr/>
          <p:nvPr/>
        </p:nvSpPr>
        <p:spPr>
          <a:xfrm>
            <a:off x="2672950" y="2589317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2233488" y="2589317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1807491" y="2589317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1230902" y="2945996"/>
                <a:ext cx="2492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3      3      2      2=8 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0902" y="2945996"/>
                <a:ext cx="2492221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Obdélník 46"/>
          <p:cNvSpPr/>
          <p:nvPr/>
        </p:nvSpPr>
        <p:spPr>
          <a:xfrm>
            <a:off x="2657764" y="3022650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2218302" y="3022650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1792305" y="3022650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1228966" y="3392981"/>
                <a:ext cx="26054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3      3      2      2=10 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8966" y="3392981"/>
                <a:ext cx="2605457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Obdélník 50"/>
          <p:cNvSpPr/>
          <p:nvPr/>
        </p:nvSpPr>
        <p:spPr>
          <a:xfrm>
            <a:off x="2655828" y="3469635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2216366" y="3469635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1790369" y="3469635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2703579" y="1630351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2264117" y="1630351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1838120" y="1630351"/>
            <a:ext cx="258710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4414907" y="1553697"/>
                <a:ext cx="23703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3 : 3+2−2=1 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4907" y="1553697"/>
                <a:ext cx="2370392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ovéPole 68"/>
              <p:cNvSpPr txBox="1"/>
              <p:nvPr/>
            </p:nvSpPr>
            <p:spPr>
              <a:xfrm>
                <a:off x="4401830" y="2057753"/>
                <a:ext cx="22079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) 3 :3⋅2+2=4  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9" name="TextovéPole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1830" y="2057753"/>
                <a:ext cx="2207912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ovéPole 72"/>
              <p:cNvSpPr txBox="1"/>
              <p:nvPr/>
            </p:nvSpPr>
            <p:spPr>
              <a:xfrm>
                <a:off x="4401363" y="2512663"/>
                <a:ext cx="23752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3+3+2−2=6 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3" name="TextovéPole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1363" y="2512663"/>
                <a:ext cx="2375266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ovéPole 76"/>
              <p:cNvSpPr txBox="1"/>
              <p:nvPr/>
            </p:nvSpPr>
            <p:spPr>
              <a:xfrm>
                <a:off x="4386177" y="2945996"/>
                <a:ext cx="22181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3⋅3−2 :2=8 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7" name="TextovéPole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6177" y="2945996"/>
                <a:ext cx="2218171" cy="369332"/>
              </a:xfrm>
              <a:prstGeom prst="rect">
                <a:avLst/>
              </a:prstGeom>
              <a:blipFill rotWithShape="1">
                <a:blip r:embed="rId11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ovéPole 80"/>
              <p:cNvSpPr txBox="1"/>
              <p:nvPr/>
            </p:nvSpPr>
            <p:spPr>
              <a:xfrm>
                <a:off x="4384241" y="3392981"/>
                <a:ext cx="23249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3⋅3+2 :2=10 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1" name="TextovéPole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4241" y="3392981"/>
                <a:ext cx="2324932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bdélník 1"/>
          <p:cNvSpPr/>
          <p:nvPr/>
        </p:nvSpPr>
        <p:spPr>
          <a:xfrm>
            <a:off x="4384241" y="1481689"/>
            <a:ext cx="2401058" cy="237626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1305213" y="1481689"/>
            <a:ext cx="2401058" cy="23762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69679" y="4217993"/>
            <a:ext cx="670147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05213" y="4217993"/>
            <a:ext cx="6723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Vypočítejte, pozor na pořadí početních operací!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7" name="Přímá spojnice 36"/>
          <p:cNvCxnSpPr/>
          <p:nvPr/>
        </p:nvCxnSpPr>
        <p:spPr>
          <a:xfrm>
            <a:off x="1300223" y="4635897"/>
            <a:ext cx="62646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157885" y="4794057"/>
                <a:ext cx="19015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23−4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885" y="4794057"/>
                <a:ext cx="1901546" cy="369332"/>
              </a:xfrm>
              <a:prstGeom prst="rect">
                <a:avLst/>
              </a:prstGeom>
              <a:blipFill rotWithShape="1">
                <a:blip r:embed="rId1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850976" y="4794057"/>
                <a:ext cx="13452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</a:rPr>
                        <m:t>19</m:t>
                      </m:r>
                      <m:r>
                        <a:rPr lang="cs-CZ" b="0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  <a:ea typeface="Cambria Math"/>
                        </a:rPr>
                        <m:t>∙5=95</m:t>
                      </m:r>
                    </m:oMath>
                  </m:oMathPara>
                </a14:m>
                <a:endParaRPr lang="cs-CZ" dirty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0976" y="4794057"/>
                <a:ext cx="1345240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157885" y="5167546"/>
                <a:ext cx="24050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117−9 :3+33=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885" y="5167546"/>
                <a:ext cx="2405082" cy="369332"/>
              </a:xfrm>
              <a:prstGeom prst="rect">
                <a:avLst/>
              </a:prstGeom>
              <a:blipFill rotWithShape="1">
                <a:blip r:embed="rId1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287523" y="5162350"/>
                <a:ext cx="35189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/>
                        </a:rPr>
                        <m:t> 117−3+33=117+30=147</m:t>
                      </m:r>
                    </m:oMath>
                  </m:oMathPara>
                </a14:m>
                <a:endParaRPr lang="cs-CZ" dirty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7523" y="5162350"/>
                <a:ext cx="3518912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1154894" y="5531682"/>
                <a:ext cx="21059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12∙5+3∙11=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894" y="5531682"/>
                <a:ext cx="2105961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3099110" y="5561128"/>
                <a:ext cx="158889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mbria Math"/>
                        </a:rPr>
                        <m:t>60+33=93</m:t>
                      </m:r>
                    </m:oMath>
                  </m:oMathPara>
                </a14:m>
                <a:endParaRPr lang="cs-CZ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9110" y="5561128"/>
                <a:ext cx="1588897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1157885" y="5930460"/>
                <a:ext cx="254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42−6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3+9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885" y="5930460"/>
                <a:ext cx="2542043" cy="369332"/>
              </a:xfrm>
              <a:prstGeom prst="rect">
                <a:avLst/>
              </a:prstGeom>
              <a:blipFill rotWithShape="1">
                <a:blip r:embed="rId19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3531158" y="5930799"/>
                <a:ext cx="13837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mbria Math"/>
                        </a:rPr>
                        <m:t>36 :12=3</m:t>
                      </m:r>
                    </m:oMath>
                  </m:oMathPara>
                </a14:m>
                <a:endParaRPr lang="cs-CZ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1158" y="5930799"/>
                <a:ext cx="1383712" cy="369332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3125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5" grpId="0" animBg="1"/>
      <p:bldP spid="3" grpId="0"/>
      <p:bldP spid="5" grpId="0"/>
      <p:bldP spid="7" grpId="0"/>
      <p:bldP spid="10" grpId="0"/>
      <p:bldP spid="11" grpId="0"/>
      <p:bldP spid="54" grpId="0"/>
      <p:bldP spid="55" grpId="0"/>
      <p:bldP spid="56" grpId="0"/>
      <p:bldP spid="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ovéPole 53"/>
          <p:cNvSpPr txBox="1"/>
          <p:nvPr/>
        </p:nvSpPr>
        <p:spPr>
          <a:xfrm>
            <a:off x="369678" y="1170508"/>
            <a:ext cx="670147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15616" y="1039862"/>
            <a:ext cx="74168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Mamince se po zaplacení nákupu zdálo, že prodavačka udělala chybu. Tak si doma chtěla spočítat, zda platila správně. Koupila: pět jahodových jogurtů, každý za 12 Kč, pět čokoládových jogurtů, každý za 13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č, osm makových buchet, každá za 9 Kč, osm tvarohových buchet, každá za 11 Kč, dvě celá balení různě ochucených minerálek, každé balení po šesti kusech, přičemž jedna minerálka s příchutí pomeranče stojí 15 Kč a jedna s příchutí  hroznů stojí 16 Kč, celé balení mléka obsahující 6 krabic, každá po 18 Kč. Vypočítejte cenu nákupu. Snažte se počítat co nejvýhodněji s využitím vlastností početních operací v množině N.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5" name="Přímá spojnice 54"/>
          <p:cNvCxnSpPr/>
          <p:nvPr/>
        </p:nvCxnSpPr>
        <p:spPr>
          <a:xfrm>
            <a:off x="1100706" y="3630009"/>
            <a:ext cx="72728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100706" y="364337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052548" y="3932890"/>
                <a:ext cx="21443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𝑐𝑒𝑛𝑎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á</m:t>
                      </m:r>
                      <m:r>
                        <a:rPr lang="cs-CZ" b="0" i="1" smtClean="0">
                          <a:latin typeface="Cambria Math"/>
                        </a:rPr>
                        <m:t>𝑘𝑢𝑝𝑢</m:t>
                      </m:r>
                      <m:r>
                        <a:rPr lang="cs-CZ" b="0" i="1" smtClean="0">
                          <a:latin typeface="Cambria Math"/>
                        </a:rPr>
                        <m:t>         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2548" y="3932890"/>
                <a:ext cx="2144370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47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028698" y="4263029"/>
                <a:ext cx="62526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=5∙12+5∙13+8∙9+8∙11+6∙15+6∙16+6∙18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8698" y="4263029"/>
                <a:ext cx="6252609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078788" y="4638298"/>
                <a:ext cx="76427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=5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12+13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+8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9+11</m:t>
                        </m:r>
                      </m:e>
                    </m:d>
                    <m:r>
                      <a:rPr lang="cs-CZ" b="0" i="0" smtClean="0"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6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i="1" dirty="0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15+16+18</m:t>
                        </m:r>
                      </m:e>
                    </m:d>
                    <m:r>
                      <a:rPr lang="cs-CZ" b="0" i="1" dirty="0" smtClean="0">
                        <a:latin typeface="Cambria Math"/>
                        <a:ea typeface="Cambria Math"/>
                      </a:rPr>
                      <m:t>=5∙25+8∙20+6∙49=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8788" y="4638298"/>
                <a:ext cx="7642733" cy="369332"/>
              </a:xfrm>
              <a:prstGeom prst="rect">
                <a:avLst/>
              </a:prstGeom>
              <a:blipFill rotWithShape="1">
                <a:blip r:embed="rId4"/>
                <a:stretch>
                  <a:fillRect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1028698" y="5023629"/>
                <a:ext cx="29225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=125+160+294=579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8698" y="5023629"/>
                <a:ext cx="2922595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1100706" y="5557963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Cena nákupu byla 579 Kč.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6" name="Přímá spojnice 55"/>
          <p:cNvCxnSpPr/>
          <p:nvPr/>
        </p:nvCxnSpPr>
        <p:spPr>
          <a:xfrm>
            <a:off x="1100706" y="5964404"/>
            <a:ext cx="26446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443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303719" y="699652"/>
            <a:ext cx="633923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43608" y="697643"/>
            <a:ext cx="75608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Skupina kamarádů se rozhodla využít nabídky cestovní kanceláře a spolu s rodinami se vypravit na jednodenní výlet. Zjistili si potřebné  informace:</a:t>
            </a:r>
          </a:p>
          <a:p>
            <a:pPr algn="just"/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-plná cena: 670 Kč</a:t>
            </a:r>
          </a:p>
          <a:p>
            <a:pPr algn="just"/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-cena po slevě: 620 Kč děti do 12 let, studenti a senioři  nad 60 let</a:t>
            </a:r>
          </a:p>
          <a:p>
            <a:pPr algn="just"/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-cena zahrnuje: dopravu autokarem s prodejem nápojů, služby průvodce</a:t>
            </a:r>
          </a:p>
          <a:p>
            <a:pPr algn="just"/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-cena nezahrnuje: vstup do podzemí 20 Kč – platí se místnímu průvodci, vstup do vodárenského muzea 70 Kč, komplexní pojištění v ceně 30 Kč za osobu.</a:t>
            </a:r>
          </a:p>
          <a:p>
            <a:pPr algn="just"/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Hlavní organizátor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etr má vybrat peníze od všech účastníků. Kolik celkem vybere, když se zájezdu účastní 10 dospělých, 3 děti (mladší 12 let) a 5 studentů? Všichni budou mít pojištění. Všichni se chtějí podívat do podzemí a 4 dospělí i do muzea.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1043608" y="2944412"/>
            <a:ext cx="75608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1082270" y="2972976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Řešení: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997905" y="2993704"/>
                <a:ext cx="26396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10 </m:t>
                      </m:r>
                      <m:r>
                        <a:rPr lang="cs-CZ" b="0" i="1" smtClean="0">
                          <a:latin typeface="Cambria Math"/>
                        </a:rPr>
                        <m:t>𝑑𝑜𝑠𝑝</m:t>
                      </m:r>
                      <m:r>
                        <a:rPr lang="cs-CZ" b="0" i="1" smtClean="0">
                          <a:latin typeface="Cambria Math"/>
                        </a:rPr>
                        <m:t>ě</m:t>
                      </m:r>
                      <m:r>
                        <a:rPr lang="cs-CZ" b="0" i="1" smtClean="0">
                          <a:latin typeface="Cambria Math"/>
                        </a:rPr>
                        <m:t>𝑙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𝑐h</m:t>
                      </m:r>
                      <m:r>
                        <a:rPr lang="cs-CZ" b="0" i="1" smtClean="0">
                          <a:latin typeface="Cambria Math"/>
                        </a:rPr>
                        <m:t>     10∙670</m:t>
                      </m:r>
                    </m:oMath>
                  </m:oMathPara>
                </a14:m>
                <a:endParaRPr lang="cs-CZ" b="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7905" y="2993704"/>
                <a:ext cx="2639632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47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007195" y="3363036"/>
                <a:ext cx="31166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3 </m:t>
                      </m:r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ě</m:t>
                      </m:r>
                      <m:r>
                        <a:rPr lang="cs-CZ" b="0" i="1" smtClean="0">
                          <a:latin typeface="Cambria Math"/>
                        </a:rPr>
                        <m:t>𝑡𝑖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5 </m:t>
                      </m:r>
                      <m:r>
                        <a:rPr lang="cs-CZ" b="0" i="1" smtClean="0">
                          <a:latin typeface="Cambria Math"/>
                        </a:rPr>
                        <m:t>𝑠𝑡𝑢𝑑𝑒𝑛𝑡</m:t>
                      </m:r>
                      <m:r>
                        <a:rPr lang="cs-CZ" b="0" i="1" smtClean="0">
                          <a:latin typeface="Cambria Math"/>
                        </a:rPr>
                        <m:t>ů     8∙620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7195" y="3363036"/>
                <a:ext cx="3116687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029224" y="3712774"/>
                <a:ext cx="20810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𝑝𝑜𝑗𝑖</m:t>
                      </m:r>
                      <m:r>
                        <a:rPr lang="cs-CZ" b="0" i="1" smtClean="0">
                          <a:latin typeface="Cambria Math"/>
                        </a:rPr>
                        <m:t>š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ě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í     18∙30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224" y="3712774"/>
                <a:ext cx="2081019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47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029224" y="4082106"/>
                <a:ext cx="20409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𝑝𝑜𝑑𝑧𝑒𝑚</m:t>
                      </m:r>
                      <m:r>
                        <a:rPr lang="cs-CZ" b="0" i="1" smtClean="0">
                          <a:latin typeface="Cambria Math"/>
                        </a:rPr>
                        <m:t>í     18∙20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224" y="4082106"/>
                <a:ext cx="2040943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044883" y="4451438"/>
                <a:ext cx="18766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𝑚𝑢𝑧𝑒𝑢𝑚</m:t>
                      </m:r>
                      <m:r>
                        <a:rPr lang="cs-CZ" b="0" i="1" smtClean="0">
                          <a:latin typeface="Cambria Math"/>
                        </a:rPr>
                        <m:t>    4∙70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4883" y="4451438"/>
                <a:ext cx="1876604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029224" y="4820770"/>
                <a:ext cx="14107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𝑐𝑒𝑙𝑘𝑒𝑚</m:t>
                      </m:r>
                      <m:r>
                        <a:rPr lang="cs-CZ" b="0" i="1" smtClean="0">
                          <a:latin typeface="Cambria Math"/>
                        </a:rPr>
                        <m:t>      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224" y="4820770"/>
                <a:ext cx="1410707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065435" y="5190102"/>
                <a:ext cx="70733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=10∙670+8∙620+18∙30+18∙20+4∙70=6 70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0+4 960+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5435" y="5190102"/>
                <a:ext cx="7073347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981375" y="5605154"/>
                <a:ext cx="75897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+18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30+20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+280=11 660+900+280=12 560+280=12  840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375" y="5605154"/>
                <a:ext cx="7589770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ovéPole 24"/>
          <p:cNvSpPr txBox="1"/>
          <p:nvPr/>
        </p:nvSpPr>
        <p:spPr>
          <a:xfrm>
            <a:off x="1082270" y="5974486"/>
            <a:ext cx="2987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Petr vybere 12 840 Kč.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9" name="Přímá spojnice 28"/>
          <p:cNvCxnSpPr/>
          <p:nvPr/>
        </p:nvCxnSpPr>
        <p:spPr>
          <a:xfrm flipV="1">
            <a:off x="1082270" y="6343818"/>
            <a:ext cx="2697642" cy="9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94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3" grpId="0"/>
      <p:bldP spid="15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/>
          <p:cNvSpPr txBox="1"/>
          <p:nvPr/>
        </p:nvSpPr>
        <p:spPr>
          <a:xfrm>
            <a:off x="333820" y="1196752"/>
            <a:ext cx="633923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05273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Najděte neznámé číslo, víte-li o něm, že když k pětinásobku tohoto čísla přičtete pětinásobek tohoto pětinásobku, od výsledku odečtete 50 a výsledek vynásobíte pěti, dostanete výsledek 500.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Přímá spojnice 18"/>
          <p:cNvCxnSpPr/>
          <p:nvPr/>
        </p:nvCxnSpPr>
        <p:spPr>
          <a:xfrm>
            <a:off x="1043608" y="2007461"/>
            <a:ext cx="75608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1115616" y="2007461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97035" y="235944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Neznámé číslo        x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15616" y="272877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podmínek zadání můžeme psát rovnici: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115616" y="3098106"/>
                <a:ext cx="33442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+5∙5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</m:d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−50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∙5=500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3098106"/>
                <a:ext cx="3344249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436217" y="3477541"/>
                <a:ext cx="30236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+25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</a:rPr>
                            <m:t>−50</m:t>
                          </m:r>
                        </m:e>
                      </m:d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5=500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6217" y="3477541"/>
                <a:ext cx="3023648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141143" y="3846873"/>
                <a:ext cx="232768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30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−50</m:t>
                          </m:r>
                        </m:e>
                      </m:d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5=500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1143" y="3846873"/>
                <a:ext cx="2327688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364793" y="4226308"/>
                <a:ext cx="21040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150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−250=500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4793" y="4226308"/>
                <a:ext cx="2104038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4542076" y="4210286"/>
                <a:ext cx="9140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/+250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2076" y="4210286"/>
                <a:ext cx="914033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3051295" y="4609789"/>
                <a:ext cx="14436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150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=750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295" y="4609789"/>
                <a:ext cx="1443600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4519776" y="4609789"/>
                <a:ext cx="9653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÷150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9776" y="4609789"/>
                <a:ext cx="965329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3416812" y="4979121"/>
                <a:ext cx="8536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6812" y="4979121"/>
                <a:ext cx="853695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Ovál 32"/>
          <p:cNvSpPr/>
          <p:nvPr/>
        </p:nvSpPr>
        <p:spPr>
          <a:xfrm>
            <a:off x="3416812" y="4979121"/>
            <a:ext cx="939164" cy="3693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115616" y="5517232"/>
            <a:ext cx="298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Neznámé číslo je číslo 5.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Přímá spojnice 34"/>
          <p:cNvCxnSpPr/>
          <p:nvPr/>
        </p:nvCxnSpPr>
        <p:spPr>
          <a:xfrm>
            <a:off x="1097035" y="5886564"/>
            <a:ext cx="25202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6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6" grpId="0"/>
      <p:bldP spid="20" grpId="0"/>
      <p:bldP spid="23" grpId="0"/>
      <p:bldP spid="26" grpId="0"/>
      <p:bldP spid="27" grpId="0"/>
      <p:bldP spid="28" grpId="0"/>
      <p:bldP spid="30" grpId="0"/>
      <p:bldP spid="31" grpId="0"/>
      <p:bldP spid="32" grpId="0"/>
      <p:bldP spid="33" grpId="0" animBg="1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287239" y="84911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141043" y="786975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svazích kolem školy žáci vysázeli 27 borovic po 80 Kč, 30 modřínů po 75 Kč a 18 bříz po 55 Kč. Na prázdninové měsíce však nezajistili péči o stromky, takže uschla třetina borovic, dvě pětiny modřínů a sedm bříz. Vypočtěte:</a:t>
            </a:r>
          </a:p>
          <a:p>
            <a:pPr marL="342900" indent="-342900" algn="just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Kolik celkem zaplatili za stromky</a:t>
            </a:r>
          </a:p>
          <a:p>
            <a:pPr marL="342900" indent="-342900" algn="just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Kolik stromků zůstalo</a:t>
            </a:r>
          </a:p>
          <a:p>
            <a:pPr marL="342900" indent="-342900" algn="just">
              <a:buAutoNum type="alphaL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Jaká byla peněžní ztráta za uschlé stromky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Přímá spojnice 21"/>
          <p:cNvCxnSpPr/>
          <p:nvPr/>
        </p:nvCxnSpPr>
        <p:spPr>
          <a:xfrm>
            <a:off x="695345" y="2541301"/>
            <a:ext cx="786252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610122" y="2735055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598073" y="3190909"/>
                <a:ext cx="359348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𝑎𝑑𝑎</m:t>
                      </m:r>
                      <m:r>
                        <a:rPr lang="cs-CZ" b="0" i="1" smtClean="0">
                          <a:latin typeface="Cambria Math"/>
                        </a:rPr>
                        <m:t>) 27∙80+30∙75+18∙55=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073" y="3190909"/>
                <a:ext cx="3593484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/>
              <p:cNvSpPr txBox="1"/>
              <p:nvPr/>
            </p:nvSpPr>
            <p:spPr>
              <a:xfrm>
                <a:off x="3982449" y="3191694"/>
                <a:ext cx="46987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2 160+2 250+</m:t>
                      </m:r>
                      <m:r>
                        <a:rPr lang="cs-CZ" b="0" i="0" smtClean="0">
                          <a:latin typeface="Cambria Math"/>
                        </a:rPr>
                        <m:t>990</m:t>
                      </m:r>
                      <m:r>
                        <a:rPr lang="cs-CZ" b="0" i="0" smtClean="0">
                          <a:latin typeface="Cambria Math"/>
                        </a:rPr>
                        <m:t>=4 410+</m:t>
                      </m:r>
                      <m:r>
                        <a:rPr lang="cs-CZ" b="0" i="0" smtClean="0">
                          <a:latin typeface="Cambria Math"/>
                        </a:rPr>
                        <m:t>990</m:t>
                      </m:r>
                      <m:r>
                        <a:rPr lang="cs-CZ" b="0" i="0" smtClean="0">
                          <a:latin typeface="Cambria Math"/>
                        </a:rPr>
                        <m:t>=5 </m:t>
                      </m:r>
                      <m:r>
                        <a:rPr lang="cs-CZ" b="0" i="0" smtClean="0">
                          <a:latin typeface="Cambria Math"/>
                        </a:rPr>
                        <m:t>400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2449" y="3191694"/>
                <a:ext cx="469872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98073" y="3560241"/>
                <a:ext cx="461517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𝑎𝑑𝑏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𝑢𝑠𝑐h𝑙𝑜</m:t>
                      </m:r>
                      <m:r>
                        <a:rPr lang="cs-CZ" b="0" i="1" smtClean="0">
                          <a:latin typeface="Cambria Math"/>
                        </a:rPr>
                        <m:t> 9 </m:t>
                      </m:r>
                      <m:r>
                        <a:rPr lang="cs-CZ" b="0" i="1" smtClean="0">
                          <a:latin typeface="Cambria Math"/>
                        </a:rPr>
                        <m:t>𝑏𝑜𝑟𝑜𝑣𝑖𝑐</m:t>
                      </m:r>
                      <m:r>
                        <a:rPr lang="cs-CZ" b="0" i="1" smtClean="0">
                          <a:latin typeface="Cambria Math"/>
                        </a:rPr>
                        <m:t>, 12 </m:t>
                      </m:r>
                      <m:r>
                        <a:rPr lang="cs-CZ" b="0" i="1" smtClean="0">
                          <a:latin typeface="Cambria Math"/>
                        </a:rPr>
                        <m:t>𝑚𝑜𝑑</m:t>
                      </m:r>
                      <m:r>
                        <a:rPr lang="cs-CZ" b="0" i="1" smtClean="0">
                          <a:latin typeface="Cambria Math"/>
                        </a:rPr>
                        <m:t>ří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ů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7 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ří</m:t>
                      </m:r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073" y="3560241"/>
                <a:ext cx="4615173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141043" y="3899314"/>
                <a:ext cx="32762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𝑣𝑦𝑠</m:t>
                      </m:r>
                      <m:r>
                        <a:rPr lang="cs-CZ" b="0" i="1" smtClean="0">
                          <a:latin typeface="Cambria Math"/>
                        </a:rPr>
                        <m:t>á</m:t>
                      </m:r>
                      <m:r>
                        <a:rPr lang="cs-CZ" b="0" i="1" smtClean="0">
                          <a:latin typeface="Cambria Math"/>
                        </a:rPr>
                        <m:t>𝑧𝑒𝑛𝑜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𝑐𝑒𝑙𝑘𝑒𝑚</m:t>
                      </m:r>
                      <m:r>
                        <a:rPr lang="cs-CZ" b="0" i="1" smtClean="0">
                          <a:latin typeface="Cambria Math"/>
                        </a:rPr>
                        <m:t>  75 </m:t>
                      </m:r>
                      <m:r>
                        <a:rPr lang="cs-CZ" b="0" i="1" smtClean="0">
                          <a:latin typeface="Cambria Math"/>
                        </a:rPr>
                        <m:t>𝑠𝑡𝑟𝑜𝑚𝑘</m:t>
                      </m:r>
                      <m:r>
                        <a:rPr lang="cs-CZ" b="0" i="1" smtClean="0">
                          <a:latin typeface="Cambria Math"/>
                        </a:rPr>
                        <m:t>ů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1043" y="3899314"/>
                <a:ext cx="3276282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141043" y="4278749"/>
                <a:ext cx="34868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75−9−12−7=75−28=47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1043" y="4278749"/>
                <a:ext cx="3486852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599165" y="4650632"/>
                <a:ext cx="59515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𝑎𝑑𝑐</m:t>
                      </m:r>
                      <m:r>
                        <a:rPr lang="cs-CZ" b="0" i="1" smtClean="0">
                          <a:latin typeface="Cambria Math"/>
                        </a:rPr>
                        <m:t>) 9∙80+12∙75+7∙55=720+900+385=2 005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165" y="4650632"/>
                <a:ext cx="5951566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708995" y="5238492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stromky zaplatili celkem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Kč, zůstalo 47 stromků, finanční ztráta byla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2 005 Kč.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6" name="Přímá spojnice 35"/>
          <p:cNvCxnSpPr/>
          <p:nvPr/>
        </p:nvCxnSpPr>
        <p:spPr>
          <a:xfrm>
            <a:off x="695345" y="5884823"/>
            <a:ext cx="786252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1887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313568" y="1503998"/>
            <a:ext cx="633923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61905" y="1473221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Dělte se zbytkem a proveďte zkoušku: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1117889" y="2240160"/>
            <a:ext cx="626885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269248" y="1870828"/>
                <a:ext cx="15240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352 : 8=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9248" y="1870828"/>
                <a:ext cx="1524007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282287" y="1870828"/>
                <a:ext cx="17510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   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) 657 :12=</m:t>
                    </m:r>
                  </m:oMath>
                </a14:m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2287" y="1870828"/>
                <a:ext cx="1751057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413866" y="1870828"/>
                <a:ext cx="18879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1 589 :132=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3866" y="1870828"/>
                <a:ext cx="1887953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229612" y="2398837"/>
                <a:ext cx="21058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𝑎𝑑𝑎</m:t>
                      </m:r>
                      <m:r>
                        <a:rPr lang="cs-CZ" b="0" i="1" smtClean="0">
                          <a:latin typeface="Cambria Math"/>
                        </a:rPr>
                        <m:t>) 352 : 8=44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9612" y="2398837"/>
                <a:ext cx="2105898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876053" y="2601415"/>
                <a:ext cx="5501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32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6053" y="2601415"/>
                <a:ext cx="550151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673055" y="2416749"/>
                <a:ext cx="247939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𝑧𝑘𝑜𝑢</m:t>
                      </m:r>
                      <m:r>
                        <a:rPr lang="cs-CZ" b="0" i="1" smtClean="0">
                          <a:latin typeface="Cambria Math"/>
                        </a:rPr>
                        <m:t>š</m:t>
                      </m:r>
                      <m:r>
                        <a:rPr lang="cs-CZ" b="0" i="1" smtClean="0">
                          <a:latin typeface="Cambria Math"/>
                        </a:rPr>
                        <m:t>𝑘𝑎</m:t>
                      </m:r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r>
                        <a:rPr lang="cs-CZ" b="0" i="0" smtClean="0">
                          <a:latin typeface="Cambria Math"/>
                        </a:rPr>
                        <m:t> 44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∙8=352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3055" y="2416749"/>
                <a:ext cx="2479397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1113345" y="3122676"/>
                <a:ext cx="28766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   </m:t>
                    </m:r>
                    <m:r>
                      <a:rPr lang="cs-CZ" b="0" i="1" smtClean="0">
                        <a:latin typeface="Cambria Math"/>
                      </a:rPr>
                      <m:t>𝑎𝑑𝑏</m:t>
                    </m:r>
                    <m:r>
                      <a:rPr lang="cs-CZ" b="0" i="1" smtClean="0">
                        <a:latin typeface="Cambria Math"/>
                      </a:rPr>
                      <m:t>) 657 :12=54, </m:t>
                    </m:r>
                    <m:r>
                      <a:rPr lang="cs-CZ" b="0" i="1" smtClean="0">
                        <a:latin typeface="Cambria Math"/>
                      </a:rPr>
                      <m:t>𝑧𝑏</m:t>
                    </m:r>
                    <m:r>
                      <a:rPr lang="cs-CZ" b="0" i="1" smtClean="0">
                        <a:latin typeface="Cambria Math"/>
                      </a:rPr>
                      <m:t>. 9</m:t>
                    </m:r>
                  </m:oMath>
                </a14:m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3345" y="3122676"/>
                <a:ext cx="2876621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1882448" y="3449732"/>
                <a:ext cx="5501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57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2448" y="3449732"/>
                <a:ext cx="550151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061985" y="3777044"/>
                <a:ext cx="3706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1985" y="3777044"/>
                <a:ext cx="370614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4254588" y="3110354"/>
                <a:ext cx="25563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𝑧𝑘𝑜𝑢</m:t>
                      </m:r>
                      <m:r>
                        <a:rPr lang="cs-CZ" b="0" i="1" smtClean="0">
                          <a:latin typeface="Cambria Math"/>
                        </a:rPr>
                        <m:t>š</m:t>
                      </m:r>
                      <m:r>
                        <a:rPr lang="cs-CZ" b="0" i="1" smtClean="0">
                          <a:latin typeface="Cambria Math"/>
                        </a:rPr>
                        <m:t>𝑘𝑎</m:t>
                      </m:r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r>
                        <a:rPr lang="cs-CZ" b="0" i="0" smtClean="0">
                          <a:latin typeface="Cambria Math"/>
                        </a:rPr>
                        <m:t>54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∙12=648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588" y="3110354"/>
                <a:ext cx="2556341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133142" y="3407712"/>
                <a:ext cx="177484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648+9=657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3142" y="3407712"/>
                <a:ext cx="1774845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1303315" y="4362994"/>
                <a:ext cx="293657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/>
                  <a:t>ad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</a:rPr>
                      <m:t>) 1 589 :132=12, </m:t>
                    </m:r>
                    <m:r>
                      <a:rPr lang="cs-CZ" b="0" i="1" smtClean="0">
                        <a:latin typeface="Cambria Math"/>
                      </a:rPr>
                      <m:t>𝑧𝑏</m:t>
                    </m:r>
                    <m:r>
                      <a:rPr lang="cs-CZ" b="0" i="1" smtClean="0">
                        <a:latin typeface="Cambria Math"/>
                      </a:rPr>
                      <m:t>.5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3315" y="4362994"/>
                <a:ext cx="2936573" cy="369332"/>
              </a:xfrm>
              <a:prstGeom prst="rect">
                <a:avLst/>
              </a:prstGeom>
              <a:blipFill rotWithShape="1">
                <a:blip r:embed="rId14"/>
                <a:stretch>
                  <a:fillRect l="-1867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1969648" y="4700117"/>
                <a:ext cx="6270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269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9648" y="4700117"/>
                <a:ext cx="627095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226129" y="4964654"/>
                <a:ext cx="3706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6129" y="4964654"/>
                <a:ext cx="370614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4252315" y="4351640"/>
                <a:ext cx="28641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𝑧𝑘𝑜𝑢</m:t>
                      </m:r>
                      <m:r>
                        <a:rPr lang="cs-CZ" b="0" i="1" smtClean="0">
                          <a:latin typeface="Cambria Math"/>
                        </a:rPr>
                        <m:t>š</m:t>
                      </m:r>
                      <m:r>
                        <a:rPr lang="cs-CZ" b="0" i="1" smtClean="0">
                          <a:latin typeface="Cambria Math"/>
                        </a:rPr>
                        <m:t>𝑘𝑎</m:t>
                      </m:r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r>
                        <a:rPr lang="cs-CZ" b="0" i="0" smtClean="0">
                          <a:latin typeface="Cambria Math"/>
                        </a:rPr>
                        <m:t>12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∙132=1 584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315" y="4351640"/>
                <a:ext cx="2864117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6280511" y="4742429"/>
                <a:ext cx="2024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1 584+5=1589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0511" y="4742429"/>
                <a:ext cx="2024913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8517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0" grpId="0"/>
      <p:bldP spid="24" grpId="0"/>
      <p:bldP spid="26" grpId="0"/>
      <p:bldP spid="25" grpId="0"/>
      <p:bldP spid="27" grpId="0"/>
      <p:bldP spid="29" grpId="0"/>
      <p:bldP spid="28" grpId="0"/>
      <p:bldP spid="33" grpId="0"/>
      <p:bldP spid="30" grpId="0"/>
      <p:bldP spid="34" grpId="0"/>
      <p:bldP spid="37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procvičení a upevnění provádění  základních početních operací s přirozenými čísly.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RNDr. Milada Hudcová, Libuše Kubičíková: Sbírka úloh z matematiky pro SOU a SOŠ, 1. vydání 1994, Prometheus, ISBN 80-85849-40-2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22495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392801" y="2636912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RNDr. Peter Krupka, Ph.D.: Matematika pro střední školy – 1. díl, 1. vydání 2012, DIDAKTIS, ISBN 978-80-7358-197-8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3129</TotalTime>
  <Words>995</Words>
  <Application>Microsoft Office PowerPoint</Application>
  <PresentationFormat>Předvádění na obrazovce (4:3)</PresentationFormat>
  <Paragraphs>117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NB2</cp:lastModifiedBy>
  <cp:revision>228</cp:revision>
  <dcterms:created xsi:type="dcterms:W3CDTF">2013-01-11T17:11:37Z</dcterms:created>
  <dcterms:modified xsi:type="dcterms:W3CDTF">2013-09-19T20:44:20Z</dcterms:modified>
</cp:coreProperties>
</file>