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5" autoAdjust="0"/>
    <p:restoredTop sz="94671" autoAdjust="0"/>
  </p:normalViewPr>
  <p:slideViewPr>
    <p:cSldViewPr>
      <p:cViewPr>
        <p:scale>
          <a:sx n="70" d="100"/>
          <a:sy n="70" d="100"/>
        </p:scale>
        <p:origin x="-13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90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90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90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90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61882" y="3509784"/>
            <a:ext cx="51825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Dělitel a násobek přirozeného čísla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III-2-01-03_Operace_s_realnymi_cisly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05.2013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extovéPole 57"/>
          <p:cNvSpPr txBox="1"/>
          <p:nvPr/>
        </p:nvSpPr>
        <p:spPr>
          <a:xfrm>
            <a:off x="360386" y="2274996"/>
            <a:ext cx="67014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78333" y="2274996"/>
                <a:ext cx="72008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 množiny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6, 8, 10,15, 24, 42,60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vyberte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ta</m:t>
                    </m:r>
                    <m:r>
                      <a:rPr lang="cs-CZ" b="0" i="0" smtClean="0">
                        <a:latin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sla</m:t>
                    </m:r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kter</m:t>
                    </m:r>
                    <m:r>
                      <a:rPr lang="cs-CZ" b="0" i="0" smtClean="0">
                        <a:latin typeface="Cambria Math"/>
                      </a:rPr>
                      <m:t>á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jsou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sobkem</m:t>
                    </m:r>
                    <m:r>
                      <a:rPr lang="cs-CZ" b="0" i="0" smtClean="0">
                        <a:latin typeface="Cambria Math"/>
                      </a:rPr>
                      <m:t>: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8333" y="2274996"/>
                <a:ext cx="72008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7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50341" y="3013872"/>
                <a:ext cx="12427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2: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341" y="3013872"/>
                <a:ext cx="1242711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57886" y="3383204"/>
                <a:ext cx="12389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3: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7886" y="3383204"/>
                <a:ext cx="123892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50341" y="3752536"/>
                <a:ext cx="12219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4: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341" y="3752536"/>
                <a:ext cx="1221937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250341" y="4131971"/>
                <a:ext cx="1249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5: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341" y="4131971"/>
                <a:ext cx="1249188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238130" y="4501303"/>
                <a:ext cx="12277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6: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8130" y="4501303"/>
                <a:ext cx="1227708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57886" y="4880738"/>
                <a:ext cx="1242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7: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7886" y="4880738"/>
                <a:ext cx="124219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234374" y="5250070"/>
                <a:ext cx="12538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8: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4374" y="5250070"/>
                <a:ext cx="1253869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259040" y="5655631"/>
                <a:ext cx="1241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9: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040" y="5655631"/>
                <a:ext cx="1241045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75034" y="3013872"/>
                <a:ext cx="18036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6, 8,10,24,42,60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5034" y="3013872"/>
                <a:ext cx="180369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975034" y="3383204"/>
                <a:ext cx="15888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6,15,24,42,60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5034" y="3383204"/>
                <a:ext cx="158889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75034" y="3752536"/>
                <a:ext cx="9797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8,24,60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5034" y="3752536"/>
                <a:ext cx="97975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2846793" y="4121868"/>
                <a:ext cx="12105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10,15,60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6793" y="4121868"/>
                <a:ext cx="121058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975034" y="4491200"/>
                <a:ext cx="13227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6, 24,42,60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5034" y="4491200"/>
                <a:ext cx="1322798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966056" y="4870635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6056" y="4870635"/>
                <a:ext cx="498855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73561" y="5232603"/>
                <a:ext cx="723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8,24,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3561" y="5232603"/>
                <a:ext cx="72327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966056" y="5655631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6056" y="5655631"/>
                <a:ext cx="415498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360385" y="925833"/>
            <a:ext cx="67014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71961" y="953327"/>
            <a:ext cx="7120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 je číslo a násobkem čísla b?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32559" y="1597442"/>
                <a:ext cx="6768752" cy="64633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Číslo a je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násobkem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čísla b, jestliže existuje takové přirozené číslo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že platí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𝑏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2559" y="1597442"/>
                <a:ext cx="6768752" cy="646331"/>
              </a:xfrm>
              <a:prstGeom prst="rect">
                <a:avLst/>
              </a:prstGeom>
              <a:blipFill rotWithShape="1">
                <a:blip r:embed="rId19"/>
                <a:stretch>
                  <a:fillRect l="-629" t="-3704" b="-12963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312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3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401697" y="2852911"/>
            <a:ext cx="67014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644" y="281801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Rozhodněte, zda je pravda: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20664" y="3456796"/>
                <a:ext cx="35820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 37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𝑝𝑟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ě </m:t>
                      </m:r>
                      <m:r>
                        <a:rPr lang="cs-CZ" b="0" i="1" smtClean="0">
                          <a:latin typeface="Cambria Math"/>
                        </a:rPr>
                        <m:t>𝑑𝑣𝑎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𝑙𝑖𝑡𝑒𝑙𝑒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664" y="3456796"/>
                <a:ext cx="3582006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27155" y="4040331"/>
                <a:ext cx="39281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čí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𝑗𝑒𝑑𝑛𝑎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𝑙𝑖𝑡𝑒𝑙𝑒𝑚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𝑘𝑎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</a:rPr>
                      <m:t>ř</m:t>
                    </m:r>
                    <m:r>
                      <a:rPr lang="cs-CZ" b="0" i="1" smtClean="0">
                        <a:latin typeface="Cambria Math"/>
                      </a:rPr>
                      <m:t>𝑖𝑟𝑜𝑧𝑒𝑛</m:t>
                    </m:r>
                    <m:r>
                      <a:rPr lang="cs-CZ" b="0" i="1" smtClean="0">
                        <a:latin typeface="Cambria Math"/>
                      </a:rPr>
                      <m:t>é</m:t>
                    </m:r>
                    <m:r>
                      <a:rPr lang="cs-CZ" b="0" i="1" smtClean="0">
                        <a:latin typeface="Cambria Math"/>
                      </a:rPr>
                      <m:t>h𝑜</m:t>
                    </m:r>
                    <m:r>
                      <a:rPr lang="cs-CZ" b="0" i="1" smtClean="0">
                        <a:latin typeface="Cambria Math"/>
                      </a:rPr>
                      <m:t> čí</m:t>
                    </m:r>
                    <m:r>
                      <a:rPr lang="cs-CZ" b="0" i="1" smtClean="0">
                        <a:latin typeface="Cambria Math"/>
                      </a:rPr>
                      <m:t>𝑠𝑙𝑎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55" y="4040331"/>
                <a:ext cx="3928191" cy="646331"/>
              </a:xfrm>
              <a:prstGeom prst="rect">
                <a:avLst/>
              </a:prstGeom>
              <a:blipFill rotWithShape="1">
                <a:blip r:embed="rId3"/>
                <a:stretch>
                  <a:fillRect b="-84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20664" y="4677160"/>
                <a:ext cx="351032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𝑖𝑐h𝑛𝑖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𝑙𝑖𝑡𝑒𝑙</m:t>
                      </m:r>
                      <m:r>
                        <a:rPr lang="cs-CZ" b="0" i="1" smtClean="0">
                          <a:latin typeface="Cambria Math"/>
                        </a:rPr>
                        <m:t>é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12 </m:t>
                      </m:r>
                      <m:r>
                        <a:rPr lang="cs-CZ" b="0" i="1" smtClean="0">
                          <a:latin typeface="Cambria Math"/>
                        </a:rPr>
                        <m:t>𝑗𝑠𝑜𝑢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čí</m:t>
                    </m:r>
                    <m:r>
                      <a:rPr lang="cs-CZ" b="0" i="1" smtClean="0">
                        <a:latin typeface="Cambria Math"/>
                      </a:rPr>
                      <m:t>𝑠𝑙𝑎</m:t>
                    </m:r>
                    <m:r>
                      <a:rPr lang="cs-CZ" b="0" i="1" smtClean="0">
                        <a:latin typeface="Cambria Math"/>
                      </a:rPr>
                      <m:t> 1, 2, 3, 4,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664" y="4677160"/>
                <a:ext cx="3510320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02328" y="5354731"/>
                <a:ext cx="497495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𝑒𝑐h𝑛𝑦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𝑠𝑜𝑏𝑘𝑦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3 </m:t>
                      </m:r>
                      <m:r>
                        <a:rPr lang="cs-CZ" b="0" i="1" smtClean="0">
                          <a:latin typeface="Cambria Math"/>
                        </a:rPr>
                        <m:t>𝑚𝑒𝑛</m:t>
                      </m:r>
                      <m:r>
                        <a:rPr lang="cs-CZ" b="0" i="1" smtClean="0">
                          <a:latin typeface="Cambria Math"/>
                        </a:rPr>
                        <m:t>ší </m:t>
                      </m:r>
                      <m:r>
                        <a:rPr lang="cs-CZ" b="0" i="1" smtClean="0">
                          <a:latin typeface="Cambria Math"/>
                        </a:rPr>
                        <m:t>𝑛𝑒</m:t>
                      </m:r>
                      <m:r>
                        <a:rPr lang="cs-CZ" b="0" i="1" smtClean="0">
                          <a:latin typeface="Cambria Math"/>
                        </a:rPr>
                        <m:t>ž 20 </m:t>
                      </m:r>
                      <m:r>
                        <a:rPr lang="cs-CZ" b="0" i="1" smtClean="0">
                          <a:latin typeface="Cambria Math"/>
                        </a:rPr>
                        <m:t>𝑗𝑠𝑜𝑢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čí</m:t>
                    </m:r>
                    <m:r>
                      <a:rPr lang="cs-CZ" b="0" i="1" smtClean="0">
                        <a:latin typeface="Cambria Math"/>
                      </a:rPr>
                      <m:t>𝑠𝑙𝑎</m:t>
                    </m:r>
                    <m:r>
                      <a:rPr lang="cs-CZ" b="0" i="1" smtClean="0">
                        <a:latin typeface="Cambria Math"/>
                      </a:rPr>
                      <m:t> 3, 6, 9, 12, 15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18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328" y="5354731"/>
                <a:ext cx="4974952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6523662" y="338649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685901" y="338649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31784" y="406538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685902" y="405287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685900" y="478272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689276" y="550640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523664" y="477155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23663" y="550640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10980" y="3398923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975" y="4038749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762" y="548156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880" y="476571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640" y="3346208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5811704" y="33877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36378" y="40715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836378" y="549323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826801" y="478123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110980" y="405041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110980" y="478272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110980" y="550640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2081" y="1124744"/>
            <a:ext cx="67014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19644" y="108807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Připomeňte si, kdy je číslo a dělitelem číslem b?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4244" y="1697308"/>
            <a:ext cx="690816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dělitelem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čísla b, vyjde-li dělení b : a beze zbytku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43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/>
      <p:bldP spid="4" grpId="0"/>
      <p:bldP spid="5" grpId="0"/>
      <p:bldP spid="6" grpId="0"/>
      <p:bldP spid="7" grpId="0"/>
      <p:bldP spid="8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5" grpId="0"/>
      <p:bldP spid="36" grpId="0"/>
      <p:bldP spid="47" grpId="0"/>
      <p:bldP spid="48" grpId="0"/>
      <p:bldP spid="49" grpId="0"/>
      <p:bldP spid="50" grpId="0"/>
      <p:bldP spid="51" grpId="0"/>
      <p:bldP spid="52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9652" y="1134379"/>
            <a:ext cx="43185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74123" y="117503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Zopakujte si znaky dělitelnosti čísly 2, 3, 4, 5, 6, 8, 9 a 10.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75580" y="1916832"/>
                <a:ext cx="7036780" cy="369331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Číslo je dělitelné:</a:t>
                </a:r>
              </a:p>
              <a:p>
                <a:r>
                  <a:rPr lang="cs-CZ" b="1" dirty="0" smtClean="0"/>
                  <a:t>dvěma</a:t>
                </a:r>
                <a:r>
                  <a:rPr lang="cs-CZ" dirty="0" smtClean="0"/>
                  <a:t>	má-li na místě jednotek některou z číslic 0, 2, 4, 6, 8 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je</m:t>
                        </m:r>
                        <m:r>
                          <a:rPr lang="cs-CZ" b="0" i="0" smtClean="0"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li</m:t>
                        </m:r>
                        <m:r>
                          <a:rPr lang="cs-CZ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sud</m:t>
                        </m:r>
                        <m:r>
                          <a:rPr lang="cs-CZ" b="0" i="0" smtClean="0">
                            <a:latin typeface="Cambria Math"/>
                          </a:rPr>
                          <m:t>é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b="1" dirty="0" smtClean="0"/>
                  <a:t>třem</a:t>
                </a:r>
                <a:r>
                  <a:rPr lang="cs-CZ" dirty="0" smtClean="0"/>
                  <a:t>i	je-li jeho </a:t>
                </a:r>
                <a:r>
                  <a:rPr lang="cs-CZ" dirty="0" err="1" smtClean="0"/>
                  <a:t>ciferný</a:t>
                </a:r>
                <a:r>
                  <a:rPr lang="cs-CZ" dirty="0" smtClean="0"/>
                  <a:t> součet dělitelný třemi</a:t>
                </a:r>
              </a:p>
              <a:p>
                <a:r>
                  <a:rPr lang="cs-CZ" b="1" dirty="0" smtClean="0"/>
                  <a:t>čtyřmi</a:t>
                </a:r>
                <a:r>
                  <a:rPr lang="cs-CZ" dirty="0" smtClean="0"/>
                  <a:t>	je-li jeho poslední dvojčíslí dělitelné čtyřmi nebo jsou na 	konci dvě nuly</a:t>
                </a:r>
              </a:p>
              <a:p>
                <a:r>
                  <a:rPr lang="cs-CZ" b="1" dirty="0" smtClean="0"/>
                  <a:t>pěti</a:t>
                </a:r>
                <a:r>
                  <a:rPr lang="cs-CZ" dirty="0" smtClean="0"/>
                  <a:t>	má-li na místě jednotek číslici nula nebo pět</a:t>
                </a:r>
              </a:p>
              <a:p>
                <a:r>
                  <a:rPr lang="cs-CZ" b="1" dirty="0" smtClean="0"/>
                  <a:t>šesti</a:t>
                </a:r>
                <a:r>
                  <a:rPr lang="cs-CZ" dirty="0" smtClean="0"/>
                  <a:t>	je-li dělitelné dvěma a třemi zároveň</a:t>
                </a:r>
              </a:p>
              <a:p>
                <a:r>
                  <a:rPr lang="cs-CZ" b="1" dirty="0" smtClean="0"/>
                  <a:t>osmi</a:t>
                </a:r>
                <a:r>
                  <a:rPr lang="cs-CZ" dirty="0" smtClean="0"/>
                  <a:t>	je-li jeho poslední trojčíslí dělitelné osmi nebo jsou na konci 	tři nuly</a:t>
                </a:r>
              </a:p>
              <a:p>
                <a:r>
                  <a:rPr lang="cs-CZ" b="1" dirty="0" smtClean="0"/>
                  <a:t>devíti</a:t>
                </a:r>
                <a:r>
                  <a:rPr lang="cs-CZ" dirty="0" smtClean="0"/>
                  <a:t>	je-li jeho </a:t>
                </a:r>
                <a:r>
                  <a:rPr lang="cs-CZ" dirty="0" err="1" smtClean="0"/>
                  <a:t>ciferný</a:t>
                </a:r>
                <a:r>
                  <a:rPr lang="cs-CZ" dirty="0" smtClean="0"/>
                  <a:t> součet dělitelný devíti</a:t>
                </a:r>
              </a:p>
              <a:p>
                <a:r>
                  <a:rPr lang="cs-CZ" b="1" dirty="0" smtClean="0"/>
                  <a:t>deseti</a:t>
                </a:r>
                <a:r>
                  <a:rPr lang="cs-CZ" dirty="0" smtClean="0"/>
                  <a:t>	 má-li na místě jednotek nulu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580" y="1916832"/>
                <a:ext cx="7036780" cy="3693319"/>
              </a:xfrm>
              <a:prstGeom prst="rect">
                <a:avLst/>
              </a:prstGeom>
              <a:blipFill rotWithShape="1">
                <a:blip r:embed="rId2"/>
                <a:stretch>
                  <a:fillRect l="-605" t="-658" r="-77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094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331640" y="1741458"/>
            <a:ext cx="55446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331640" y="1372126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příklad dvojciferného čísla, pro které platí, že: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1895142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je dělitelné dvěma a není dělitelné pěti: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2264474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Všechna dvojciferná sudá čísla, která nekončí nulou, např. 14, 26, 88,….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2910805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Je dělitelné osmi a není dělitelné dvěma: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3280137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eexistuje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3649469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Je dělitelné třemi a není dělitelné devíti: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4018801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33, 39,42,46,….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4388133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Je dělitelné deseti a třemi zároveň: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91680" y="4757465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30, 60 a 90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6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24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7212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zda je pravda: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256" y="2168334"/>
            <a:ext cx="506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Každé sudé číslo je dělitelné dvěma a čtyřmi.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1256" y="2695183"/>
            <a:ext cx="5206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Každé číslo dělitelné pěti je liché.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3063" y="3290129"/>
            <a:ext cx="5184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Je-li číslo dělitelné deseti, pak je sudé.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1257" y="3824173"/>
            <a:ext cx="50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je-li číslo dělitelné osmi, pak je jeho poslední   cifra některá z cifer 0, 4, 8.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00443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62682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08565" y="270306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62683" y="269054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862681" y="331475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823356" y="401360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700445" y="330358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657743" y="401360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87761" y="21156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947" y="265965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356" y="398876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662" y="3278461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780" y="208903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5988485" y="21044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13159" y="270922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970458" y="400043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03582" y="331326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87761" y="268809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287761" y="331475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245060" y="4013605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188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36608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36608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všechny jednociferné dělitele čísel: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0603" y="180417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340 308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0603" y="2348880"/>
            <a:ext cx="1771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42 145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68043" y="2884294"/>
            <a:ext cx="1771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1 489 956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8043" y="34503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6 270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60603" y="3942348"/>
            <a:ext cx="2491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11 384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68043" y="4489795"/>
            <a:ext cx="3139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199 982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180417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1, 2, 3, 4, 6, 9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232389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1, 5,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288429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1, 2, 3, 4, 6,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58344" y="34503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1, 2, 3, 5, 6,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84265" y="3928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1, 2, 4, 8,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48979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51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3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463421" y="98421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6243" y="993502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Vyjmenujte všechna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prvočísla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menší  než 20.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87256" y="1499351"/>
            <a:ext cx="131347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Prvočíslo?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3421" y="2082914"/>
            <a:ext cx="640871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Prvočíslo je každé přirozené číslo větší než jedna, které je dělitelné číslem 1 a samo sebou  (má právě dva dělitele).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1026" y="3019018"/>
            <a:ext cx="3537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Prvočísla menší než 20: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5288" y="301901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2, 3, 5, 7, 11, 13, 17, 19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3421" y="3523074"/>
            <a:ext cx="668833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Čísla, která mají aspo</a:t>
            </a:r>
            <a:r>
              <a:rPr lang="cs-CZ" b="1" dirty="0"/>
              <a:t>ň</a:t>
            </a:r>
            <a:r>
              <a:rPr lang="cs-CZ" b="1" dirty="0" smtClean="0"/>
              <a:t> tři dělitele, nazýváme čísla složená.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3421" y="4221088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06243" y="4221088"/>
            <a:ext cx="2672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příklad: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1025" y="4725144"/>
            <a:ext cx="5270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dvou prvočísel, jejichž rozdíl je opět prvočíslo: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9268" y="5084947"/>
            <a:ext cx="5172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b) složeného čísla, které má právě čtyři dělitele: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3421" y="5454279"/>
            <a:ext cx="6556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dvojciferného prvočísla většího než 40 a menšího než 50: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3421" y="5823611"/>
            <a:ext cx="6052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prvočísla, které má ve svém zápise jen sudé  číslice: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78126" y="4698626"/>
            <a:ext cx="2446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3 nebo 11 a 13, …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04048" y="5072957"/>
            <a:ext cx="164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8, 14, …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113904" y="5442289"/>
            <a:ext cx="207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41, 43, 47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81147" y="582476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34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0" grpId="0" animBg="1"/>
      <p:bldP spid="22" grpId="0"/>
      <p:bldP spid="23" grpId="0"/>
      <p:bldP spid="24" grpId="0" animBg="1"/>
      <p:bldP spid="25" grpId="0" animBg="1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0330" y="1076836"/>
            <a:ext cx="7992888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Každé složené číslo můžeme zapsat jako součin prvočísel (rozklad čísla na prvočinitele).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Prvočíselný rozklad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budeme využívat např. při určování společného dělitele a násobku čísel. Základní metoda určení prvočíselného rozkladu je založena na postupném dělení čísla prvočísly menšími než toto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6206" y="2561391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20676" y="2575431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Následující čísla rozložte na součin prvočísel: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3877" y="319168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264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1614" y="3211993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1 144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324426" y="3198833"/>
            <a:ext cx="0" cy="2458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098945" y="3281471"/>
            <a:ext cx="0" cy="2360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90355" y="3260640"/>
            <a:ext cx="0" cy="23970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932938" y="320562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2 100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773167" y="3578795"/>
            <a:ext cx="13433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18682" y="3578795"/>
            <a:ext cx="13433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545346" y="3565504"/>
            <a:ext cx="13433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44840" y="3209463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8403" y="3703541"/>
            <a:ext cx="551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444840" y="3707399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8403" y="4040607"/>
            <a:ext cx="551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66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58430" y="4050874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29151" y="4397186"/>
            <a:ext cx="551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458430" y="4394464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68403" y="4747005"/>
            <a:ext cx="551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365286" y="4751202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2698" y="5036550"/>
            <a:ext cx="551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28949" y="3209463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228949" y="3703541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063172" y="3703541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572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063171" y="4040607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286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228949" y="4040607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066945" y="4377673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143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145140" y="4376167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063170" y="4744811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38617" y="4723665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056451" y="5024722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085539" y="3209463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803525" y="3703541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1 050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062343" y="3688020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831950" y="4025132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525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078325" y="4025132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834835" y="4377673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175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092030" y="4394464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846259" y="4723665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35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092122" y="4723665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833197" y="5000371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092122" y="5000371"/>
            <a:ext cx="4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846258" y="5272934"/>
            <a:ext cx="1104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714704" y="6058425"/>
                <a:ext cx="18693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264=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∙3∙11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704" y="6058425"/>
                <a:ext cx="186935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3266733" y="6058425"/>
                <a:ext cx="21771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1 144=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∙11∙13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6733" y="6058425"/>
                <a:ext cx="217713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5932938" y="6058425"/>
                <a:ext cx="23165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2 100=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2938" y="6058425"/>
                <a:ext cx="231653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75"/>
          <p:cNvCxnSpPr/>
          <p:nvPr/>
        </p:nvCxnSpPr>
        <p:spPr>
          <a:xfrm>
            <a:off x="6040254" y="6521831"/>
            <a:ext cx="2209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341252" y="6521831"/>
            <a:ext cx="21026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73166" y="6521831"/>
            <a:ext cx="18108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058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" grpId="0"/>
      <p:bldP spid="13" grpId="0"/>
      <p:bldP spid="14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73" grpId="0"/>
      <p:bldP spid="74" grpId="0"/>
      <p:bldP spid="7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dovedností určování dělitele a násobku přirozeného čísla. Žák rozliší číslo přirozené a číslo složené. Rozloží číslo na součin prvočísel.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602897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3427</TotalTime>
  <Words>926</Words>
  <Application>Microsoft Office PowerPoint</Application>
  <PresentationFormat>Předvádění na obrazovce (4:3)</PresentationFormat>
  <Paragraphs>177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NB2</cp:lastModifiedBy>
  <cp:revision>256</cp:revision>
  <dcterms:created xsi:type="dcterms:W3CDTF">2013-01-11T17:11:37Z</dcterms:created>
  <dcterms:modified xsi:type="dcterms:W3CDTF">2013-09-20T07:46:40Z</dcterms:modified>
</cp:coreProperties>
</file>