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</p:sldIdLst>
  <p:sldSz cx="10080625" cy="7559675"/>
  <p:notesSz cx="7559675" cy="106918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46" y="-108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fld id="{A39823F1-0493-4D5E-99A9-0CE77CE4FAF0}" type="slidenum">
              <a:rPr lang="cs-CZ"/>
              <a:pPr>
                <a:defRPr sz="1400"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endParaRPr lang="cs-CZ" noProof="0" smtClean="0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32A7FCDD-3100-4985-BA2F-697238FFB1B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5900" indent="-215900" algn="l" rtl="0" eaLnBrk="0" fontAlgn="base" hangingPunct="0">
      <a:spcBef>
        <a:spcPct val="30000"/>
      </a:spcBef>
      <a:spcAft>
        <a:spcPct val="0"/>
      </a:spcAft>
      <a:defRPr lang="cs-CZ" sz="2000" kern="1200">
        <a:solidFill>
          <a:schemeClr val="tx1"/>
        </a:solidFill>
        <a:latin typeface="Arial" pitchFamily="18"/>
        <a:ea typeface="Microsoft YaHei" pitchFamily="2"/>
        <a:cs typeface="Mangal" pitchFamily="2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048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150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253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355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457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560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662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765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867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969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072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174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277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379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481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584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686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C62B7-0C68-4BBE-8542-095903E64F43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wind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E55EE6-B4D3-4A42-B33A-D1D9CC69E11A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wind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41924E-85EC-46FD-82D6-D4A031EBBC6E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wind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F8C6E-4926-4F1F-A77E-669B3ACCFCD5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wind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F29049-E113-431A-904D-9BC36E38DA7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wind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430B2F-03BC-4254-9741-6B4A3C3AD13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wind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3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C0118F-FF70-4673-BC1F-961C07CB85C2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wind.wav"/>
      </p:stSnd>
    </p:sndAc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8EEDA3-880C-474A-BF31-3D9391B3061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wind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14409-5AB9-4E73-92EB-967619A5336E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wind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D4E29-02C5-4A1A-850A-6D3CD1CEAB2E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wind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26574-940D-4A23-82A8-463CFC8C01AD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wind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100000">
              <a:srgbClr val="FFFFC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 txBox="1">
            <a:spLocks noGrp="1"/>
          </p:cNvSpPr>
          <p:nvPr>
            <p:ph type="title"/>
          </p:nvPr>
        </p:nvSpPr>
        <p:spPr bwMode="auto">
          <a:xfrm>
            <a:off x="503238" y="301625"/>
            <a:ext cx="9072562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cs-CZ" altLang="cs-CZ" smtClean="0"/>
          </a:p>
        </p:txBody>
      </p:sp>
      <p:sp>
        <p:nvSpPr>
          <p:cNvPr id="1027" name="Zástupný symbol pro text 2"/>
          <p:cNvSpPr txBox="1">
            <a:spLocks noGrp="1"/>
          </p:cNvSpPr>
          <p:nvPr>
            <p:ph type="body" idx="1"/>
          </p:nvPr>
        </p:nvSpPr>
        <p:spPr bwMode="auto">
          <a:xfrm>
            <a:off x="503238" y="1768475"/>
            <a:ext cx="9072562" cy="498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503238" y="6886575"/>
            <a:ext cx="2349500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448050" y="6886575"/>
            <a:ext cx="3194050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ct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7227888" y="6886575"/>
            <a:ext cx="2347912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02416394-0AC2-4F91-A548-0F9CB453BC38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  <p:sndAc>
      <p:stSnd>
        <p:snd r:embed="rId13" name="wind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cs-CZ" sz="4400" kern="1200">
          <a:solidFill>
            <a:schemeClr val="tx2"/>
          </a:solidFill>
          <a:latin typeface="Arial" pitchFamily="18"/>
          <a:ea typeface="Microsoft YaHei" pitchFamily="2"/>
          <a:cs typeface="Mangal" pitchFamily="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9pPr>
    </p:titleStyle>
    <p:bodyStyle>
      <a:lvl1pPr algn="l" rtl="0" eaLnBrk="0" fontAlgn="base" hangingPunct="0">
        <a:spcBef>
          <a:spcPct val="0"/>
        </a:spcBef>
        <a:spcAft>
          <a:spcPts val="1413"/>
        </a:spcAft>
        <a:defRPr lang="cs-CZ" sz="3200" kern="1200">
          <a:solidFill>
            <a:schemeClr val="tx1"/>
          </a:solidFill>
          <a:latin typeface="Arial" pitchFamily="18"/>
          <a:ea typeface="Microsoft YaHei" pitchFamily="2"/>
          <a:cs typeface="Mangal" pitchFamily="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itchFamily="34" charset="0"/>
          <a:ea typeface="Microsoft YaHei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itchFamily="34" charset="0"/>
          <a:ea typeface="Microsoft YaHei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audio8.wav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audio" Target="../media/audio8.wav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gif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audio" Target="../media/audio8.wav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lune%C4%8Dn%C3%AD_hodiny" TargetMode="External"/><Relationship Id="rId5" Type="http://schemas.openxmlformats.org/officeDocument/2006/relationships/hyperlink" Target="http://www.office.microsoft.com/" TargetMode="Externa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0225" y="144463"/>
            <a:ext cx="648017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Obrázek 2"/>
          <p:cNvSpPr>
            <a:spLocks noChangeAspect="1"/>
          </p:cNvSpPr>
          <p:nvPr/>
        </p:nvSpPr>
        <p:spPr bwMode="auto">
          <a:xfrm>
            <a:off x="1090613" y="1928813"/>
            <a:ext cx="7989887" cy="5305425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miter lim="800000"/>
            <a:headEnd/>
            <a:tailEnd/>
          </a:ln>
        </p:spPr>
        <p:txBody>
          <a:bodyPr/>
          <a:lstStyle/>
          <a:p>
            <a:endParaRPr lang="cs-CZ" altLang="cs-CZ">
              <a:ea typeface="Microsoft YaHei" pitchFamily="34" charset="-122"/>
            </a:endParaRPr>
          </a:p>
        </p:txBody>
      </p:sp>
      <p:graphicFrame>
        <p:nvGraphicFramePr>
          <p:cNvPr id="2097" name="Group 49"/>
          <p:cNvGraphicFramePr>
            <a:graphicFrameLocks noGrp="1"/>
          </p:cNvGraphicFramePr>
          <p:nvPr/>
        </p:nvGraphicFramePr>
        <p:xfrm>
          <a:off x="287338" y="1835150"/>
          <a:ext cx="8928100" cy="5308839"/>
        </p:xfrm>
        <a:graphic>
          <a:graphicData uri="http://schemas.openxmlformats.org/drawingml/2006/table">
            <a:tbl>
              <a:tblPr/>
              <a:tblGrid>
                <a:gridCol w="4687887"/>
                <a:gridCol w="4240213"/>
              </a:tblGrid>
              <a:tr h="405539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Číslo projektu MŠMT: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algn="l"/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405539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Číslo materiálu: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VY_32_INOVACE_0</a:t>
                      </a: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2</a:t>
                      </a: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_05_úvod do fyziky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57929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Název školy: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ZŠ, PŠ a MŠ Česká Lípa, Moskevská 679, příspěvková organizace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5539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Ročník: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I. ročník praktické školy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05539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Vzdělávací oblast: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Člověk a příroda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5539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Předmět: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Základy přírodních věd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05539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Tematický okruh: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Základy fyziky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5539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Téma: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Veličiny ve fyzice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05539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Název autora: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Mgr. </a:t>
                      </a: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Lucie Červenková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5539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Vytvořeno dne: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Listopad</a:t>
                      </a: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 2012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695279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Anotace 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DUM určený žákům praktické školy k připomenutí a procvičení některých veličin, které používáme k měření ve fyzice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5539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Klíčová slova: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Hmotnost, čas, teplota, objem a hustota</a:t>
                      </a:r>
                    </a:p>
                  </a:txBody>
                  <a:tcPr marL="100788" marR="100788" marT="50380" marB="5038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2"/>
          <p:cNvSpPr txBox="1">
            <a:spLocks noGrp="1"/>
          </p:cNvSpPr>
          <p:nvPr>
            <p:ph type="title" idx="4294967295"/>
          </p:nvPr>
        </p:nvSpPr>
        <p:spPr>
          <a:xfrm>
            <a:off x="431800" y="3455988"/>
            <a:ext cx="9072563" cy="1262062"/>
          </a:xfrm>
        </p:spPr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z="4000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Prezentace slouží k výkladu látky a procvičování na téma:</a:t>
            </a:r>
            <a:br>
              <a:rPr altLang="cs-CZ" sz="4000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4000" b="1" i="1" u="sng" smtClean="0">
                <a:solidFill>
                  <a:srgbClr val="660066"/>
                </a:solidFill>
                <a:latin typeface="Comic Sans MS" pitchFamily="66" charset="0"/>
                <a:ea typeface="Microsoft YaHei" pitchFamily="34" charset="-122"/>
              </a:rPr>
              <a:t>VELIČINY  VE  FYZICE</a:t>
            </a:r>
            <a:br>
              <a:rPr altLang="cs-CZ" sz="4000" b="1" i="1" u="sng" smtClean="0">
                <a:solidFill>
                  <a:srgbClr val="660066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4000" smtClean="0">
                <a:solidFill>
                  <a:schemeClr val="tx1"/>
                </a:solidFill>
                <a:latin typeface="Comic Sans MS" pitchFamily="66" charset="0"/>
                <a:ea typeface="Microsoft YaHei" pitchFamily="34" charset="-122"/>
              </a:rPr>
              <a:t>Pro žáky připraveny pracovní listy – snímky 9 a 14</a:t>
            </a:r>
            <a:endParaRPr altLang="cs-CZ" sz="4000" b="1" i="1" u="sng" smtClean="0">
              <a:solidFill>
                <a:srgbClr val="660066"/>
              </a:solidFill>
              <a:latin typeface="Comic Sans MS" pitchFamily="66" charset="0"/>
              <a:ea typeface="Microsoft YaHei" pitchFamily="34" charset="-122"/>
            </a:endParaRPr>
          </a:p>
        </p:txBody>
      </p:sp>
      <p:sp>
        <p:nvSpPr>
          <p:cNvPr id="3075" name="Zástupný symbol pro obsah 2"/>
          <p:cNvSpPr>
            <a:spLocks/>
          </p:cNvSpPr>
          <p:nvPr/>
        </p:nvSpPr>
        <p:spPr bwMode="auto">
          <a:xfrm>
            <a:off x="357188" y="1785938"/>
            <a:ext cx="82296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Aft>
                <a:spcPts val="1413"/>
              </a:spcAft>
            </a:pPr>
            <a:r>
              <a:rPr lang="cs-CZ" altLang="cs-CZ" sz="3200" b="1">
                <a:solidFill>
                  <a:srgbClr val="31859C"/>
                </a:solidFill>
                <a:latin typeface="Arial" pitchFamily="34" charset="0"/>
                <a:ea typeface="Microsoft YaHei" pitchFamily="34" charset="-122"/>
                <a:cs typeface="Mangal" pitchFamily="2"/>
              </a:rPr>
              <a:t>METODICKÝ POPIS</a:t>
            </a:r>
          </a:p>
        </p:txBody>
      </p:sp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 txBox="1">
            <a:spLocks noGrp="1"/>
          </p:cNvSpPr>
          <p:nvPr>
            <p:ph type="title" idx="4294967295"/>
          </p:nvPr>
        </p:nvSpPr>
        <p:spPr>
          <a:xfrm>
            <a:off x="301625" y="377825"/>
            <a:ext cx="9634538" cy="758825"/>
          </a:xfrm>
        </p:spPr>
        <p:txBody>
          <a:bodyPr lIns="90000" tIns="45000" rIns="90000" bIns="45000" anchor="t"/>
          <a:lstStyle/>
          <a:p>
            <a:pPr eaLnBrk="1" hangingPunct="1">
              <a:buSzPct val="45000"/>
              <a:buFont typeface="StarSymbol"/>
              <a:buNone/>
            </a:pPr>
            <a:r>
              <a:rPr altLang="cs-CZ" sz="3200" b="1" i="1" u="sng" smtClean="0">
                <a:solidFill>
                  <a:srgbClr val="660066"/>
                </a:solidFill>
                <a:latin typeface="Comic Sans MS" pitchFamily="66" charset="0"/>
                <a:ea typeface="Microsoft YaHei" pitchFamily="34" charset="-122"/>
                <a:cs typeface="Times New Roman" pitchFamily="18" charset="0"/>
              </a:rPr>
              <a:t>Doplň, která měřidla používáme běžně v praxi.</a:t>
            </a:r>
          </a:p>
        </p:txBody>
      </p:sp>
      <p:sp>
        <p:nvSpPr>
          <p:cNvPr id="3" name="Zástupný symbol pro obsah 2"/>
          <p:cNvSpPr txBox="1"/>
          <p:nvPr/>
        </p:nvSpPr>
        <p:spPr>
          <a:xfrm>
            <a:off x="301625" y="1820863"/>
            <a:ext cx="8504238" cy="5235575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compatLnSpc="0"/>
          <a:lstStyle/>
          <a:p>
            <a:pPr fontAlgn="auto">
              <a:spcBef>
                <a:spcPts val="539"/>
              </a:spcBef>
              <a:spcAft>
                <a:spcPts val="1417"/>
              </a:spcAft>
              <a:defRPr/>
            </a:pPr>
            <a:r>
              <a:rPr lang="cs-CZ" sz="3200" b="1"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        délky</a:t>
            </a:r>
            <a:br>
              <a:rPr lang="cs-CZ" sz="3200" b="1"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</a:br>
            <a:endParaRPr lang="cs-CZ" sz="3200" b="1"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  <a:p>
            <a:pPr fontAlgn="auto">
              <a:spcBef>
                <a:spcPts val="539"/>
              </a:spcBef>
              <a:spcAft>
                <a:spcPts val="1417"/>
              </a:spcAft>
              <a:defRPr/>
            </a:pPr>
            <a:r>
              <a:rPr lang="cs-CZ" sz="3200" b="1"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hmotnosti</a:t>
            </a:r>
            <a:br>
              <a:rPr lang="cs-CZ" sz="3200" b="1"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</a:br>
            <a:endParaRPr lang="cs-CZ" sz="3200" b="1"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  <a:p>
            <a:pPr fontAlgn="auto">
              <a:spcBef>
                <a:spcPts val="539"/>
              </a:spcBef>
              <a:spcAft>
                <a:spcPts val="1417"/>
              </a:spcAft>
              <a:defRPr/>
            </a:pPr>
            <a:r>
              <a:rPr lang="cs-CZ" sz="3200" b="1"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                                                                 času</a:t>
            </a:r>
            <a:br>
              <a:rPr lang="cs-CZ" sz="3200" b="1"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</a:br>
            <a:endParaRPr lang="cs-CZ" sz="3200" b="1"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  <a:p>
            <a:pPr fontAlgn="auto">
              <a:spcBef>
                <a:spcPts val="539"/>
              </a:spcBef>
              <a:spcAft>
                <a:spcPts val="1417"/>
              </a:spcAft>
              <a:defRPr/>
            </a:pPr>
            <a:r>
              <a:rPr lang="cs-CZ" sz="3200" b="1"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  teploty</a:t>
            </a:r>
            <a:br>
              <a:rPr lang="cs-CZ" sz="3200" b="1"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</a:br>
            <a:endParaRPr lang="cs-CZ" sz="3200" b="1"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  <a:p>
            <a:pPr fontAlgn="auto">
              <a:spcBef>
                <a:spcPts val="539"/>
              </a:spcBef>
              <a:spcAft>
                <a:spcPts val="1417"/>
              </a:spcAft>
              <a:defRPr/>
            </a:pPr>
            <a:r>
              <a:rPr lang="cs-CZ" sz="3200" b="1">
                <a:solidFill>
                  <a:srgbClr val="000000"/>
                </a:solidFill>
                <a:latin typeface="Georgia" pitchFamily="18"/>
                <a:ea typeface="Microsoft YaHei" pitchFamily="2"/>
                <a:cs typeface="Times New Roman" pitchFamily="18"/>
              </a:rPr>
              <a:t>                                          </a:t>
            </a:r>
            <a:r>
              <a:rPr lang="cs-CZ" sz="3200" b="1"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objem</a:t>
            </a:r>
          </a:p>
        </p:txBody>
      </p:sp>
      <p:pic>
        <p:nvPicPr>
          <p:cNvPr id="4100" name="Obrázek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91125" y="4032250"/>
            <a:ext cx="1504950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Obrázek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96075" y="1136650"/>
            <a:ext cx="1743075" cy="261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Obrázek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30475" y="4608513"/>
            <a:ext cx="1789113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Obrázek 6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03688" y="1576388"/>
            <a:ext cx="19050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Obrázek 7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38213" y="6064250"/>
            <a:ext cx="3381375" cy="135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47700" y="503238"/>
            <a:ext cx="8783638" cy="649287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i="1">
                <a:solidFill>
                  <a:srgbClr val="660066"/>
                </a:solidFill>
                <a:latin typeface="Comic Sans MS" pitchFamily="66"/>
                <a:ea typeface="Microsoft YaHei" pitchFamily="2"/>
                <a:cs typeface="Mangal" pitchFamily="2"/>
              </a:rPr>
              <a:t>1.</a:t>
            </a:r>
            <a:r>
              <a:rPr lang="cs-CZ" sz="2400" b="1" i="1">
                <a:solidFill>
                  <a:srgbClr val="660066"/>
                </a:solidFill>
                <a:latin typeface="Comic Sans MS" pitchFamily="66"/>
                <a:ea typeface="Microsoft YaHei" pitchFamily="2"/>
                <a:cs typeface="Mangal" pitchFamily="2"/>
              </a:rPr>
              <a:t> </a:t>
            </a:r>
            <a:r>
              <a:rPr lang="cs-CZ" sz="3600" b="1" i="1">
                <a:solidFill>
                  <a:srgbClr val="660066"/>
                </a:solidFill>
                <a:latin typeface="Comic Sans MS" pitchFamily="66"/>
                <a:ea typeface="Microsoft YaHei" pitchFamily="2"/>
                <a:cs typeface="Mangal" pitchFamily="2"/>
              </a:rPr>
              <a:t>HMOTNOST A JEJÍ MĚŘENÍ</a:t>
            </a:r>
          </a:p>
        </p:txBody>
      </p:sp>
      <p:sp>
        <p:nvSpPr>
          <p:cNvPr id="5123" name="Nadpis 2"/>
          <p:cNvSpPr txBox="1">
            <a:spLocks noGrp="1"/>
          </p:cNvSpPr>
          <p:nvPr>
            <p:ph type="title" idx="4294967295"/>
          </p:nvPr>
        </p:nvSpPr>
        <p:spPr>
          <a:xfrm>
            <a:off x="144463" y="1584325"/>
            <a:ext cx="9070975" cy="7693025"/>
          </a:xfrm>
        </p:spPr>
        <p:txBody>
          <a:bodyPr anchor="t"/>
          <a:lstStyle/>
          <a:p>
            <a:pPr algn="l" eaLnBrk="1">
              <a:buSzPct val="45000"/>
              <a:buFont typeface="StarSymbol"/>
              <a:buNone/>
            </a:pPr>
            <a:r>
              <a:rPr altLang="cs-CZ" sz="26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Kde všude se setkáváme s hmotností a jak ji měříme?</a:t>
            </a:r>
            <a:br>
              <a:rPr altLang="cs-CZ" sz="26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6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/>
            </a:r>
            <a:br>
              <a:rPr altLang="cs-CZ" sz="26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6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* </a:t>
            </a: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obchod</a:t>
            </a:r>
            <a:b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/>
            </a:r>
            <a:b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* sport</a:t>
            </a:r>
            <a:b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/>
            </a:r>
            <a:b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* lékárna</a:t>
            </a:r>
            <a:b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/>
            </a:r>
            <a:b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* domácnost</a:t>
            </a:r>
            <a:b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/>
            </a:r>
            <a:b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* stavebnictví</a:t>
            </a:r>
            <a:b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6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/>
            </a:r>
            <a:br>
              <a:rPr altLang="cs-CZ" sz="26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6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/>
            </a:r>
            <a:br>
              <a:rPr altLang="cs-CZ" sz="26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6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/>
            </a:r>
            <a:br>
              <a:rPr altLang="cs-CZ" sz="26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6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/>
            </a:r>
            <a:br>
              <a:rPr altLang="cs-CZ" sz="26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endParaRPr altLang="cs-CZ" sz="2600" i="1" smtClean="0">
              <a:solidFill>
                <a:srgbClr val="000000"/>
              </a:solidFill>
              <a:latin typeface="Comic Sans MS" pitchFamily="66" charset="0"/>
              <a:ea typeface="Microsoft YaHei" pitchFamily="34" charset="-122"/>
            </a:endParaRPr>
          </a:p>
        </p:txBody>
      </p:sp>
      <p:pic>
        <p:nvPicPr>
          <p:cNvPr id="5124" name="Picture 5" descr="MC900440530[1]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4775" y="2303463"/>
            <a:ext cx="30607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text 1"/>
          <p:cNvSpPr txBox="1">
            <a:spLocks noGrp="1"/>
          </p:cNvSpPr>
          <p:nvPr>
            <p:ph type="body" idx="4294967295"/>
          </p:nvPr>
        </p:nvSpPr>
        <p:spPr>
          <a:xfrm>
            <a:off x="411163" y="503238"/>
            <a:ext cx="8229600" cy="4924425"/>
          </a:xfrm>
        </p:spPr>
        <p:txBody>
          <a:bodyPr lIns="91440" tIns="45720" rIns="91440" bIns="45720"/>
          <a:lstStyle/>
          <a:p>
            <a:pPr algn="ctr" eaLnBrk="1" hangingPunct="1">
              <a:spcBef>
                <a:spcPts val="600"/>
              </a:spcBef>
              <a:spcAft>
                <a:spcPct val="0"/>
              </a:spcAft>
              <a:buSzPct val="45000"/>
              <a:buFont typeface="StarSymbol"/>
              <a:buNone/>
            </a:pPr>
            <a:r>
              <a:rPr altLang="cs-CZ" sz="240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=  </a:t>
            </a: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Základní fyzikální veličina</a:t>
            </a:r>
          </a:p>
          <a:p>
            <a:pPr eaLnBrk="1" hangingPunct="1">
              <a:spcBef>
                <a:spcPts val="600"/>
              </a:spcBef>
              <a:spcAft>
                <a:spcPct val="0"/>
              </a:spcAft>
              <a:buSzPct val="45000"/>
              <a:buFont typeface="StarSymbol"/>
              <a:buNone/>
            </a:pP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=  Popisuje množství látky v tělese</a:t>
            </a:r>
          </a:p>
          <a:p>
            <a:pPr eaLnBrk="1" hangingPunct="1">
              <a:spcBef>
                <a:spcPts val="600"/>
              </a:spcBef>
              <a:spcAft>
                <a:spcPct val="0"/>
              </a:spcAft>
              <a:buSzPct val="45000"/>
              <a:buFont typeface="StarSymbol"/>
              <a:buNone/>
            </a:pP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=  Určuje schopnost tělesa  bránit se změnám pohybu</a:t>
            </a:r>
          </a:p>
          <a:p>
            <a:pPr eaLnBrk="1" hangingPunct="1">
              <a:spcBef>
                <a:spcPts val="600"/>
              </a:spcBef>
              <a:spcAft>
                <a:spcPct val="0"/>
              </a:spcAft>
              <a:buSzPct val="45000"/>
              <a:buFont typeface="StarSymbol"/>
              <a:buChar char="●"/>
            </a:pPr>
            <a:r>
              <a:rPr altLang="cs-CZ" sz="2400" b="1" i="1" smtClean="0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Hmotnost tělesa určujeme vážením</a:t>
            </a:r>
          </a:p>
          <a:p>
            <a:pPr eaLnBrk="1" hangingPunct="1">
              <a:spcBef>
                <a:spcPts val="600"/>
              </a:spcBef>
              <a:spcAft>
                <a:spcPct val="0"/>
              </a:spcAft>
              <a:buSzPct val="45000"/>
              <a:buFont typeface="StarSymbol"/>
              <a:buChar char="●"/>
            </a:pPr>
            <a:r>
              <a:rPr altLang="cs-CZ" sz="2400" i="1" smtClean="0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Označení fyzikální veličiny……………</a:t>
            </a:r>
            <a:r>
              <a:rPr altLang="cs-CZ" sz="2400" b="1" i="1" smtClean="0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m</a:t>
            </a:r>
          </a:p>
          <a:p>
            <a:pPr eaLnBrk="1" hangingPunct="1">
              <a:spcBef>
                <a:spcPts val="600"/>
              </a:spcBef>
              <a:spcAft>
                <a:spcPct val="0"/>
              </a:spcAft>
              <a:buSzPct val="45000"/>
              <a:buFont typeface="StarSymbol"/>
              <a:buChar char="●"/>
            </a:pPr>
            <a:r>
              <a:rPr altLang="cs-CZ" sz="2400" i="1" smtClean="0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Základní jednotka …………..</a:t>
            </a:r>
            <a:r>
              <a:rPr altLang="cs-CZ" sz="2400" b="1" i="1" smtClean="0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kilogram (</a:t>
            </a:r>
            <a:r>
              <a:rPr lang="en-US" altLang="cs-CZ" sz="2400" b="1" i="1" smtClean="0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kg</a:t>
            </a:r>
            <a:r>
              <a:rPr altLang="cs-CZ" sz="2400" b="1" i="1" smtClean="0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)</a:t>
            </a:r>
          </a:p>
          <a:p>
            <a:pPr eaLnBrk="1" hangingPunct="1">
              <a:spcBef>
                <a:spcPts val="600"/>
              </a:spcBef>
              <a:spcAft>
                <a:spcPct val="0"/>
              </a:spcAft>
              <a:buSzPct val="45000"/>
              <a:buFont typeface="StarSymbol"/>
              <a:buChar char="●"/>
            </a:pP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Menší jednotky……</a:t>
            </a:r>
            <a:r>
              <a:rPr lang="en-US"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.....dekagram</a:t>
            </a: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(</a:t>
            </a:r>
            <a:r>
              <a:rPr lang="en-US"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dkg</a:t>
            </a: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)</a:t>
            </a:r>
            <a:r>
              <a:rPr lang="en-US"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, </a:t>
            </a: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gram</a:t>
            </a:r>
            <a:r>
              <a:rPr lang="en-US"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(</a:t>
            </a:r>
            <a:r>
              <a:rPr lang="en-US"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g</a:t>
            </a: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)</a:t>
            </a:r>
            <a:r>
              <a:rPr lang="en-US"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, miligram </a:t>
            </a: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(</a:t>
            </a:r>
            <a:r>
              <a:rPr lang="en-US"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mg</a:t>
            </a: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)</a:t>
            </a:r>
          </a:p>
          <a:p>
            <a:pPr eaLnBrk="1" hangingPunct="1">
              <a:spcBef>
                <a:spcPts val="600"/>
              </a:spcBef>
              <a:spcAft>
                <a:spcPct val="0"/>
              </a:spcAft>
              <a:buSzPct val="45000"/>
              <a:buFont typeface="StarSymbol"/>
              <a:buChar char="●"/>
            </a:pPr>
            <a:r>
              <a:rPr lang="en-US"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V</a:t>
            </a: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ětší jednotky………….metrický cent (</a:t>
            </a:r>
            <a:r>
              <a:rPr lang="en-US"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q</a:t>
            </a: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)</a:t>
            </a:r>
            <a:r>
              <a:rPr lang="en-US"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, </a:t>
            </a: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tuna</a:t>
            </a:r>
            <a:r>
              <a:rPr lang="en-US"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(</a:t>
            </a:r>
            <a:r>
              <a:rPr lang="en-US"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</a:t>
            </a: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)</a:t>
            </a:r>
          </a:p>
          <a:p>
            <a:pPr eaLnBrk="1" hangingPunct="1">
              <a:spcBef>
                <a:spcPts val="600"/>
              </a:spcBef>
              <a:spcAft>
                <a:spcPct val="0"/>
              </a:spcAft>
              <a:buSzPct val="45000"/>
              <a:buFont typeface="StarSymbol"/>
              <a:buChar char="●"/>
            </a:pPr>
            <a:r>
              <a:rPr altLang="cs-CZ" sz="24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PŘEVODY JEDNOTEK:</a:t>
            </a:r>
          </a:p>
        </p:txBody>
      </p:sp>
      <p:sp>
        <p:nvSpPr>
          <p:cNvPr id="3" name="Obdélník 2"/>
          <p:cNvSpPr/>
          <p:nvPr/>
        </p:nvSpPr>
        <p:spPr>
          <a:xfrm>
            <a:off x="2160588" y="287338"/>
            <a:ext cx="5254625" cy="649287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i="1" u="sng">
                <a:solidFill>
                  <a:srgbClr val="660066"/>
                </a:solidFill>
                <a:latin typeface="Comic Sans MS" pitchFamily="66"/>
                <a:ea typeface="Microsoft YaHei" pitchFamily="2"/>
                <a:cs typeface="Mangal" pitchFamily="2"/>
              </a:rPr>
              <a:t>HMOTNOST</a:t>
            </a:r>
          </a:p>
        </p:txBody>
      </p:sp>
      <p:sp>
        <p:nvSpPr>
          <p:cNvPr id="6148" name="Zástupný symbol pro text 3"/>
          <p:cNvSpPr txBox="1">
            <a:spLocks noGrp="1"/>
          </p:cNvSpPr>
          <p:nvPr>
            <p:ph type="body" idx="4294967295"/>
          </p:nvPr>
        </p:nvSpPr>
        <p:spPr>
          <a:xfrm>
            <a:off x="179388" y="4032250"/>
            <a:ext cx="9756775" cy="4175125"/>
          </a:xfrm>
        </p:spPr>
        <p:txBody>
          <a:bodyPr lIns="91440" tIns="45720" rIns="91440" bIns="45720"/>
          <a:lstStyle/>
          <a:p>
            <a:pPr marL="341313" indent="-341313" eaLnBrk="1" hangingPunct="1">
              <a:spcBef>
                <a:spcPts val="800"/>
              </a:spcBef>
              <a:spcAft>
                <a:spcPct val="0"/>
              </a:spcAft>
              <a:buSzPct val="45000"/>
              <a:buFont typeface="StarSymbol"/>
              <a:buNone/>
            </a:pPr>
            <a:endParaRPr altLang="cs-CZ" sz="2200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  <a:p>
            <a:pPr marL="341313" indent="-341313" eaLnBrk="1" hangingPunct="1">
              <a:spcBef>
                <a:spcPts val="250"/>
              </a:spcBef>
              <a:spcAft>
                <a:spcPct val="0"/>
              </a:spcAft>
              <a:buSzPct val="45000"/>
              <a:buFont typeface="StarSymbol"/>
              <a:buNone/>
            </a:pPr>
            <a:endParaRPr altLang="cs-CZ" sz="2200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  <a:p>
            <a:pPr marL="341313" indent="-341313" eaLnBrk="1" hangingPunct="1">
              <a:spcBef>
                <a:spcPts val="800"/>
              </a:spcBef>
              <a:spcAft>
                <a:spcPct val="0"/>
              </a:spcAft>
              <a:buSzPct val="45000"/>
              <a:buFont typeface="StarSymbol"/>
              <a:buNone/>
            </a:pPr>
            <a:r>
              <a:rPr altLang="cs-CZ" sz="220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       .10         	   .100      	            .100                    .10      	      .1000</a:t>
            </a:r>
          </a:p>
          <a:p>
            <a:pPr marL="341313" indent="-341313" eaLnBrk="1" hangingPunct="1">
              <a:spcBef>
                <a:spcPts val="250"/>
              </a:spcBef>
              <a:spcAft>
                <a:spcPct val="0"/>
              </a:spcAft>
              <a:buSzPct val="45000"/>
              <a:buFont typeface="StarSymbol"/>
              <a:buNone/>
            </a:pPr>
            <a:endParaRPr altLang="cs-CZ" sz="2200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  <a:p>
            <a:pPr marL="341313" indent="-341313" eaLnBrk="1" hangingPunct="1">
              <a:spcBef>
                <a:spcPts val="100"/>
              </a:spcBef>
              <a:spcAft>
                <a:spcPct val="0"/>
              </a:spcAft>
              <a:buSzPct val="45000"/>
              <a:buFont typeface="StarSymbol"/>
              <a:buNone/>
            </a:pPr>
            <a:r>
              <a:rPr altLang="cs-CZ" sz="2200" b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</a:p>
          <a:p>
            <a:pPr marL="341313" indent="-341313" eaLnBrk="1" hangingPunct="1">
              <a:spcBef>
                <a:spcPts val="100"/>
              </a:spcBef>
              <a:spcAft>
                <a:spcPct val="0"/>
              </a:spcAft>
              <a:buSzPct val="45000"/>
              <a:buFont typeface="StarSymbol"/>
              <a:buNone/>
            </a:pPr>
            <a:r>
              <a:rPr altLang="cs-CZ" sz="2400" b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t  </a:t>
            </a:r>
            <a:r>
              <a:rPr altLang="cs-CZ" sz="2200" b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                 q                      kg                      dkg                g                 mg</a:t>
            </a:r>
          </a:p>
          <a:p>
            <a:pPr marL="341313" indent="-341313" eaLnBrk="1" hangingPunct="1">
              <a:spcBef>
                <a:spcPts val="200"/>
              </a:spcBef>
              <a:spcAft>
                <a:spcPct val="0"/>
              </a:spcAft>
              <a:buSzPct val="45000"/>
              <a:buFont typeface="StarSymbol"/>
              <a:buNone/>
            </a:pPr>
            <a:endParaRPr altLang="cs-CZ" sz="2200" b="1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  <a:p>
            <a:pPr marL="341313" indent="-341313" eaLnBrk="1" hangingPunct="1">
              <a:spcBef>
                <a:spcPts val="200"/>
              </a:spcBef>
              <a:spcAft>
                <a:spcPct val="0"/>
              </a:spcAft>
              <a:buSzPct val="45000"/>
              <a:buFont typeface="StarSymbol"/>
              <a:buNone/>
            </a:pPr>
            <a:endParaRPr altLang="cs-CZ" sz="2200" b="1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  <a:p>
            <a:pPr marL="341313" indent="-341313" eaLnBrk="1" hangingPunct="1">
              <a:spcBef>
                <a:spcPts val="200"/>
              </a:spcBef>
              <a:spcAft>
                <a:spcPct val="0"/>
              </a:spcAft>
              <a:buSzPct val="45000"/>
              <a:buFont typeface="StarSymbol"/>
              <a:buNone/>
            </a:pPr>
            <a:r>
              <a:rPr altLang="cs-CZ" sz="2200" b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       </a:t>
            </a:r>
            <a:r>
              <a:rPr altLang="cs-CZ" sz="220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:10                 :100                    :100                    :10              :1000</a:t>
            </a:r>
          </a:p>
        </p:txBody>
      </p:sp>
      <p:sp>
        <p:nvSpPr>
          <p:cNvPr id="5" name="Volný tvar 4"/>
          <p:cNvSpPr/>
          <p:nvPr/>
        </p:nvSpPr>
        <p:spPr>
          <a:xfrm>
            <a:off x="360363" y="5367338"/>
            <a:ext cx="1800225" cy="792162"/>
          </a:xfrm>
          <a:custGeom>
            <a:avLst>
              <a:gd name="f0" fmla="val 15480000"/>
              <a:gd name="f1" fmla="val 5400000"/>
              <a:gd name="f2" fmla="val 5500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Volný tvar 5"/>
          <p:cNvSpPr/>
          <p:nvPr/>
        </p:nvSpPr>
        <p:spPr>
          <a:xfrm>
            <a:off x="2203450" y="5327650"/>
            <a:ext cx="1800225" cy="792163"/>
          </a:xfrm>
          <a:custGeom>
            <a:avLst>
              <a:gd name="f0" fmla="val 16020000"/>
              <a:gd name="f1" fmla="val 5400000"/>
              <a:gd name="f2" fmla="val 5500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Volný tvar 6"/>
          <p:cNvSpPr/>
          <p:nvPr/>
        </p:nvSpPr>
        <p:spPr>
          <a:xfrm>
            <a:off x="4032250" y="5327650"/>
            <a:ext cx="1800225" cy="792163"/>
          </a:xfrm>
          <a:custGeom>
            <a:avLst>
              <a:gd name="f0" fmla="val 16200000"/>
              <a:gd name="f1" fmla="val 5400000"/>
              <a:gd name="f2" fmla="val 5500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Volný tvar 7"/>
          <p:cNvSpPr/>
          <p:nvPr/>
        </p:nvSpPr>
        <p:spPr>
          <a:xfrm>
            <a:off x="5975350" y="5327650"/>
            <a:ext cx="1800225" cy="792163"/>
          </a:xfrm>
          <a:custGeom>
            <a:avLst>
              <a:gd name="f0" fmla="val 16200000"/>
              <a:gd name="f1" fmla="val 5400000"/>
              <a:gd name="f2" fmla="val 5500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Volný tvar 8"/>
          <p:cNvSpPr/>
          <p:nvPr/>
        </p:nvSpPr>
        <p:spPr>
          <a:xfrm>
            <a:off x="7848600" y="5327650"/>
            <a:ext cx="1798638" cy="792163"/>
          </a:xfrm>
          <a:custGeom>
            <a:avLst>
              <a:gd name="f0" fmla="val 16200000"/>
              <a:gd name="f1" fmla="val 5400000"/>
              <a:gd name="f2" fmla="val 5500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Volný tvar 9"/>
          <p:cNvSpPr/>
          <p:nvPr/>
        </p:nvSpPr>
        <p:spPr>
          <a:xfrm rot="10598400">
            <a:off x="334963" y="6316663"/>
            <a:ext cx="1800225" cy="792162"/>
          </a:xfrm>
          <a:custGeom>
            <a:avLst>
              <a:gd name="f0" fmla="val 15480000"/>
              <a:gd name="f1" fmla="val 5400000"/>
              <a:gd name="f2" fmla="val 5500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Volný tvar 10"/>
          <p:cNvSpPr/>
          <p:nvPr/>
        </p:nvSpPr>
        <p:spPr>
          <a:xfrm rot="10598400">
            <a:off x="2235200" y="6316663"/>
            <a:ext cx="1800225" cy="792162"/>
          </a:xfrm>
          <a:custGeom>
            <a:avLst>
              <a:gd name="f0" fmla="val 15480000"/>
              <a:gd name="f1" fmla="val 5400000"/>
              <a:gd name="f2" fmla="val 5500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2" name="Volný tvar 11"/>
          <p:cNvSpPr/>
          <p:nvPr/>
        </p:nvSpPr>
        <p:spPr>
          <a:xfrm rot="10598400">
            <a:off x="4079875" y="6316663"/>
            <a:ext cx="1798638" cy="792162"/>
          </a:xfrm>
          <a:custGeom>
            <a:avLst>
              <a:gd name="f0" fmla="val 15480000"/>
              <a:gd name="f1" fmla="val 5400000"/>
              <a:gd name="f2" fmla="val 5500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3" name="Volný tvar 12"/>
          <p:cNvSpPr/>
          <p:nvPr/>
        </p:nvSpPr>
        <p:spPr>
          <a:xfrm rot="10598400">
            <a:off x="5980113" y="6316663"/>
            <a:ext cx="1800225" cy="792162"/>
          </a:xfrm>
          <a:custGeom>
            <a:avLst>
              <a:gd name="f0" fmla="val 15480000"/>
              <a:gd name="f1" fmla="val 5400000"/>
              <a:gd name="f2" fmla="val 5500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4" name="Volný tvar 13"/>
          <p:cNvSpPr/>
          <p:nvPr/>
        </p:nvSpPr>
        <p:spPr>
          <a:xfrm rot="10774800">
            <a:off x="7820025" y="6184900"/>
            <a:ext cx="1800225" cy="792163"/>
          </a:xfrm>
          <a:custGeom>
            <a:avLst>
              <a:gd name="f0" fmla="val 15480000"/>
              <a:gd name="f1" fmla="val 5400000"/>
              <a:gd name="f2" fmla="val 5500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 txBox="1">
            <a:spLocks noGrp="1"/>
          </p:cNvSpPr>
          <p:nvPr>
            <p:ph type="body" idx="4294967295"/>
          </p:nvPr>
        </p:nvSpPr>
        <p:spPr>
          <a:xfrm>
            <a:off x="720725" y="2016125"/>
            <a:ext cx="8229600" cy="4525963"/>
          </a:xfrm>
        </p:spPr>
        <p:txBody>
          <a:bodyPr lIns="91440" tIns="45720" rIns="91440" bIns="45720"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marL="0" indent="0" eaLnBrk="1" fontAlgn="auto" hangingPunct="1"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" pitchFamily="2"/>
              <a:buChar char=""/>
              <a:defRPr/>
            </a:pPr>
            <a:r>
              <a:rPr i="1" smtClean="0">
                <a:solidFill>
                  <a:sysClr val="windowText" lastClr="000000"/>
                </a:solidFill>
                <a:latin typeface="Comic Sans MS" pitchFamily="66"/>
              </a:rPr>
              <a:t>Využívá se </a:t>
            </a:r>
            <a:r>
              <a:rPr b="1" i="1" smtClean="0">
                <a:solidFill>
                  <a:srgbClr val="FF3333"/>
                </a:solidFill>
                <a:latin typeface="Comic Sans MS" pitchFamily="66"/>
              </a:rPr>
              <a:t>gravitační síly</a:t>
            </a:r>
          </a:p>
          <a:p>
            <a:pPr marL="342720" indent="-342720" eaLnBrk="1" fontAlgn="auto" hangingPunct="1">
              <a:spcBef>
                <a:spcPts val="249"/>
              </a:spcBef>
              <a:spcAft>
                <a:spcPts val="0"/>
              </a:spcAft>
              <a:buFont typeface="StarSymbol"/>
              <a:buNone/>
              <a:defRPr/>
            </a:pPr>
            <a:endParaRPr b="1" i="1" smtClean="0">
              <a:solidFill>
                <a:sysClr val="windowText" lastClr="000000"/>
              </a:solidFill>
              <a:latin typeface="Comic Sans MS" pitchFamily="66"/>
            </a:endParaRPr>
          </a:p>
          <a:p>
            <a:pPr marL="0" indent="0" eaLnBrk="1" fontAlgn="auto" hangingPunct="1"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" pitchFamily="2"/>
              <a:buChar char=""/>
              <a:defRPr/>
            </a:pPr>
            <a:r>
              <a:rPr i="1" smtClean="0">
                <a:solidFill>
                  <a:sysClr val="windowText" lastClr="000000"/>
                </a:solidFill>
                <a:latin typeface="Comic Sans MS" pitchFamily="66"/>
              </a:rPr>
              <a:t>Měření hmotnosti se nazývá </a:t>
            </a:r>
            <a:r>
              <a:rPr b="1" i="1" smtClean="0">
                <a:solidFill>
                  <a:srgbClr val="FF3333"/>
                </a:solidFill>
                <a:latin typeface="Comic Sans MS" pitchFamily="66"/>
              </a:rPr>
              <a:t>vážení</a:t>
            </a:r>
          </a:p>
          <a:p>
            <a:pPr marL="342720" indent="-342720" eaLnBrk="1" fontAlgn="auto" hangingPunct="1">
              <a:spcBef>
                <a:spcPts val="249"/>
              </a:spcBef>
              <a:spcAft>
                <a:spcPts val="0"/>
              </a:spcAft>
              <a:buFont typeface="StarSymbol"/>
              <a:buNone/>
              <a:defRPr/>
            </a:pPr>
            <a:endParaRPr b="1" i="1" smtClean="0">
              <a:solidFill>
                <a:sysClr val="windowText" lastClr="000000"/>
              </a:solidFill>
              <a:latin typeface="Comic Sans MS" pitchFamily="66"/>
            </a:endParaRPr>
          </a:p>
          <a:p>
            <a:pPr marL="0" indent="0" eaLnBrk="1" fontAlgn="auto" hangingPunct="1"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" pitchFamily="2"/>
              <a:buChar char=""/>
              <a:defRPr/>
            </a:pPr>
            <a:r>
              <a:rPr i="1" smtClean="0">
                <a:solidFill>
                  <a:sysClr val="windowText" lastClr="000000"/>
                </a:solidFill>
                <a:latin typeface="Comic Sans MS" pitchFamily="66"/>
              </a:rPr>
              <a:t>Měřící zařízení</a:t>
            </a:r>
            <a:r>
              <a:rPr b="1" i="1" smtClean="0">
                <a:solidFill>
                  <a:sysClr val="windowText" lastClr="000000"/>
                </a:solidFill>
                <a:latin typeface="Comic Sans MS" pitchFamily="66"/>
              </a:rPr>
              <a:t> </a:t>
            </a:r>
            <a:r>
              <a:rPr i="1" smtClean="0">
                <a:solidFill>
                  <a:sysClr val="windowText" lastClr="000000"/>
                </a:solidFill>
                <a:latin typeface="Comic Sans MS" pitchFamily="66"/>
              </a:rPr>
              <a:t>-</a:t>
            </a:r>
            <a:r>
              <a:rPr b="1" i="1" smtClean="0">
                <a:solidFill>
                  <a:sysClr val="windowText" lastClr="000000"/>
                </a:solidFill>
                <a:latin typeface="Comic Sans MS" pitchFamily="66"/>
              </a:rPr>
              <a:t> </a:t>
            </a:r>
            <a:r>
              <a:rPr b="1" i="1" smtClean="0">
                <a:solidFill>
                  <a:srgbClr val="FF3333"/>
                </a:solidFill>
                <a:latin typeface="Comic Sans MS" pitchFamily="66"/>
              </a:rPr>
              <a:t>váhy</a:t>
            </a:r>
          </a:p>
          <a:p>
            <a:pPr marL="0" indent="0" eaLnBrk="1" fontAlgn="auto" hangingPunct="1">
              <a:spcBef>
                <a:spcPts val="249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" pitchFamily="2"/>
              <a:buChar char=""/>
              <a:defRPr/>
            </a:pPr>
            <a:endParaRPr b="1" i="1" smtClean="0">
              <a:solidFill>
                <a:sysClr val="windowText" lastClr="000000"/>
              </a:solidFill>
              <a:latin typeface="Comic Sans MS" pitchFamily="66"/>
            </a:endParaRPr>
          </a:p>
          <a:p>
            <a:pPr marL="0" indent="0" eaLnBrk="1" fontAlgn="auto" hangingPunct="1">
              <a:spcBef>
                <a:spcPts val="697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" pitchFamily="2"/>
              <a:buChar char=""/>
              <a:defRPr/>
            </a:pPr>
            <a:r>
              <a:rPr i="1" smtClean="0">
                <a:solidFill>
                  <a:sysClr val="windowText" lastClr="000000"/>
                </a:solidFill>
                <a:latin typeface="Comic Sans MS" pitchFamily="66"/>
              </a:rPr>
              <a:t>Vážení  patří mezi nejčastější měření v našem životě</a:t>
            </a:r>
          </a:p>
        </p:txBody>
      </p:sp>
      <p:sp>
        <p:nvSpPr>
          <p:cNvPr id="3" name="Obdélník 2"/>
          <p:cNvSpPr/>
          <p:nvPr/>
        </p:nvSpPr>
        <p:spPr>
          <a:xfrm>
            <a:off x="2160588" y="576263"/>
            <a:ext cx="5507037" cy="647700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i="1" u="sng">
                <a:solidFill>
                  <a:srgbClr val="660066"/>
                </a:solidFill>
                <a:latin typeface="Comic Sans MS" pitchFamily="66"/>
                <a:ea typeface="Microsoft YaHei" pitchFamily="2"/>
                <a:cs typeface="Mangal" pitchFamily="2"/>
              </a:rPr>
              <a:t>MĚŘENÍ  HMOTNOSTI</a:t>
            </a:r>
          </a:p>
        </p:txBody>
      </p:sp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4"/>
          <p:cNvSpPr/>
          <p:nvPr/>
        </p:nvSpPr>
        <p:spPr>
          <a:xfrm>
            <a:off x="179388" y="2060575"/>
            <a:ext cx="8640762" cy="8636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45720" tIns="45000" rIns="45720" bIns="45000" compatLnSpc="0"/>
          <a:lstStyle/>
          <a:p>
            <a:pPr fontAlgn="auto">
              <a:spcBef>
                <a:spcPts val="360"/>
              </a:spcBef>
              <a:spcAft>
                <a:spcPts val="0"/>
              </a:spcAft>
              <a:defRPr/>
            </a:pPr>
            <a:r>
              <a:rPr lang="cs-CZ" sz="2400" i="1">
                <a:solidFill>
                  <a:srgbClr val="1C1C1C"/>
                </a:solidFill>
                <a:latin typeface="Comic Sans MS" pitchFamily="66"/>
                <a:ea typeface="Microsoft YaHei" pitchFamily="2"/>
                <a:cs typeface="Mangal" pitchFamily="2"/>
              </a:rPr>
              <a:t>* Čas měříme  za pomoci různých  hodin, stopek, minutek, metronomů apod.</a:t>
            </a:r>
          </a:p>
        </p:txBody>
      </p:sp>
      <p:sp>
        <p:nvSpPr>
          <p:cNvPr id="3" name="Zástupný symbol pro text 4"/>
          <p:cNvSpPr/>
          <p:nvPr/>
        </p:nvSpPr>
        <p:spPr>
          <a:xfrm>
            <a:off x="179388" y="3213100"/>
            <a:ext cx="8712200" cy="503238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45720" tIns="45000" rIns="45720" bIns="45000" compatLnSpc="0"/>
          <a:lstStyle/>
          <a:p>
            <a:pPr fontAlgn="auto">
              <a:spcBef>
                <a:spcPts val="360"/>
              </a:spcBef>
              <a:spcAft>
                <a:spcPts val="0"/>
              </a:spcAft>
              <a:defRPr/>
            </a:pPr>
            <a:r>
              <a:rPr lang="cs-CZ" sz="2400" i="1">
                <a:solidFill>
                  <a:srgbClr val="1C1C1C"/>
                </a:solidFill>
                <a:latin typeface="Comic Sans MS" pitchFamily="66"/>
                <a:ea typeface="Microsoft YaHei" pitchFamily="2"/>
                <a:cs typeface="Mangal" pitchFamily="2"/>
              </a:rPr>
              <a:t>* Hodiny  na sobě mají  stupnici,</a:t>
            </a:r>
          </a:p>
          <a:p>
            <a:pPr fontAlgn="auto">
              <a:spcBef>
                <a:spcPts val="360"/>
              </a:spcBef>
              <a:spcAft>
                <a:spcPts val="0"/>
              </a:spcAft>
              <a:defRPr/>
            </a:pPr>
            <a:r>
              <a:rPr lang="cs-CZ" sz="2400" i="1">
                <a:solidFill>
                  <a:srgbClr val="1C1C1C"/>
                </a:solidFill>
                <a:latin typeface="Comic Sans MS" pitchFamily="66"/>
                <a:ea typeface="Microsoft YaHei" pitchFamily="2"/>
                <a:cs typeface="Mangal" pitchFamily="2"/>
              </a:rPr>
              <a:t>která je rozděluje na 60 dílků.</a:t>
            </a:r>
          </a:p>
        </p:txBody>
      </p:sp>
      <p:sp>
        <p:nvSpPr>
          <p:cNvPr id="4" name="Obdélník 3"/>
          <p:cNvSpPr/>
          <p:nvPr/>
        </p:nvSpPr>
        <p:spPr>
          <a:xfrm>
            <a:off x="1368425" y="792163"/>
            <a:ext cx="7054850" cy="719137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i="1" u="sng">
                <a:solidFill>
                  <a:srgbClr val="004586"/>
                </a:solidFill>
                <a:latin typeface="Comic Sans MS" pitchFamily="66"/>
                <a:ea typeface="Microsoft YaHei" pitchFamily="2"/>
                <a:cs typeface="Mangal" pitchFamily="2"/>
              </a:rPr>
              <a:t>ČAS  A  JEHO  MĚŘENÍ</a:t>
            </a:r>
          </a:p>
        </p:txBody>
      </p:sp>
      <p:pic>
        <p:nvPicPr>
          <p:cNvPr id="8197" name="Obrázek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2543175"/>
            <a:ext cx="2354263" cy="220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Nadpis 5"/>
          <p:cNvSpPr txBox="1">
            <a:spLocks noGrp="1"/>
          </p:cNvSpPr>
          <p:nvPr>
            <p:ph type="title" idx="4294967295"/>
          </p:nvPr>
        </p:nvSpPr>
        <p:spPr>
          <a:xfrm>
            <a:off x="288925" y="5184775"/>
            <a:ext cx="9070975" cy="2482850"/>
          </a:xfrm>
        </p:spPr>
        <p:txBody>
          <a:bodyPr anchor="t"/>
          <a:lstStyle/>
          <a:p>
            <a:pPr algn="l" eaLnBrk="1">
              <a:buSzPct val="45000"/>
              <a:buFont typeface="StarSymbol"/>
              <a:buNone/>
            </a:pPr>
            <a:r>
              <a:rPr altLang="cs-CZ" sz="2800" i="1" smtClean="0">
                <a:solidFill>
                  <a:srgbClr val="FF420E"/>
                </a:solidFill>
                <a:latin typeface="Comic Sans MS" pitchFamily="66" charset="0"/>
                <a:ea typeface="Microsoft YaHei" pitchFamily="34" charset="-122"/>
              </a:rPr>
              <a:t>JEDNOTKY ČASU:  sekunda = s </a:t>
            </a:r>
            <a:br>
              <a:rPr altLang="cs-CZ" sz="2800" i="1" smtClean="0">
                <a:solidFill>
                  <a:srgbClr val="FF420E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smtClean="0">
                <a:solidFill>
                  <a:srgbClr val="FF420E"/>
                </a:solidFill>
                <a:latin typeface="Comic Sans MS" pitchFamily="66" charset="0"/>
                <a:ea typeface="Microsoft YaHei" pitchFamily="34" charset="-122"/>
              </a:rPr>
              <a:t>                                           minuta = min</a:t>
            </a:r>
            <a:br>
              <a:rPr altLang="cs-CZ" sz="2800" i="1" smtClean="0">
                <a:solidFill>
                  <a:srgbClr val="FF420E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smtClean="0">
                <a:solidFill>
                  <a:srgbClr val="FF420E"/>
                </a:solidFill>
                <a:latin typeface="Comic Sans MS" pitchFamily="66" charset="0"/>
                <a:ea typeface="Microsoft YaHei" pitchFamily="34" charset="-122"/>
              </a:rPr>
              <a:t>                                                     hodina = hod </a:t>
            </a: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/>
            </a:r>
            <a:b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-den, týden, měsíc, rok,....</a:t>
            </a:r>
            <a:b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                </a:t>
            </a:r>
          </a:p>
        </p:txBody>
      </p:sp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 txBox="1">
            <a:spLocks noGrp="1"/>
          </p:cNvSpPr>
          <p:nvPr>
            <p:ph type="title" idx="4294967295"/>
          </p:nvPr>
        </p:nvSpPr>
        <p:spPr/>
        <p:txBody>
          <a:bodyPr anchor="t"/>
          <a:lstStyle/>
          <a:p>
            <a:pPr algn="l" eaLnBrk="1">
              <a:buSzPct val="45000"/>
              <a:buFont typeface="StarSymbol"/>
              <a:buNone/>
            </a:pPr>
            <a:r>
              <a:rPr altLang="cs-CZ" sz="3200" i="1" smtClean="0">
                <a:solidFill>
                  <a:srgbClr val="004586"/>
                </a:solidFill>
                <a:latin typeface="Comic Sans MS" pitchFamily="66" charset="0"/>
                <a:ea typeface="Microsoft YaHei" pitchFamily="34" charset="-122"/>
              </a:rPr>
              <a:t>Převody jednotek času:</a:t>
            </a:r>
          </a:p>
        </p:txBody>
      </p:sp>
      <p:sp>
        <p:nvSpPr>
          <p:cNvPr id="9219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238" y="1295400"/>
            <a:ext cx="9577387" cy="2379663"/>
          </a:xfrm>
        </p:spPr>
        <p:txBody>
          <a:bodyPr/>
          <a:lstStyle/>
          <a:p>
            <a:pPr marL="431800" indent="-323850" eaLnBrk="1">
              <a:buSzPct val="45000"/>
              <a:buFont typeface="StarSymbol"/>
              <a:buChar char="●"/>
            </a:pPr>
            <a:r>
              <a:rPr altLang="cs-CZ" smtClean="0">
                <a:solidFill>
                  <a:srgbClr val="FF6600"/>
                </a:solidFill>
                <a:latin typeface="Arial" pitchFamily="34" charset="0"/>
                <a:ea typeface="Microsoft YaHei" pitchFamily="34" charset="-122"/>
              </a:rPr>
              <a:t>1 hod</a:t>
            </a:r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= </a:t>
            </a:r>
            <a:r>
              <a:rPr altLang="cs-CZ" smtClean="0">
                <a:solidFill>
                  <a:srgbClr val="009900"/>
                </a:solidFill>
                <a:latin typeface="Arial" pitchFamily="34" charset="0"/>
                <a:ea typeface="Microsoft YaHei" pitchFamily="34" charset="-122"/>
              </a:rPr>
              <a:t>60 min</a:t>
            </a:r>
          </a:p>
          <a:p>
            <a:pPr marL="431800" indent="-323850" eaLnBrk="1">
              <a:buSzPct val="45000"/>
              <a:buFont typeface="StarSymbol"/>
              <a:buChar char="●"/>
            </a:pPr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              </a:t>
            </a:r>
            <a:r>
              <a:rPr altLang="cs-CZ" smtClean="0">
                <a:solidFill>
                  <a:srgbClr val="009900"/>
                </a:solidFill>
                <a:latin typeface="Arial" pitchFamily="34" charset="0"/>
                <a:ea typeface="Microsoft YaHei" pitchFamily="34" charset="-122"/>
              </a:rPr>
              <a:t>1 min</a:t>
            </a:r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= </a:t>
            </a:r>
            <a:r>
              <a:rPr altLang="cs-CZ" smtClean="0">
                <a:solidFill>
                  <a:srgbClr val="7E0021"/>
                </a:solidFill>
                <a:latin typeface="Arial" pitchFamily="34" charset="0"/>
                <a:ea typeface="Microsoft YaHei" pitchFamily="34" charset="-122"/>
              </a:rPr>
              <a:t>60 s</a:t>
            </a:r>
          </a:p>
          <a:p>
            <a:pPr marL="431800" indent="-323850" eaLnBrk="1">
              <a:buSzPct val="45000"/>
              <a:buFont typeface="StarSymbol"/>
              <a:buChar char="●"/>
            </a:pPr>
            <a:r>
              <a:rPr altLang="cs-CZ" smtClean="0">
                <a:solidFill>
                  <a:srgbClr val="FF6600"/>
                </a:solidFill>
                <a:latin typeface="Arial" pitchFamily="34" charset="0"/>
                <a:ea typeface="Microsoft YaHei" pitchFamily="34" charset="-122"/>
              </a:rPr>
              <a:t>1 hod</a:t>
            </a:r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=           </a:t>
            </a:r>
            <a:r>
              <a:rPr altLang="cs-CZ" smtClean="0">
                <a:solidFill>
                  <a:srgbClr val="7E0021"/>
                </a:solidFill>
                <a:latin typeface="Arial" pitchFamily="34" charset="0"/>
                <a:ea typeface="Microsoft YaHei" pitchFamily="34" charset="-122"/>
              </a:rPr>
              <a:t>3.600 s</a:t>
            </a:r>
          </a:p>
        </p:txBody>
      </p:sp>
      <p:sp>
        <p:nvSpPr>
          <p:cNvPr id="9220" name="Zástupný symbol pro text 3"/>
          <p:cNvSpPr txBox="1">
            <a:spLocks noGrp="1"/>
          </p:cNvSpPr>
          <p:nvPr>
            <p:ph type="body" idx="4294967295"/>
          </p:nvPr>
        </p:nvSpPr>
        <p:spPr>
          <a:xfrm>
            <a:off x="503238" y="3675063"/>
            <a:ext cx="9072562" cy="3308350"/>
          </a:xfrm>
        </p:spPr>
        <p:txBody>
          <a:bodyPr/>
          <a:lstStyle/>
          <a:p>
            <a:pPr marL="431800" indent="-323850" eaLnBrk="1">
              <a:buSzPct val="45000"/>
              <a:buFont typeface="StarSymbol"/>
              <a:buChar char="●"/>
            </a:pPr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Čím měříme čas?</a:t>
            </a:r>
          </a:p>
        </p:txBody>
      </p:sp>
      <p:sp>
        <p:nvSpPr>
          <p:cNvPr id="9221" name="TextovéPole 4"/>
          <p:cNvSpPr txBox="1">
            <a:spLocks noChangeArrowheads="1"/>
          </p:cNvSpPr>
          <p:nvPr/>
        </p:nvSpPr>
        <p:spPr bwMode="auto">
          <a:xfrm>
            <a:off x="5075238" y="1116013"/>
            <a:ext cx="6084887" cy="248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hangingPunct="0">
              <a:buSzPct val="45000"/>
              <a:buFont typeface="StarSymbol"/>
              <a:buNone/>
            </a:pPr>
            <a:r>
              <a:rPr lang="cs-CZ" altLang="cs-CZ" sz="2800" i="1">
                <a:solidFill>
                  <a:srgbClr val="0000CC"/>
                </a:solidFill>
                <a:latin typeface="Comic Sans MS" pitchFamily="66" charset="0"/>
                <a:ea typeface="Microsoft YaHei" pitchFamily="34" charset="-122"/>
                <a:cs typeface="Mangal" pitchFamily="2"/>
              </a:rPr>
              <a:t>JEDNOTKY ČASU:</a:t>
            </a:r>
          </a:p>
          <a:p>
            <a:pPr hangingPunct="0">
              <a:buSzPct val="45000"/>
              <a:buFont typeface="StarSymbol"/>
              <a:buNone/>
            </a:pPr>
            <a:r>
              <a:rPr lang="cs-CZ" altLang="cs-CZ" sz="2800" i="1">
                <a:solidFill>
                  <a:srgbClr val="FF420E"/>
                </a:solidFill>
                <a:latin typeface="Comic Sans MS" pitchFamily="66" charset="0"/>
                <a:ea typeface="Microsoft YaHei" pitchFamily="34" charset="-122"/>
                <a:cs typeface="Mangal" pitchFamily="2"/>
              </a:rPr>
              <a:t> sekunda = s </a:t>
            </a:r>
            <a:br>
              <a:rPr lang="cs-CZ" altLang="cs-CZ" sz="2800" i="1">
                <a:solidFill>
                  <a:srgbClr val="FF420E"/>
                </a:solidFill>
                <a:latin typeface="Comic Sans MS" pitchFamily="66" charset="0"/>
                <a:ea typeface="Microsoft YaHei" pitchFamily="34" charset="-122"/>
                <a:cs typeface="Mangal" pitchFamily="2"/>
              </a:rPr>
            </a:br>
            <a:r>
              <a:rPr lang="cs-CZ" altLang="cs-CZ" sz="2800" i="1">
                <a:solidFill>
                  <a:srgbClr val="FF420E"/>
                </a:solidFill>
                <a:latin typeface="Comic Sans MS" pitchFamily="66" charset="0"/>
                <a:ea typeface="Microsoft YaHei" pitchFamily="34" charset="-122"/>
                <a:cs typeface="Mangal" pitchFamily="2"/>
              </a:rPr>
              <a:t>   minuta = min</a:t>
            </a:r>
            <a:br>
              <a:rPr lang="cs-CZ" altLang="cs-CZ" sz="2800" i="1">
                <a:solidFill>
                  <a:srgbClr val="FF420E"/>
                </a:solidFill>
                <a:latin typeface="Comic Sans MS" pitchFamily="66" charset="0"/>
                <a:ea typeface="Microsoft YaHei" pitchFamily="34" charset="-122"/>
                <a:cs typeface="Mangal" pitchFamily="2"/>
              </a:rPr>
            </a:br>
            <a:r>
              <a:rPr lang="cs-CZ" altLang="cs-CZ" sz="2800" i="1">
                <a:solidFill>
                  <a:srgbClr val="FF420E"/>
                </a:solidFill>
                <a:latin typeface="Comic Sans MS" pitchFamily="66" charset="0"/>
                <a:ea typeface="Microsoft YaHei" pitchFamily="34" charset="-122"/>
                <a:cs typeface="Mangal" pitchFamily="2"/>
              </a:rPr>
              <a:t>     hodina = hod </a:t>
            </a:r>
            <a:r>
              <a:rPr lang="cs-CZ" altLang="cs-CZ" sz="2800" i="1">
                <a:latin typeface="Comic Sans MS" pitchFamily="66" charset="0"/>
                <a:ea typeface="Microsoft YaHei" pitchFamily="34" charset="-122"/>
                <a:cs typeface="Mangal" pitchFamily="2"/>
              </a:rPr>
              <a:t/>
            </a:r>
            <a:br>
              <a:rPr lang="cs-CZ" altLang="cs-CZ" sz="2800" i="1">
                <a:latin typeface="Comic Sans MS" pitchFamily="66" charset="0"/>
                <a:ea typeface="Microsoft YaHei" pitchFamily="34" charset="-122"/>
                <a:cs typeface="Mangal" pitchFamily="2"/>
              </a:rPr>
            </a:br>
            <a:r>
              <a:rPr lang="cs-CZ" altLang="cs-CZ" sz="2800" i="1">
                <a:latin typeface="Comic Sans MS" pitchFamily="66" charset="0"/>
                <a:ea typeface="Microsoft YaHei" pitchFamily="34" charset="-122"/>
                <a:cs typeface="Mangal" pitchFamily="2"/>
              </a:rPr>
              <a:t>       -den, týden, měsíc, rok,....</a:t>
            </a:r>
          </a:p>
        </p:txBody>
      </p:sp>
      <p:pic>
        <p:nvPicPr>
          <p:cNvPr id="9222" name="Obrázek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27650" y="3816350"/>
            <a:ext cx="4103688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Obrázek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188" y="4319588"/>
            <a:ext cx="3581400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24188" y="576263"/>
            <a:ext cx="3311525" cy="647700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i="1">
                <a:solidFill>
                  <a:srgbClr val="004586"/>
                </a:solidFill>
                <a:latin typeface="Comic Sans MS" pitchFamily="66"/>
                <a:ea typeface="Microsoft YaHei" pitchFamily="2"/>
                <a:cs typeface="Mangal" pitchFamily="2"/>
              </a:rPr>
              <a:t>Pracovní list:</a:t>
            </a:r>
          </a:p>
        </p:txBody>
      </p:sp>
      <p:sp>
        <p:nvSpPr>
          <p:cNvPr id="10243" name="Nadpis 2"/>
          <p:cNvSpPr txBox="1">
            <a:spLocks noGrp="1"/>
          </p:cNvSpPr>
          <p:nvPr>
            <p:ph type="title" idx="4294967295"/>
          </p:nvPr>
        </p:nvSpPr>
        <p:spPr>
          <a:xfrm>
            <a:off x="504825" y="1563688"/>
            <a:ext cx="9070975" cy="5564187"/>
          </a:xfrm>
        </p:spPr>
        <p:txBody>
          <a:bodyPr anchor="t"/>
          <a:lstStyle/>
          <a:p>
            <a:pPr algn="l" eaLnBrk="1">
              <a:buSzPct val="45000"/>
              <a:buFont typeface="StarSymbol"/>
              <a:buNone/>
            </a:pP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1.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Kolik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minut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je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půlhodina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?</a:t>
            </a:r>
            <a:b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2.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Kolik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minut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trvá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vyučovací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hodina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?</a:t>
            </a:r>
            <a:b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3.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Kolik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týdnů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má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1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měsíc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?</a:t>
            </a:r>
            <a:b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4.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Kolik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dnů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má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1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měsíc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?</a:t>
            </a:r>
            <a:b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5.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Kolik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hodin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má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1 den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?</a:t>
            </a:r>
            <a:b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6. 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72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hod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–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kolik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je to </a:t>
            </a:r>
            <a:r>
              <a:rPr altLang="cs-CZ" sz="28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dnů</a:t>
            </a:r>
            <a: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?</a:t>
            </a:r>
            <a:br>
              <a:rPr altLang="cs-CZ" sz="28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endParaRPr altLang="cs-CZ" sz="2800" i="1" dirty="0" smtClean="0">
              <a:solidFill>
                <a:srgbClr val="000000"/>
              </a:solidFill>
              <a:latin typeface="Comic Sans MS" pitchFamily="66" charset="0"/>
              <a:ea typeface="Microsoft YaHei" pitchFamily="34" charset="-122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816350" y="5975350"/>
            <a:ext cx="1150938" cy="433388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latin typeface="Arial" pitchFamily="18"/>
                <a:ea typeface="Microsoft YaHei" pitchFamily="2"/>
                <a:cs typeface="Mangal" pitchFamily="2"/>
              </a:rPr>
              <a:t>3 dny</a:t>
            </a:r>
            <a:endParaRPr lang="cs-CZ" dirty="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447925" y="6551613"/>
            <a:ext cx="1152525" cy="431800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25hod</a:t>
            </a:r>
          </a:p>
        </p:txBody>
      </p:sp>
      <p:sp>
        <p:nvSpPr>
          <p:cNvPr id="6" name="Obdélník 5"/>
          <p:cNvSpPr/>
          <p:nvPr/>
        </p:nvSpPr>
        <p:spPr>
          <a:xfrm>
            <a:off x="8207375" y="6119813"/>
            <a:ext cx="1152525" cy="431800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latin typeface="Arial" pitchFamily="18"/>
                <a:ea typeface="Microsoft YaHei" pitchFamily="2"/>
                <a:cs typeface="Mangal" pitchFamily="2"/>
              </a:rPr>
              <a:t>2 dny</a:t>
            </a:r>
            <a:endParaRPr lang="cs-CZ" dirty="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464050" y="6624638"/>
            <a:ext cx="1152525" cy="431800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latin typeface="Arial" pitchFamily="18"/>
                <a:ea typeface="Microsoft YaHei" pitchFamily="2"/>
                <a:cs typeface="Mangal" pitchFamily="2"/>
              </a:rPr>
              <a:t>45 min</a:t>
            </a:r>
            <a:endParaRPr lang="cs-CZ" dirty="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127875" y="5327650"/>
            <a:ext cx="1152525" cy="431800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latin typeface="Arial" pitchFamily="18"/>
                <a:ea typeface="Microsoft YaHei" pitchFamily="2"/>
                <a:cs typeface="Mangal" pitchFamily="2"/>
              </a:rPr>
              <a:t>54 min</a:t>
            </a:r>
            <a:endParaRPr lang="cs-CZ" dirty="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455988" y="5256213"/>
            <a:ext cx="1152525" cy="431800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latin typeface="Arial" pitchFamily="18"/>
                <a:ea typeface="Microsoft YaHei" pitchFamily="2"/>
                <a:cs typeface="Mangal" pitchFamily="2"/>
              </a:rPr>
              <a:t>28 dnů</a:t>
            </a:r>
            <a:endParaRPr lang="cs-CZ" dirty="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40538" y="6624638"/>
            <a:ext cx="1150937" cy="431800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latin typeface="Arial" pitchFamily="18"/>
                <a:ea typeface="Microsoft YaHei" pitchFamily="2"/>
                <a:cs typeface="Mangal" pitchFamily="2"/>
              </a:rPr>
              <a:t>24 hod</a:t>
            </a:r>
            <a:endParaRPr lang="cs-CZ" dirty="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03238" y="5400675"/>
            <a:ext cx="1152525" cy="431800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latin typeface="Arial" pitchFamily="18"/>
                <a:ea typeface="Microsoft YaHei" pitchFamily="2"/>
                <a:cs typeface="Mangal" pitchFamily="2"/>
              </a:rPr>
              <a:t>30 min</a:t>
            </a:r>
            <a:endParaRPr lang="cs-CZ" dirty="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655763" y="5903913"/>
            <a:ext cx="1152525" cy="431800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latin typeface="Arial" pitchFamily="18"/>
                <a:ea typeface="Microsoft YaHei" pitchFamily="2"/>
                <a:cs typeface="Mangal" pitchFamily="2"/>
              </a:rPr>
              <a:t>31 dnů</a:t>
            </a:r>
            <a:endParaRPr lang="cs-CZ" dirty="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688013" y="5903913"/>
            <a:ext cx="1152525" cy="431800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latin typeface="Arial" pitchFamily="18"/>
                <a:ea typeface="Microsoft YaHei" pitchFamily="2"/>
                <a:cs typeface="Mangal" pitchFamily="2"/>
              </a:rPr>
              <a:t>30 dnů</a:t>
            </a:r>
            <a:endParaRPr lang="cs-CZ" dirty="0"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z="4000" b="1" i="1" u="sng" smtClean="0">
                <a:solidFill>
                  <a:srgbClr val="C5000B"/>
                </a:solidFill>
                <a:latin typeface="Comic Sans MS" pitchFamily="66" charset="0"/>
                <a:ea typeface="Microsoft YaHei" pitchFamily="34" charset="-122"/>
              </a:rPr>
              <a:t>TEPLOTA  A JEJÍ MĚŘENÍ</a:t>
            </a:r>
          </a:p>
        </p:txBody>
      </p:sp>
      <p:sp>
        <p:nvSpPr>
          <p:cNvPr id="11267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238" y="1376363"/>
            <a:ext cx="9072562" cy="6723062"/>
          </a:xfrm>
        </p:spPr>
        <p:txBody>
          <a:bodyPr/>
          <a:lstStyle/>
          <a:p>
            <a:pPr marL="431800" indent="-323850" eaLnBrk="1">
              <a:buSzPct val="45000"/>
              <a:buFont typeface="StarSymbol"/>
              <a:buChar char="●"/>
            </a:pP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Teplotu značíme ve fyzice písmenem  </a:t>
            </a:r>
            <a:r>
              <a:rPr altLang="cs-CZ" sz="2800" b="1" i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t</a:t>
            </a:r>
          </a:p>
          <a:p>
            <a:pPr marL="431800" indent="-323850" eaLnBrk="1">
              <a:buSzPct val="45000"/>
              <a:buFont typeface="StarSymbol"/>
              <a:buChar char="●"/>
            </a:pP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Teplotu měříme teploměrem – máme různé druhy teploměrů</a:t>
            </a:r>
          </a:p>
          <a:p>
            <a:pPr marL="431800" indent="-323850" eaLnBrk="1">
              <a:buSzPct val="45000"/>
              <a:buFont typeface="StarSymbol"/>
              <a:buChar char="●"/>
            </a:pP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JEDNOTKY TEPLOTY zapisujeme ve stupních Celsia =</a:t>
            </a:r>
            <a:r>
              <a:rPr altLang="cs-CZ" sz="2800" b="1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°C  </a:t>
            </a:r>
          </a:p>
          <a:p>
            <a:pPr marL="431800" indent="-323850" eaLnBrk="1">
              <a:buSzPct val="45000"/>
              <a:buFont typeface="StarSymbol"/>
              <a:buChar char="●"/>
            </a:pP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v některých státech ve stupních Kelvina = K</a:t>
            </a:r>
          </a:p>
          <a:p>
            <a:pPr marL="431800" indent="-323850" eaLnBrk="1">
              <a:buSzPct val="45000"/>
              <a:buFont typeface="StarSymbol"/>
              <a:buChar char="●"/>
            </a:pP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Teplotu umíme měřit v hodnotách </a:t>
            </a:r>
            <a:r>
              <a:rPr altLang="cs-CZ" sz="2800" b="1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+</a:t>
            </a: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 to je nad 0 a v hodnotách </a:t>
            </a:r>
            <a:r>
              <a:rPr altLang="cs-CZ" sz="2800" b="1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– </a:t>
            </a:r>
            <a:r>
              <a:rPr altLang="cs-CZ" sz="2800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to je pod nulou</a:t>
            </a:r>
          </a:p>
          <a:p>
            <a:pPr marL="431800" indent="-323850" eaLnBrk="1">
              <a:buSzPct val="45000"/>
              <a:buFont typeface="StarSymbol"/>
              <a:buChar char="●"/>
            </a:pPr>
            <a:r>
              <a:rPr altLang="cs-CZ" sz="2800" i="1" smtClean="0">
                <a:solidFill>
                  <a:srgbClr val="C5000B"/>
                </a:solidFill>
                <a:latin typeface="Comic Sans MS" pitchFamily="66" charset="0"/>
                <a:ea typeface="Microsoft YaHei" pitchFamily="34" charset="-122"/>
              </a:rPr>
              <a:t>0°C = bod nula = bod mrznutí i bod tání</a:t>
            </a:r>
          </a:p>
          <a:p>
            <a:pPr marL="431800" indent="-323850" eaLnBrk="1">
              <a:buSzPct val="45000"/>
              <a:buFont typeface="StarSymbol"/>
              <a:buChar char="●"/>
            </a:pPr>
            <a:endParaRPr altLang="cs-CZ" sz="2800" i="1" smtClean="0">
              <a:solidFill>
                <a:srgbClr val="000000"/>
              </a:solidFill>
              <a:latin typeface="Comic Sans MS" pitchFamily="66" charset="0"/>
              <a:ea typeface="Microsoft YaHei" pitchFamily="34" charset="-122"/>
            </a:endParaRPr>
          </a:p>
          <a:p>
            <a:pPr marL="431800" indent="-323850" eaLnBrk="1">
              <a:buSzPct val="45000"/>
              <a:buFont typeface="StarSymbol"/>
              <a:buChar char="●"/>
            </a:pPr>
            <a:endParaRPr altLang="cs-CZ" sz="2800" i="1" smtClean="0">
              <a:solidFill>
                <a:srgbClr val="000000"/>
              </a:solidFill>
              <a:latin typeface="Comic Sans MS" pitchFamily="66" charset="0"/>
              <a:ea typeface="Microsoft YaHei" pitchFamily="34" charset="-122"/>
            </a:endParaRPr>
          </a:p>
        </p:txBody>
      </p:sp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Podnadpis 1"/>
          <p:cNvSpPr txBox="1">
            <a:spLocks noGrp="1"/>
          </p:cNvSpPr>
          <p:nvPr>
            <p:ph type="subTitle" idx="4294967295"/>
          </p:nvPr>
        </p:nvSpPr>
        <p:spPr>
          <a:xfrm>
            <a:off x="503238" y="301625"/>
            <a:ext cx="9072562" cy="6456363"/>
          </a:xfrm>
        </p:spPr>
        <p:txBody>
          <a:bodyPr/>
          <a:lstStyle/>
          <a:p>
            <a:pPr eaLnBrk="1">
              <a:buSzPct val="45000"/>
              <a:buFont typeface="StarSymbol"/>
              <a:buNone/>
              <a:defRPr/>
            </a:pPr>
            <a:r>
              <a:rPr altLang="cs-CZ" sz="2800" b="1" i="1" dirty="0" smtClean="0">
                <a:solidFill>
                  <a:srgbClr val="000000"/>
                </a:solidFill>
                <a:latin typeface="Comic Sans MS" panose="030F0702030302020204" pitchFamily="66" charset="0"/>
                <a:ea typeface="Microsoft YaHei" pitchFamily="34" charset="-122"/>
                <a:cs typeface="Mangal" pitchFamily="18" charset="0"/>
              </a:rPr>
              <a:t>Přiřaď vhodný teploměr k určitému měření teploty:</a:t>
            </a:r>
          </a:p>
          <a:p>
            <a:pPr eaLnBrk="1">
              <a:buSzPct val="45000"/>
              <a:buFont typeface="StarSymbol"/>
              <a:buNone/>
              <a:defRPr/>
            </a:pPr>
            <a:endParaRPr altLang="cs-CZ" sz="2800" b="1" i="1" dirty="0" smtClean="0">
              <a:solidFill>
                <a:srgbClr val="000000"/>
              </a:solidFill>
              <a:latin typeface="Comic Sans MS" panose="030F0702030302020204" pitchFamily="66" charset="0"/>
              <a:ea typeface="Microsoft YaHei" pitchFamily="34" charset="-122"/>
              <a:cs typeface="Mangal" pitchFamily="18" charset="0"/>
            </a:endParaRPr>
          </a:p>
          <a:p>
            <a:pPr eaLnBrk="1">
              <a:buSzPts val="1100"/>
              <a:buFont typeface="StarSymbol"/>
              <a:buBlip>
                <a:blip r:embed="rId4"/>
              </a:buBlip>
              <a:defRPr/>
            </a:pPr>
            <a:r>
              <a:rPr altLang="cs-CZ" sz="2800" b="1" i="1" dirty="0" smtClean="0">
                <a:solidFill>
                  <a:srgbClr val="000000"/>
                </a:solidFill>
                <a:latin typeface="Comic Sans MS" panose="030F0702030302020204" pitchFamily="66" charset="0"/>
                <a:ea typeface="Microsoft YaHei" pitchFamily="34" charset="-122"/>
                <a:cs typeface="Mangal" pitchFamily="18" charset="0"/>
              </a:rPr>
              <a:t>Teplota venkovního vzduchu</a:t>
            </a:r>
          </a:p>
          <a:p>
            <a:pPr eaLnBrk="1">
              <a:buSzPts val="1100"/>
              <a:buFont typeface="StarSymbol"/>
              <a:buBlip>
                <a:blip r:embed="rId4"/>
              </a:buBlip>
              <a:defRPr/>
            </a:pPr>
            <a:r>
              <a:rPr altLang="cs-CZ" sz="2800" b="1" i="1" dirty="0" smtClean="0">
                <a:solidFill>
                  <a:srgbClr val="000000"/>
                </a:solidFill>
                <a:latin typeface="Comic Sans MS" panose="030F0702030302020204" pitchFamily="66" charset="0"/>
                <a:ea typeface="Microsoft YaHei" pitchFamily="34" charset="-122"/>
                <a:cs typeface="Mangal" pitchFamily="18" charset="0"/>
              </a:rPr>
              <a:t>Teplota v elektrické troubě</a:t>
            </a:r>
          </a:p>
          <a:p>
            <a:pPr marL="457200" indent="-457200" eaLnBrk="1">
              <a:buSzPts val="1100"/>
              <a:buFontTx/>
              <a:buBlip>
                <a:blip r:embed="rId5"/>
              </a:buBlip>
              <a:defRPr/>
            </a:pPr>
            <a:r>
              <a:rPr altLang="cs-CZ" sz="2800" b="1" i="1" dirty="0" smtClean="0">
                <a:solidFill>
                  <a:srgbClr val="000000"/>
                </a:solidFill>
                <a:latin typeface="Comic Sans MS" panose="030F0702030302020204" pitchFamily="66" charset="0"/>
                <a:ea typeface="Microsoft YaHei" pitchFamily="34" charset="-122"/>
                <a:cs typeface="Mangal" pitchFamily="18" charset="0"/>
              </a:rPr>
              <a:t>Teplota lidského těla</a:t>
            </a:r>
          </a:p>
          <a:p>
            <a:pPr eaLnBrk="1">
              <a:buSzPts val="1100"/>
              <a:defRPr/>
            </a:pPr>
            <a:endParaRPr altLang="cs-CZ" dirty="0" smtClean="0">
              <a:solidFill>
                <a:srgbClr val="000000"/>
              </a:solidFill>
              <a:latin typeface="Arial" pitchFamily="34" charset="0"/>
              <a:ea typeface="Microsoft YaHei" pitchFamily="34" charset="-122"/>
              <a:cs typeface="Mangal" pitchFamily="18" charset="0"/>
            </a:endParaRPr>
          </a:p>
          <a:p>
            <a:pPr eaLnBrk="1">
              <a:buSzPts val="1100"/>
              <a:defRPr/>
            </a:pP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  <a:cs typeface="Mangal" pitchFamily="18" charset="0"/>
              </a:rPr>
              <a:t> </a:t>
            </a:r>
          </a:p>
        </p:txBody>
      </p:sp>
      <p:pic>
        <p:nvPicPr>
          <p:cNvPr id="12291" name="Obrázek 2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53200" y="4835525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Obrázek 3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51838" y="1008063"/>
            <a:ext cx="1439862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63" y="3765550"/>
            <a:ext cx="5160962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Obrázek 5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19813" y="2376488"/>
            <a:ext cx="781050" cy="226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95400" y="360363"/>
            <a:ext cx="7272338" cy="719137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i="1">
                <a:solidFill>
                  <a:srgbClr val="FF00CC"/>
                </a:solidFill>
                <a:latin typeface="Comic Sans MS" pitchFamily="66"/>
                <a:ea typeface="Microsoft YaHei" pitchFamily="2"/>
                <a:cs typeface="Mangal" pitchFamily="2"/>
              </a:rPr>
              <a:t>OBJEM A JEHO MĚŘENÍ</a:t>
            </a:r>
          </a:p>
        </p:txBody>
      </p:sp>
      <p:sp>
        <p:nvSpPr>
          <p:cNvPr id="13315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431800" y="1079500"/>
            <a:ext cx="9072563" cy="6119813"/>
          </a:xfrm>
        </p:spPr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z="2400" b="1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Základní</a:t>
            </a:r>
            <a:r>
              <a:rPr altLang="cs-CZ" sz="2400" b="1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b="1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jednotka</a:t>
            </a:r>
            <a:r>
              <a:rPr altLang="cs-CZ" sz="2400" b="1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b="1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objemu</a:t>
            </a:r>
            <a:r>
              <a:rPr altLang="cs-CZ" sz="2400" b="1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= 1 </a:t>
            </a:r>
            <a:r>
              <a:rPr altLang="cs-CZ" sz="2400" b="1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litr</a:t>
            </a:r>
            <a:r>
              <a:rPr altLang="cs-CZ" sz="2400" b="1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= 1l</a:t>
            </a:r>
          </a:p>
          <a:p>
            <a:pPr eaLnBrk="1">
              <a:buSzPct val="45000"/>
              <a:buFont typeface="StarSymbol"/>
              <a:buNone/>
            </a:pP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Další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jednotky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: </a:t>
            </a:r>
            <a:r>
              <a:rPr altLang="cs-CZ" sz="2400" b="1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hektolitr</a:t>
            </a:r>
            <a:r>
              <a:rPr altLang="cs-CZ" sz="2400" b="1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= hl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,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decilitr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=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dcl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,</a:t>
            </a:r>
          </a:p>
          <a:p>
            <a:pPr eaLnBrk="1">
              <a:buSzPct val="45000"/>
              <a:buFont typeface="StarSymbol"/>
              <a:buNone/>
            </a:pP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centilitr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=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cl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, </a:t>
            </a:r>
            <a:r>
              <a:rPr altLang="cs-CZ" sz="2400" b="1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mililitr</a:t>
            </a:r>
            <a:r>
              <a:rPr altLang="cs-CZ" sz="2400" b="1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= ml</a:t>
            </a:r>
          </a:p>
          <a:p>
            <a:pPr eaLnBrk="1">
              <a:buSzPct val="45000"/>
              <a:buFont typeface="StarSymbol"/>
              <a:buNone/>
            </a:pP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Převody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jednotek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objemu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:</a:t>
            </a:r>
          </a:p>
          <a:p>
            <a:pPr eaLnBrk="1">
              <a:buSzPct val="45000"/>
              <a:buFont typeface="StarSymbol"/>
              <a:buNone/>
            </a:pP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          .100            . 10                    . 10                  .10</a:t>
            </a:r>
          </a:p>
          <a:p>
            <a:pPr eaLnBrk="1">
              <a:buSzPct val="45000"/>
              <a:buFont typeface="StarSymbol"/>
              <a:buNone/>
            </a:pPr>
            <a:endParaRPr altLang="cs-CZ" sz="2400" i="1" dirty="0" smtClean="0">
              <a:solidFill>
                <a:srgbClr val="000000"/>
              </a:solidFill>
              <a:latin typeface="Comic Sans MS" pitchFamily="66" charset="0"/>
              <a:ea typeface="Microsoft YaHei" pitchFamily="34" charset="-122"/>
            </a:endParaRPr>
          </a:p>
          <a:p>
            <a:pPr eaLnBrk="1">
              <a:buSzPct val="45000"/>
            </a:pP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b="1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Hl		   l 		   </a:t>
            </a:r>
            <a:r>
              <a:rPr altLang="cs-CZ" sz="2400" b="1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dcl</a:t>
            </a:r>
            <a:r>
              <a:rPr altLang="cs-CZ" sz="2400" b="1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		 </a:t>
            </a:r>
            <a:r>
              <a:rPr altLang="cs-CZ" sz="2400" b="1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cl</a:t>
            </a:r>
            <a:r>
              <a:rPr altLang="cs-CZ" sz="2400" b="1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		ml</a:t>
            </a:r>
          </a:p>
          <a:p>
            <a:pPr eaLnBrk="1">
              <a:buSzPct val="45000"/>
              <a:buFont typeface="StarSymbol"/>
              <a:buNone/>
            </a:pPr>
            <a:r>
              <a:rPr altLang="cs-CZ" sz="2400" b="1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								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       : </a:t>
            </a:r>
          </a:p>
          <a:p>
            <a:pPr eaLnBrk="1">
              <a:buSzPct val="45000"/>
              <a:buFont typeface="StarSymbol"/>
              <a:buNone/>
            </a:pP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         :100               : 10                  : 10                  : 10</a:t>
            </a:r>
          </a:p>
          <a:p>
            <a:pPr eaLnBrk="1">
              <a:buSzPct val="45000"/>
              <a:buFont typeface="StarSymbol"/>
              <a:buNone/>
            </a:pPr>
            <a:endParaRPr altLang="cs-CZ" sz="2400" i="1" dirty="0" smtClean="0">
              <a:solidFill>
                <a:srgbClr val="000000"/>
              </a:solidFill>
              <a:latin typeface="Comic Sans MS" pitchFamily="66" charset="0"/>
              <a:ea typeface="Microsoft YaHei" pitchFamily="34" charset="-122"/>
            </a:endParaRPr>
          </a:p>
          <a:p>
            <a:pPr eaLnBrk="1">
              <a:buSzPct val="45000"/>
              <a:buFont typeface="StarSymbol"/>
              <a:buNone/>
            </a:pP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 </a:t>
            </a:r>
            <a:r>
              <a:rPr altLang="cs-CZ" sz="2400" b="1" i="1" dirty="0" smtClean="0">
                <a:solidFill>
                  <a:srgbClr val="FF420E"/>
                </a:solidFill>
                <a:latin typeface="Comic Sans MS" pitchFamily="66" charset="0"/>
                <a:ea typeface="Microsoft YaHei" pitchFamily="34" charset="-122"/>
              </a:rPr>
              <a:t>1 L </a:t>
            </a:r>
            <a:r>
              <a:rPr altLang="cs-CZ" sz="2400" b="1" i="1" dirty="0" smtClean="0">
                <a:solidFill>
                  <a:srgbClr val="FF420E"/>
                </a:solidFill>
                <a:latin typeface="Comic Sans MS" pitchFamily="66" charset="0"/>
                <a:ea typeface="Microsoft YaHei" pitchFamily="34" charset="-122"/>
              </a:rPr>
              <a:t>= 1000 ml            </a:t>
            </a:r>
            <a:r>
              <a:rPr altLang="cs-CZ" sz="2400" b="1" i="1" dirty="0" smtClean="0">
                <a:solidFill>
                  <a:srgbClr val="FF420E"/>
                </a:solidFill>
                <a:latin typeface="Comic Sans MS" pitchFamily="66" charset="0"/>
                <a:ea typeface="Microsoft YaHei" pitchFamily="34" charset="-122"/>
              </a:rPr>
              <a:t>1 hl </a:t>
            </a:r>
            <a:r>
              <a:rPr altLang="cs-CZ" sz="2400" b="1" i="1" dirty="0" smtClean="0">
                <a:solidFill>
                  <a:srgbClr val="FF420E"/>
                </a:solidFill>
                <a:latin typeface="Comic Sans MS" pitchFamily="66" charset="0"/>
                <a:ea typeface="Microsoft YaHei" pitchFamily="34" charset="-122"/>
              </a:rPr>
              <a:t>= 100 l</a:t>
            </a:r>
          </a:p>
        </p:txBody>
      </p:sp>
      <p:sp>
        <p:nvSpPr>
          <p:cNvPr id="4" name="Volný tvar 3"/>
          <p:cNvSpPr/>
          <p:nvPr/>
        </p:nvSpPr>
        <p:spPr>
          <a:xfrm rot="139800">
            <a:off x="844550" y="3840163"/>
            <a:ext cx="1584325" cy="936625"/>
          </a:xfrm>
          <a:custGeom>
            <a:avLst>
              <a:gd name="f0" fmla="val 16980000"/>
              <a:gd name="f1" fmla="val 4920000"/>
              <a:gd name="f2" fmla="val 7738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Volný tvar 4"/>
          <p:cNvSpPr/>
          <p:nvPr/>
        </p:nvSpPr>
        <p:spPr>
          <a:xfrm rot="139800">
            <a:off x="2895600" y="3848100"/>
            <a:ext cx="1584325" cy="936625"/>
          </a:xfrm>
          <a:custGeom>
            <a:avLst>
              <a:gd name="f0" fmla="val 16980000"/>
              <a:gd name="f1" fmla="val 4920000"/>
              <a:gd name="f2" fmla="val 7738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Volný tvar 5"/>
          <p:cNvSpPr/>
          <p:nvPr/>
        </p:nvSpPr>
        <p:spPr>
          <a:xfrm rot="139800">
            <a:off x="5019675" y="3840163"/>
            <a:ext cx="1584325" cy="936625"/>
          </a:xfrm>
          <a:custGeom>
            <a:avLst>
              <a:gd name="f0" fmla="val 16980000"/>
              <a:gd name="f1" fmla="val 4920000"/>
              <a:gd name="f2" fmla="val 7738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Volný tvar 6"/>
          <p:cNvSpPr/>
          <p:nvPr/>
        </p:nvSpPr>
        <p:spPr>
          <a:xfrm rot="139800">
            <a:off x="7251700" y="3848100"/>
            <a:ext cx="1584325" cy="936625"/>
          </a:xfrm>
          <a:custGeom>
            <a:avLst>
              <a:gd name="f0" fmla="val 16980000"/>
              <a:gd name="f1" fmla="val 4920000"/>
              <a:gd name="f2" fmla="val 7738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8" name="Volný tvar 7"/>
          <p:cNvSpPr/>
          <p:nvPr/>
        </p:nvSpPr>
        <p:spPr>
          <a:xfrm rot="10767000">
            <a:off x="922338" y="4256088"/>
            <a:ext cx="1584325" cy="935037"/>
          </a:xfrm>
          <a:custGeom>
            <a:avLst>
              <a:gd name="f0" fmla="val 16980000"/>
              <a:gd name="f1" fmla="val 4920000"/>
              <a:gd name="f2" fmla="val 7738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Volný tvar 8"/>
          <p:cNvSpPr/>
          <p:nvPr/>
        </p:nvSpPr>
        <p:spPr>
          <a:xfrm rot="10767000">
            <a:off x="2947988" y="4270375"/>
            <a:ext cx="1584325" cy="936625"/>
          </a:xfrm>
          <a:custGeom>
            <a:avLst>
              <a:gd name="f0" fmla="val 16980000"/>
              <a:gd name="f1" fmla="val 4920000"/>
              <a:gd name="f2" fmla="val 7738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0" name="Volný tvar 9"/>
          <p:cNvSpPr/>
          <p:nvPr/>
        </p:nvSpPr>
        <p:spPr>
          <a:xfrm rot="10767000">
            <a:off x="5106988" y="4270375"/>
            <a:ext cx="1584325" cy="936625"/>
          </a:xfrm>
          <a:custGeom>
            <a:avLst>
              <a:gd name="f0" fmla="val 16980000"/>
              <a:gd name="f1" fmla="val 4920000"/>
              <a:gd name="f2" fmla="val 7738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1" name="Volný tvar 10"/>
          <p:cNvSpPr/>
          <p:nvPr/>
        </p:nvSpPr>
        <p:spPr>
          <a:xfrm rot="10767000">
            <a:off x="7294563" y="4256088"/>
            <a:ext cx="1584325" cy="935037"/>
          </a:xfrm>
          <a:custGeom>
            <a:avLst>
              <a:gd name="f0" fmla="val 16980000"/>
              <a:gd name="f1" fmla="val 4920000"/>
              <a:gd name="f2" fmla="val 7738"/>
            </a:avLst>
            <a:gdLst>
              <a:gd name="f3" fmla="val 21600000"/>
              <a:gd name="f4" fmla="val 10800000"/>
              <a:gd name="f5" fmla="val 5400000"/>
              <a:gd name="f6" fmla="val 180"/>
              <a:gd name="f7" fmla="val w"/>
              <a:gd name="f8" fmla="val h"/>
              <a:gd name="f9" fmla="val 0"/>
              <a:gd name="f10" fmla="*/ 5419351 1 1725033"/>
              <a:gd name="f11" fmla="sqrt 2"/>
              <a:gd name="f12" fmla="*/ 10800 10800 1"/>
              <a:gd name="f13" fmla="val 10800"/>
              <a:gd name="f14" fmla="val 21599999"/>
              <a:gd name="f15" fmla="min 0 21600"/>
              <a:gd name="f16" fmla="max 0 21600"/>
              <a:gd name="f17" fmla="*/ f10 1 2"/>
              <a:gd name="f18" fmla="*/ f7 1 21600"/>
              <a:gd name="f19" fmla="*/ f8 1 21600"/>
              <a:gd name="f20" fmla="*/ f10 1 180"/>
              <a:gd name="f21" fmla="*/ f11 1 2"/>
              <a:gd name="f22" fmla="pin 0 f0 21599999"/>
              <a:gd name="f23" fmla="pin 0 f2 10800"/>
              <a:gd name="f24" fmla="pin 0 f1 21599999"/>
              <a:gd name="f25" fmla="+- f16 0 f15"/>
              <a:gd name="f26" fmla="+- 10800 f23 0"/>
              <a:gd name="f27" fmla="+- f23 0 2700"/>
              <a:gd name="f28" fmla="+- 0 0 f22"/>
              <a:gd name="f29" fmla="+- 0 0 f24"/>
              <a:gd name="f30" fmla="*/ f23 f23 1"/>
              <a:gd name="f31" fmla="*/ 0 f18 1"/>
              <a:gd name="f32" fmla="*/ 21600 f18 1"/>
              <a:gd name="f33" fmla="*/ 21600 f19 1"/>
              <a:gd name="f34" fmla="*/ 0 f19 1"/>
              <a:gd name="f35" fmla="*/ f25 1 2"/>
              <a:gd name="f36" fmla="+- 21600 0 f26"/>
              <a:gd name="f37" fmla="+- f28 f5 0"/>
              <a:gd name="f38" fmla="+- f29 f5 0"/>
              <a:gd name="f39" fmla="+- f15 f35 0"/>
              <a:gd name="f40" fmla="*/ f35 f35 1"/>
              <a:gd name="f41" fmla="*/ f37 f6 1"/>
              <a:gd name="f42" fmla="*/ f38 f6 1"/>
              <a:gd name="f43" fmla="min f26 f36"/>
              <a:gd name="f44" fmla="max f26 f36"/>
              <a:gd name="f45" fmla="*/ f41 1 f4"/>
              <a:gd name="f46" fmla="*/ f42 1 f4"/>
              <a:gd name="f47" fmla="+- f44 0 f43"/>
              <a:gd name="f48" fmla="+- 0 0 f45"/>
              <a:gd name="f49" fmla="+- 0 0 f46"/>
              <a:gd name="f50" fmla="*/ f47 1 2"/>
              <a:gd name="f51" fmla="val f48"/>
              <a:gd name="f52" fmla="val f49"/>
              <a:gd name="f53" fmla="+- f43 f50 0"/>
              <a:gd name="f54" fmla="*/ f50 f50 1"/>
              <a:gd name="f55" fmla="*/ f51 f20 1"/>
              <a:gd name="f56" fmla="*/ f52 f20 1"/>
              <a:gd name="f57" fmla="+- f52 45 0"/>
              <a:gd name="f58" fmla="*/ f51 f10 1"/>
              <a:gd name="f59" fmla="*/ f52 f10 1"/>
              <a:gd name="f60" fmla="+- 0 0 f55"/>
              <a:gd name="f61" fmla="+- 0 0 f56"/>
              <a:gd name="f62" fmla="*/ f57 f10 1"/>
              <a:gd name="f63" fmla="*/ f58 1 f6"/>
              <a:gd name="f64" fmla="*/ f59 1 f6"/>
              <a:gd name="f65" fmla="*/ f60 f4 1"/>
              <a:gd name="f66" fmla="*/ f61 f4 1"/>
              <a:gd name="f67" fmla="*/ f62 1 180"/>
              <a:gd name="f68" fmla="+- 0 0 f63"/>
              <a:gd name="f69" fmla="+- 0 0 f64"/>
              <a:gd name="f70" fmla="*/ f65 1 f10"/>
              <a:gd name="f71" fmla="*/ f66 1 f10"/>
              <a:gd name="f72" fmla="+- 0 0 f67"/>
              <a:gd name="f73" fmla="+- f68 f10 0"/>
              <a:gd name="f74" fmla="+- f69 f10 0"/>
              <a:gd name="f75" fmla="+- f70 0 f5"/>
              <a:gd name="f76" fmla="+- f71 0 f5"/>
              <a:gd name="f77" fmla="*/ f72 f4 1"/>
              <a:gd name="f78" fmla="+- f73 f17 0"/>
              <a:gd name="f79" fmla="+- f74 f17 0"/>
              <a:gd name="f80" fmla="cos 1 f75"/>
              <a:gd name="f81" fmla="sin 1 f75"/>
              <a:gd name="f82" fmla="cos 1 f76"/>
              <a:gd name="f83" fmla="sin 1 f76"/>
              <a:gd name="f84" fmla="*/ f77 1 f10"/>
              <a:gd name="f85" fmla="+- 0 0 f78"/>
              <a:gd name="f86" fmla="+- 0 0 f79"/>
              <a:gd name="f87" fmla="+- 0 0 f80"/>
              <a:gd name="f88" fmla="+- 0 0 f81"/>
              <a:gd name="f89" fmla="+- 0 0 f82"/>
              <a:gd name="f90" fmla="+- 0 0 f83"/>
              <a:gd name="f91" fmla="+- f84 0 f5"/>
              <a:gd name="f92" fmla="*/ f85 f4 1"/>
              <a:gd name="f93" fmla="*/ f86 f4 1"/>
              <a:gd name="f94" fmla="*/ 10800 f87 1"/>
              <a:gd name="f95" fmla="*/ 10800 f88 1"/>
              <a:gd name="f96" fmla="*/ 10800 f89 1"/>
              <a:gd name="f97" fmla="*/ 10800 f90 1"/>
              <a:gd name="f98" fmla="*/ f26 f87 1"/>
              <a:gd name="f99" fmla="*/ f26 f88 1"/>
              <a:gd name="f100" fmla="*/ f26 f89 1"/>
              <a:gd name="f101" fmla="*/ f26 f90 1"/>
              <a:gd name="f102" fmla="*/ 13500 f89 1"/>
              <a:gd name="f103" fmla="*/ 13500 f90 1"/>
              <a:gd name="f104" fmla="*/ f27 f89 1"/>
              <a:gd name="f105" fmla="*/ f27 f90 1"/>
              <a:gd name="f106" fmla="cos 1 f91"/>
              <a:gd name="f107" fmla="sin 1 f91"/>
              <a:gd name="f108" fmla="*/ f92 1 f10"/>
              <a:gd name="f109" fmla="*/ f93 1 f10"/>
              <a:gd name="f110" fmla="+- f94 10800 0"/>
              <a:gd name="f111" fmla="+- f95 10800 0"/>
              <a:gd name="f112" fmla="+- f96 10800 0"/>
              <a:gd name="f113" fmla="+- f97 10800 0"/>
              <a:gd name="f114" fmla="+- f98 10800 0"/>
              <a:gd name="f115" fmla="+- f99 10800 0"/>
              <a:gd name="f116" fmla="+- f100 10800 0"/>
              <a:gd name="f117" fmla="+- f101 10800 0"/>
              <a:gd name="f118" fmla="+- f102 10800 0"/>
              <a:gd name="f119" fmla="+- f103 10800 0"/>
              <a:gd name="f120" fmla="+- f104 10800 0"/>
              <a:gd name="f121" fmla="+- f105 10800 0"/>
              <a:gd name="f122" fmla="+- 0 0 f106"/>
              <a:gd name="f123" fmla="+- 0 0 f107"/>
              <a:gd name="f124" fmla="+- f108 0 f5"/>
              <a:gd name="f125" fmla="+- f109 0 f5"/>
              <a:gd name="f126" fmla="+- f121 0 f119"/>
              <a:gd name="f127" fmla="+- f120 0 f118"/>
              <a:gd name="f128" fmla="cos 1 f124"/>
              <a:gd name="f129" fmla="sin 1 f124"/>
              <a:gd name="f130" fmla="cos 1 f125"/>
              <a:gd name="f131" fmla="sin 1 f125"/>
              <a:gd name="f132" fmla="+- f117 0 f53"/>
              <a:gd name="f133" fmla="+- f116 0 f53"/>
              <a:gd name="f134" fmla="+- f115 0 f53"/>
              <a:gd name="f135" fmla="+- f114 0 f53"/>
              <a:gd name="f136" fmla="+- f111 0 f39"/>
              <a:gd name="f137" fmla="+- f110 0 f39"/>
              <a:gd name="f138" fmla="+- f113 0 f39"/>
              <a:gd name="f139" fmla="+- f112 0 f39"/>
              <a:gd name="f140" fmla="*/ f126 f126 1"/>
              <a:gd name="f141" fmla="*/ f127 f127 1"/>
              <a:gd name="f142" fmla="+- 0 0 f128"/>
              <a:gd name="f143" fmla="+- 0 0 f129"/>
              <a:gd name="f144" fmla="+- 0 0 f130"/>
              <a:gd name="f145" fmla="+- 0 0 f131"/>
              <a:gd name="f146" fmla="at2 f132 f133"/>
              <a:gd name="f147" fmla="at2 f134 f135"/>
              <a:gd name="f148" fmla="at2 f136 f137"/>
              <a:gd name="f149" fmla="at2 f138 f139"/>
              <a:gd name="f150" fmla="+- f140 f141 0"/>
              <a:gd name="f151" fmla="*/ 10800 f142 1"/>
              <a:gd name="f152" fmla="*/ 10800 f143 1"/>
              <a:gd name="f153" fmla="*/ f23 f144 1"/>
              <a:gd name="f154" fmla="*/ f23 f145 1"/>
              <a:gd name="f155" fmla="+- f146 f5 0"/>
              <a:gd name="f156" fmla="+- f147 f5 0"/>
              <a:gd name="f157" fmla="+- f148 f5 0"/>
              <a:gd name="f158" fmla="+- f149 f5 0"/>
              <a:gd name="f159" fmla="sqrt f150"/>
              <a:gd name="f160" fmla="*/ f151 f151 1"/>
              <a:gd name="f161" fmla="*/ f152 f152 1"/>
              <a:gd name="f162" fmla="*/ f153 f153 1"/>
              <a:gd name="f163" fmla="*/ f154 f154 1"/>
              <a:gd name="f164" fmla="*/ f155 f10 1"/>
              <a:gd name="f165" fmla="*/ f156 f10 1"/>
              <a:gd name="f166" fmla="*/ f157 f10 1"/>
              <a:gd name="f167" fmla="*/ f158 f10 1"/>
              <a:gd name="f168" fmla="*/ f21 f159 1"/>
              <a:gd name="f169" fmla="+- f160 f161 0"/>
              <a:gd name="f170" fmla="+- f162 f163 0"/>
              <a:gd name="f171" fmla="*/ f164 1 f4"/>
              <a:gd name="f172" fmla="*/ f165 1 f4"/>
              <a:gd name="f173" fmla="*/ f166 1 f4"/>
              <a:gd name="f174" fmla="*/ f167 1 f4"/>
              <a:gd name="f175" fmla="*/ f168 f122 1"/>
              <a:gd name="f176" fmla="*/ f168 f123 1"/>
              <a:gd name="f177" fmla="sqrt f169"/>
              <a:gd name="f178" fmla="sqrt f170"/>
              <a:gd name="f179" fmla="+- 0 0 f171"/>
              <a:gd name="f180" fmla="+- 0 0 f172"/>
              <a:gd name="f181" fmla="+- 0 0 f173"/>
              <a:gd name="f182" fmla="+- 0 0 f174"/>
              <a:gd name="f183" fmla="+- f120 f175 0"/>
              <a:gd name="f184" fmla="+- f121 f176 0"/>
              <a:gd name="f185" fmla="*/ f12 1 f177"/>
              <a:gd name="f186" fmla="*/ f30 1 f178"/>
              <a:gd name="f187" fmla="+- 0 0 f179"/>
              <a:gd name="f188" fmla="+- 0 0 f180"/>
              <a:gd name="f189" fmla="+- 0 0 f181"/>
              <a:gd name="f190" fmla="+- 0 0 f182"/>
              <a:gd name="f191" fmla="*/ f142 f185 1"/>
              <a:gd name="f192" fmla="*/ f143 f185 1"/>
              <a:gd name="f193" fmla="*/ f144 f186 1"/>
              <a:gd name="f194" fmla="*/ f145 f186 1"/>
              <a:gd name="f195" fmla="*/ f187 f4 1"/>
              <a:gd name="f196" fmla="*/ f188 f4 1"/>
              <a:gd name="f197" fmla="*/ f189 f4 1"/>
              <a:gd name="f198" fmla="*/ f190 f4 1"/>
              <a:gd name="f199" fmla="+- 10800 0 f191"/>
              <a:gd name="f200" fmla="+- 10800 0 f192"/>
              <a:gd name="f201" fmla="+- 10800 0 f193"/>
              <a:gd name="f202" fmla="+- 10800 0 f194"/>
              <a:gd name="f203" fmla="*/ f195 1 f10"/>
              <a:gd name="f204" fmla="*/ f196 1 f10"/>
              <a:gd name="f205" fmla="*/ f197 1 f10"/>
              <a:gd name="f206" fmla="*/ f198 1 f10"/>
              <a:gd name="f207" fmla="*/ f199 f18 1"/>
              <a:gd name="f208" fmla="*/ f200 f19 1"/>
              <a:gd name="f209" fmla="*/ f201 f18 1"/>
              <a:gd name="f210" fmla="*/ f202 f19 1"/>
              <a:gd name="f211" fmla="+- f203 0 f5"/>
              <a:gd name="f212" fmla="+- f204 0 f5"/>
              <a:gd name="f213" fmla="+- f205 0 f5"/>
              <a:gd name="f214" fmla="+- f206 0 f5"/>
              <a:gd name="f215" fmla="cos 1 f211"/>
              <a:gd name="f216" fmla="sin 1 f211"/>
              <a:gd name="f217" fmla="+- f212 0 f211"/>
              <a:gd name="f218" fmla="cos 1 f213"/>
              <a:gd name="f219" fmla="sin 1 f213"/>
              <a:gd name="f220" fmla="+- f214 0 f213"/>
              <a:gd name="f221" fmla="+- 0 0 f215"/>
              <a:gd name="f222" fmla="+- 0 0 f216"/>
              <a:gd name="f223" fmla="+- f217 0 f3"/>
              <a:gd name="f224" fmla="+- 0 0 f218"/>
              <a:gd name="f225" fmla="+- 0 0 f219"/>
              <a:gd name="f226" fmla="+- f220 f3 0"/>
              <a:gd name="f227" fmla="*/ f50 f221 1"/>
              <a:gd name="f228" fmla="*/ f50 f222 1"/>
              <a:gd name="f229" fmla="?: f217 f223 f217"/>
              <a:gd name="f230" fmla="*/ f35 f224 1"/>
              <a:gd name="f231" fmla="*/ f35 f225 1"/>
              <a:gd name="f232" fmla="?: f220 f220 f226"/>
              <a:gd name="f233" fmla="*/ f227 f227 1"/>
              <a:gd name="f234" fmla="*/ f228 f228 1"/>
              <a:gd name="f235" fmla="*/ f230 f230 1"/>
              <a:gd name="f236" fmla="*/ f231 f231 1"/>
              <a:gd name="f237" fmla="+- f233 f234 0"/>
              <a:gd name="f238" fmla="+- f235 f236 0"/>
              <a:gd name="f239" fmla="sqrt f237"/>
              <a:gd name="f240" fmla="sqrt f238"/>
              <a:gd name="f241" fmla="*/ f54 1 f239"/>
              <a:gd name="f242" fmla="*/ f40 1 f240"/>
              <a:gd name="f243" fmla="*/ f221 f241 1"/>
              <a:gd name="f244" fmla="*/ f222 f241 1"/>
              <a:gd name="f245" fmla="*/ f224 f242 1"/>
              <a:gd name="f246" fmla="*/ f225 f242 1"/>
              <a:gd name="f247" fmla="+- f53 0 f243"/>
              <a:gd name="f248" fmla="+- f53 0 f244"/>
              <a:gd name="f249" fmla="+- f39 0 f245"/>
              <a:gd name="f250" fmla="+- f39 0 f246"/>
            </a:gdLst>
            <a:ahLst>
              <a:ahPolar gdRefR="" minR="0" maxR="0" gdRefAng="f0" minAng="f9" maxAng="f14">
                <a:pos x="f207" y="f208"/>
              </a:ahPolar>
              <a:ahPolar gdRefR="f2" minR="f9" maxR="f13" gdRefAng="f1" minAng="f9" maxAng="f14">
                <a:pos x="f209" y="f210"/>
              </a:ahPolar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21600" h="21600">
                <a:moveTo>
                  <a:pt x="f247" y="f248"/>
                </a:moveTo>
                <a:arcTo wR="f50" hR="f50" stAng="f211" swAng="f229"/>
                <a:lnTo>
                  <a:pt x="f249" y="f250"/>
                </a:lnTo>
                <a:arcTo wR="f35" hR="f35" stAng="f213" swAng="f232"/>
                <a:lnTo>
                  <a:pt x="f119" y="f118"/>
                </a:lnTo>
                <a:lnTo>
                  <a:pt x="f184" y="f183"/>
                </a:lnTo>
                <a:lnTo>
                  <a:pt x="f121" y="f120"/>
                </a:lnTo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95400" y="360363"/>
            <a:ext cx="7272338" cy="1368425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i="1">
                <a:solidFill>
                  <a:srgbClr val="FF00CC"/>
                </a:solidFill>
                <a:latin typeface="Comic Sans MS" pitchFamily="66"/>
                <a:ea typeface="Microsoft YaHei" pitchFamily="2"/>
                <a:cs typeface="Mangal" pitchFamily="2"/>
              </a:rPr>
              <a:t>Co všechno měříme na litry</a:t>
            </a:r>
          </a:p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i="1">
                <a:solidFill>
                  <a:srgbClr val="FF00CC"/>
                </a:solidFill>
                <a:latin typeface="Comic Sans MS" pitchFamily="66"/>
                <a:ea typeface="Microsoft YaHei" pitchFamily="2"/>
                <a:cs typeface="Mangal" pitchFamily="2"/>
              </a:rPr>
              <a:t>a další jednotky objemu?</a:t>
            </a:r>
          </a:p>
        </p:txBody>
      </p:sp>
      <p:pic>
        <p:nvPicPr>
          <p:cNvPr id="14339" name="Obrázek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5900" y="1497013"/>
            <a:ext cx="1514475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Obrázek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99500" y="647700"/>
            <a:ext cx="876300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Obrázek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67513" y="1651000"/>
            <a:ext cx="1581150" cy="288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Obrázek 6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91475" y="4933950"/>
            <a:ext cx="189547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Obrázek 8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496300" y="2879725"/>
            <a:ext cx="1439863" cy="186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Obrázek 9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6263" y="4679950"/>
            <a:ext cx="1428750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Obrázek 10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943600" y="511175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Obrázek 11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16125" y="2151063"/>
            <a:ext cx="2333625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1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57750" y="2689225"/>
            <a:ext cx="1362075" cy="242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1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787650" y="4895850"/>
            <a:ext cx="2132013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60700" y="287338"/>
            <a:ext cx="3311525" cy="649287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  <a:effectLst>
            <a:outerShdw dist="101823" dir="2700000" algn="tl">
              <a:srgbClr val="808080"/>
            </a:outerShdw>
          </a:effectLst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i="1">
                <a:solidFill>
                  <a:srgbClr val="004586"/>
                </a:solidFill>
                <a:latin typeface="Comic Sans MS" pitchFamily="66"/>
                <a:ea typeface="Microsoft YaHei" pitchFamily="2"/>
                <a:cs typeface="Mangal" pitchFamily="2"/>
              </a:rPr>
              <a:t>Pracovní list:</a:t>
            </a:r>
          </a:p>
        </p:txBody>
      </p:sp>
      <p:sp>
        <p:nvSpPr>
          <p:cNvPr id="15363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503238" y="1306513"/>
            <a:ext cx="9072562" cy="5173662"/>
          </a:xfrm>
        </p:spPr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1. Kdo musí měřit něco na l, ml, hl,...? (v jakém zaměstnání)</a:t>
            </a:r>
          </a:p>
          <a:p>
            <a:pPr eaLnBrk="1">
              <a:buSzPct val="45000"/>
              <a:buFont typeface="StarSymbol"/>
              <a:buNone/>
            </a:pPr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2. Které sypké nebo pevné věci se mohou prodávat na litry? (robkyvů)</a:t>
            </a:r>
          </a:p>
          <a:p>
            <a:pPr eaLnBrk="1">
              <a:buSzPct val="45000"/>
              <a:buFont typeface="StarSymbol"/>
              <a:buNone/>
            </a:pPr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3. Kolik litrů má jedna lahev s minerálkou?</a:t>
            </a:r>
          </a:p>
          <a:p>
            <a:pPr eaLnBrk="1">
              <a:buSzPct val="45000"/>
              <a:buFont typeface="StarSymbol"/>
              <a:buNone/>
            </a:pPr>
            <a:r>
              <a:rPr altLang="cs-CZ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4. Co se přepravuje na hl?</a:t>
            </a:r>
          </a:p>
          <a:p>
            <a:pPr eaLnBrk="1">
              <a:buSzPct val="45000"/>
              <a:buFont typeface="StarSymbol"/>
              <a:buNone/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  <p:sp>
        <p:nvSpPr>
          <p:cNvPr id="4" name="Obdélník 3"/>
          <p:cNvSpPr/>
          <p:nvPr/>
        </p:nvSpPr>
        <p:spPr>
          <a:xfrm rot="10565400">
            <a:off x="7550150" y="6534150"/>
            <a:ext cx="1582738" cy="358775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voda</a:t>
            </a:r>
          </a:p>
        </p:txBody>
      </p:sp>
      <p:sp>
        <p:nvSpPr>
          <p:cNvPr id="5" name="Obdélník 4"/>
          <p:cNvSpPr/>
          <p:nvPr/>
        </p:nvSpPr>
        <p:spPr>
          <a:xfrm rot="9763800">
            <a:off x="7597775" y="5222875"/>
            <a:ext cx="1582738" cy="358775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ropa</a:t>
            </a:r>
          </a:p>
        </p:txBody>
      </p:sp>
      <p:sp>
        <p:nvSpPr>
          <p:cNvPr id="6" name="Obdélník 5"/>
          <p:cNvSpPr/>
          <p:nvPr/>
        </p:nvSpPr>
        <p:spPr>
          <a:xfrm>
            <a:off x="5688013" y="6048375"/>
            <a:ext cx="1584325" cy="360363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?</a:t>
            </a:r>
          </a:p>
        </p:txBody>
      </p:sp>
      <p:sp>
        <p:nvSpPr>
          <p:cNvPr id="7" name="Obdélník 6"/>
          <p:cNvSpPr/>
          <p:nvPr/>
        </p:nvSpPr>
        <p:spPr>
          <a:xfrm rot="10122600">
            <a:off x="5111750" y="4679950"/>
            <a:ext cx="1584325" cy="360363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nafta</a:t>
            </a:r>
          </a:p>
        </p:txBody>
      </p:sp>
      <p:sp>
        <p:nvSpPr>
          <p:cNvPr id="8" name="Obdélník 7"/>
          <p:cNvSpPr/>
          <p:nvPr/>
        </p:nvSpPr>
        <p:spPr>
          <a:xfrm rot="10411200">
            <a:off x="2392363" y="6642100"/>
            <a:ext cx="1584325" cy="360363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mléko</a:t>
            </a:r>
          </a:p>
        </p:txBody>
      </p:sp>
      <p:sp>
        <p:nvSpPr>
          <p:cNvPr id="9" name="Obdélník 8"/>
          <p:cNvSpPr/>
          <p:nvPr/>
        </p:nvSpPr>
        <p:spPr>
          <a:xfrm rot="8867400">
            <a:off x="2832100" y="5884863"/>
            <a:ext cx="1584325" cy="358775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pivo</a:t>
            </a:r>
          </a:p>
        </p:txBody>
      </p:sp>
      <p:sp>
        <p:nvSpPr>
          <p:cNvPr id="10" name="Obdélník 9"/>
          <p:cNvSpPr/>
          <p:nvPr/>
        </p:nvSpPr>
        <p:spPr>
          <a:xfrm rot="10519800">
            <a:off x="1152525" y="5688013"/>
            <a:ext cx="1582738" cy="360362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latin typeface="Arial" pitchFamily="18"/>
                <a:ea typeface="Microsoft YaHei" pitchFamily="2"/>
                <a:cs typeface="Mangal" pitchFamily="2"/>
              </a:rPr>
              <a:t>benzín</a:t>
            </a:r>
          </a:p>
        </p:txBody>
      </p:sp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39863" y="360363"/>
            <a:ext cx="7200900" cy="647700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i="1">
                <a:solidFill>
                  <a:srgbClr val="661900"/>
                </a:solidFill>
                <a:latin typeface="Comic Sans MS" pitchFamily="66"/>
                <a:ea typeface="Microsoft YaHei" pitchFamily="2"/>
                <a:cs typeface="Mangal" pitchFamily="2"/>
              </a:rPr>
              <a:t>HUSTOTA A JEJÍ MĚŘENÍ</a:t>
            </a:r>
          </a:p>
        </p:txBody>
      </p:sp>
      <p:sp>
        <p:nvSpPr>
          <p:cNvPr id="16387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431800" y="1295400"/>
            <a:ext cx="9072563" cy="5534025"/>
          </a:xfrm>
        </p:spPr>
        <p:txBody>
          <a:bodyPr/>
          <a:lstStyle/>
          <a:p>
            <a:pPr eaLnBrk="1">
              <a:buSzPct val="45000"/>
              <a:buFont typeface="StarSymbol"/>
              <a:buChar char="●"/>
            </a:pP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Máme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stejně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velkou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kuličku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z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polystyrenu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,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ze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dřeva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a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ze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železa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.</a:t>
            </a:r>
          </a:p>
          <a:p>
            <a:pPr eaLnBrk="1">
              <a:buSzPct val="45000"/>
              <a:buFont typeface="StarSymbol"/>
              <a:buChar char="●"/>
            </a:pP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Která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bude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nejtěžší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?</a:t>
            </a:r>
          </a:p>
          <a:p>
            <a:pPr eaLnBrk="1">
              <a:buSzPct val="45000"/>
              <a:buFont typeface="StarSymbol"/>
              <a:buChar char="●"/>
            </a:pP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Rozdíl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je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právě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v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hustotě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materiálu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,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ze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kterého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je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ta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kulička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vyrobena</a:t>
            </a:r>
            <a:endParaRPr altLang="cs-CZ" sz="2400" i="1" dirty="0" smtClean="0">
              <a:solidFill>
                <a:srgbClr val="000000"/>
              </a:solidFill>
              <a:latin typeface="Comic Sans MS" pitchFamily="66" charset="0"/>
              <a:ea typeface="Microsoft YaHei" pitchFamily="34" charset="-122"/>
            </a:endParaRPr>
          </a:p>
          <a:p>
            <a:pPr eaLnBrk="1">
              <a:buSzPct val="45000"/>
              <a:buFont typeface="StarSymbol"/>
              <a:buChar char="●"/>
            </a:pP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Čím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těžší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materiál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,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tím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větší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hustota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látky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.</a:t>
            </a:r>
          </a:p>
          <a:p>
            <a:pPr eaLnBrk="1">
              <a:buSzPct val="45000"/>
              <a:buFont typeface="StarSymbol"/>
              <a:buChar char="●"/>
            </a:pP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A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opačně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–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čím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větší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hustota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látka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,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tím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je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těžší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materiál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.</a:t>
            </a:r>
          </a:p>
          <a:p>
            <a:pPr eaLnBrk="1">
              <a:buSzPct val="45000"/>
              <a:buFont typeface="StarSymbol"/>
              <a:buChar char="●"/>
            </a:pP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Co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váží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víc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?</a:t>
            </a:r>
          </a:p>
          <a:p>
            <a:pPr eaLnBrk="1">
              <a:buSzPct val="45000"/>
              <a:buFont typeface="StarSymbol"/>
              <a:buChar char="●"/>
            </a:pP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1 kg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železa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a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nebo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1 kg </a:t>
            </a:r>
            <a:r>
              <a:rPr altLang="cs-CZ" sz="2400" i="1" dirty="0" err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polystrenu</a:t>
            </a:r>
            <a:r>
              <a:rPr altLang="cs-CZ" sz="24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?</a:t>
            </a:r>
          </a:p>
        </p:txBody>
      </p:sp>
      <p:pic>
        <p:nvPicPr>
          <p:cNvPr id="16388" name="Obrázek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31888" y="5870575"/>
            <a:ext cx="1676400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Obrázek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80175" y="5345113"/>
            <a:ext cx="2466975" cy="184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Volný tvar 5"/>
          <p:cNvSpPr/>
          <p:nvPr/>
        </p:nvSpPr>
        <p:spPr>
          <a:xfrm>
            <a:off x="7272338" y="4827588"/>
            <a:ext cx="1081087" cy="528637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atin typeface="Arial" pitchFamily="18"/>
                <a:ea typeface="Microsoft YaHei" pitchFamily="2"/>
                <a:cs typeface="Mangal" pitchFamily="2"/>
              </a:rPr>
              <a:t>1 kg</a:t>
            </a:r>
            <a:endParaRPr lang="cs-CZ" sz="2400" b="1" dirty="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Volný tvar 6"/>
          <p:cNvSpPr/>
          <p:nvPr/>
        </p:nvSpPr>
        <p:spPr>
          <a:xfrm>
            <a:off x="2808288" y="6191250"/>
            <a:ext cx="1008062" cy="504825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atin typeface="Arial" pitchFamily="18"/>
                <a:ea typeface="Microsoft YaHei" pitchFamily="2"/>
                <a:cs typeface="Mangal" pitchFamily="2"/>
              </a:rPr>
              <a:t>1 kg</a:t>
            </a:r>
            <a:endParaRPr lang="cs-CZ" sz="2400" b="1" dirty="0"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95400" y="287338"/>
            <a:ext cx="7200900" cy="649287"/>
          </a:xfrm>
          <a:prstGeom prst="rect">
            <a:avLst/>
          </a:prstGeom>
          <a:solidFill>
            <a:srgbClr val="CFE7F5"/>
          </a:solidFill>
          <a:ln w="0">
            <a:solidFill>
              <a:srgbClr val="808080"/>
            </a:solidFill>
            <a:prstDash val="solid"/>
          </a:ln>
        </p:spPr>
        <p:txBody>
          <a:bodyPr wrap="none" lIns="90000" tIns="45000" rIns="90000" bIns="45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i="1">
                <a:solidFill>
                  <a:srgbClr val="661900"/>
                </a:solidFill>
                <a:latin typeface="Comic Sans MS" pitchFamily="66"/>
                <a:ea typeface="Microsoft YaHei" pitchFamily="2"/>
                <a:cs typeface="Mangal" pitchFamily="2"/>
              </a:rPr>
              <a:t>HUSTOTA A JEJÍ MĚŘENÍ</a:t>
            </a:r>
          </a:p>
        </p:txBody>
      </p:sp>
      <p:sp>
        <p:nvSpPr>
          <p:cNvPr id="17411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215900" y="1008063"/>
            <a:ext cx="9070975" cy="3646487"/>
          </a:xfrm>
        </p:spPr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Hustota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se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značí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řeckým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písmenem</a:t>
            </a:r>
            <a:endParaRPr altLang="cs-CZ" dirty="0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  <a:p>
            <a:pPr eaLnBrk="1">
              <a:buSzPct val="45000"/>
              <a:buFont typeface="StarSymbol"/>
              <a:buNone/>
            </a:pPr>
            <a:r>
              <a:rPr altLang="cs-CZ" b="1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               ρ = </a:t>
            </a:r>
            <a:r>
              <a:rPr altLang="cs-CZ" b="1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čteme</a:t>
            </a:r>
            <a:r>
              <a:rPr altLang="cs-CZ" b="1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b="1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ró</a:t>
            </a:r>
            <a:endParaRPr altLang="cs-CZ" b="1" dirty="0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  <a:p>
            <a:pPr eaLnBrk="1">
              <a:buSzPct val="45000"/>
              <a:buFont typeface="StarSymbol"/>
              <a:buNone/>
            </a:pP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 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Hustota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látky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je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hmotnost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látky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připadající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na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jednotku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objemu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v cm3.</a:t>
            </a:r>
          </a:p>
          <a:p>
            <a:pPr eaLnBrk="1">
              <a:buSzPct val="45000"/>
              <a:buFont typeface="StarSymbol"/>
              <a:buNone/>
            </a:pPr>
            <a:endParaRPr altLang="cs-CZ" dirty="0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  <a:p>
            <a:pPr eaLnBrk="1">
              <a:buSzPct val="45000"/>
              <a:buFont typeface="StarSymbol"/>
              <a:buNone/>
            </a:pP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Např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. 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1 kg/m3 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(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metr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krychlový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)</a:t>
            </a:r>
          </a:p>
          <a:p>
            <a:pPr eaLnBrk="1">
              <a:buSzPct val="45000"/>
              <a:buFont typeface="StarSymbol"/>
              <a:buNone/>
            </a:pP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 **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Která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z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těchto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látek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má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nejmenší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 </a:t>
            </a:r>
            <a:r>
              <a:rPr altLang="cs-CZ" dirty="0" err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hustotu</a:t>
            </a:r>
            <a:r>
              <a:rPr altLang="cs-CZ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?</a:t>
            </a:r>
          </a:p>
        </p:txBody>
      </p:sp>
      <p:pic>
        <p:nvPicPr>
          <p:cNvPr id="17412" name="Obrázek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975" y="5364163"/>
            <a:ext cx="2619375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Obrázek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85000" y="5356225"/>
            <a:ext cx="2305050" cy="212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Obrázek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55988" y="5495925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Obrázek 6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2075" y="2843213"/>
            <a:ext cx="2806700" cy="140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4825" y="2609850"/>
            <a:ext cx="9648825" cy="109855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fontAlgn="auto" hangingPunct="0">
              <a:spcBef>
                <a:spcPts val="799"/>
              </a:spcBef>
              <a:spcAft>
                <a:spcPts val="0"/>
              </a:spcAft>
              <a:defRPr/>
            </a:pPr>
            <a:r>
              <a:rPr lang="cs-CZ" sz="1600" i="1" dirty="0">
                <a:latin typeface="Comic Sans MS" panose="030F0702030302020204" pitchFamily="66" charset="0"/>
                <a:ea typeface="Microsoft YaHei" pitchFamily="2"/>
                <a:cs typeface="Mangal" pitchFamily="2"/>
              </a:rPr>
              <a:t>Literatura: JÁCHIM, František; TESAŘ, Jiří. Fyzika pro 6. ročník základní školy. </a:t>
            </a:r>
          </a:p>
          <a:p>
            <a:pPr fontAlgn="auto" hangingPunct="0">
              <a:spcBef>
                <a:spcPts val="799"/>
              </a:spcBef>
              <a:spcAft>
                <a:spcPts val="0"/>
              </a:spcAft>
              <a:defRPr/>
            </a:pPr>
            <a:r>
              <a:rPr lang="cs-CZ" sz="1600" i="1" dirty="0">
                <a:latin typeface="Comic Sans MS" panose="030F0702030302020204" pitchFamily="66" charset="0"/>
                <a:ea typeface="Microsoft YaHei" pitchFamily="2"/>
                <a:cs typeface="Mangal" pitchFamily="2"/>
              </a:rPr>
              <a:t>Praha: SPN - pedagogické nakladatelství, a.s., 2000, ISBN 80-7235-076-5.</a:t>
            </a:r>
          </a:p>
        </p:txBody>
      </p:sp>
      <p:pic>
        <p:nvPicPr>
          <p:cNvPr id="18435" name="Picture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0225" y="144463"/>
            <a:ext cx="648017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ovéPole 2"/>
          <p:cNvSpPr txBox="1">
            <a:spLocks noChangeArrowheads="1"/>
          </p:cNvSpPr>
          <p:nvPr/>
        </p:nvSpPr>
        <p:spPr bwMode="auto">
          <a:xfrm>
            <a:off x="606425" y="2312988"/>
            <a:ext cx="33115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i="1" u="sng">
                <a:latin typeface="Comic Sans MS" pitchFamily="66" charset="0"/>
                <a:ea typeface="Microsoft YaHei" pitchFamily="34" charset="-122"/>
              </a:rPr>
              <a:t>Zdroje a citace:</a:t>
            </a:r>
          </a:p>
        </p:txBody>
      </p:sp>
      <p:sp>
        <p:nvSpPr>
          <p:cNvPr id="18437" name="TextovéPole 3"/>
          <p:cNvSpPr txBox="1">
            <a:spLocks noChangeArrowheads="1"/>
          </p:cNvSpPr>
          <p:nvPr/>
        </p:nvSpPr>
        <p:spPr bwMode="auto">
          <a:xfrm>
            <a:off x="576263" y="339725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i="1">
                <a:latin typeface="Comic Sans MS" pitchFamily="66" charset="0"/>
                <a:ea typeface="Microsoft YaHei" pitchFamily="34" charset="-122"/>
              </a:rPr>
              <a:t>Obrázky:</a:t>
            </a:r>
          </a:p>
        </p:txBody>
      </p:sp>
      <p:sp>
        <p:nvSpPr>
          <p:cNvPr id="18438" name="Obdélník 4"/>
          <p:cNvSpPr>
            <a:spLocks noChangeArrowheads="1"/>
          </p:cNvSpPr>
          <p:nvPr/>
        </p:nvSpPr>
        <p:spPr bwMode="auto">
          <a:xfrm>
            <a:off x="606425" y="3708400"/>
            <a:ext cx="8982075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ea typeface="Microsoft YaHei" pitchFamily="34" charset="-122"/>
                <a:hlinkClick r:id="rId5"/>
              </a:rPr>
              <a:t>www.office.microsoft.com</a:t>
            </a:r>
            <a:endParaRPr lang="cs-CZ" altLang="cs-CZ" sz="1400">
              <a:ea typeface="Microsoft YaHei" pitchFamily="34" charset="-122"/>
            </a:endParaRPr>
          </a:p>
          <a:p>
            <a:r>
              <a:rPr lang="cs-CZ" altLang="cs-CZ" sz="1400">
                <a:ea typeface="Microsoft YaHei" pitchFamily="34" charset="-122"/>
              </a:rPr>
              <a:t>Vlastní tvorba, </a:t>
            </a:r>
          </a:p>
          <a:p>
            <a:r>
              <a:rPr lang="cs-CZ" altLang="cs-CZ" sz="1400">
                <a:ea typeface="Microsoft YaHei" pitchFamily="34" charset="-122"/>
              </a:rPr>
              <a:t>obrázky vytvořené za pomocí programu  Microsoft Power Point – kreslení, klipart, obrázky z vlastních zdrojů</a:t>
            </a:r>
          </a:p>
          <a:p>
            <a:endParaRPr lang="cs-CZ" altLang="cs-CZ" sz="1400">
              <a:ea typeface="Microsoft YaHei" pitchFamily="34" charset="-122"/>
            </a:endParaRPr>
          </a:p>
          <a:p>
            <a:endParaRPr lang="cs-CZ" altLang="cs-CZ">
              <a:ea typeface="Microsoft YaHei" pitchFamily="34" charset="-122"/>
            </a:endParaRPr>
          </a:p>
        </p:txBody>
      </p:sp>
      <p:sp>
        <p:nvSpPr>
          <p:cNvPr id="18439" name="Obdélník 6"/>
          <p:cNvSpPr>
            <a:spLocks noChangeArrowheads="1"/>
          </p:cNvSpPr>
          <p:nvPr/>
        </p:nvSpPr>
        <p:spPr bwMode="auto">
          <a:xfrm>
            <a:off x="638175" y="4322763"/>
            <a:ext cx="874236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 dirty="0">
                <a:ea typeface="Microsoft YaHei" pitchFamily="34" charset="-122"/>
                <a:hlinkClick r:id="rId6"/>
              </a:rPr>
              <a:t>http://</a:t>
            </a:r>
            <a:r>
              <a:rPr lang="cs-CZ" altLang="cs-CZ" sz="1400" dirty="0" smtClean="0">
                <a:ea typeface="Microsoft YaHei" pitchFamily="34" charset="-122"/>
                <a:hlinkClick r:id="rId6"/>
              </a:rPr>
              <a:t>cs.wikipedia.org/wiki/Slune%C4%8Dn%C3%AD_hodiny</a:t>
            </a:r>
            <a:endParaRPr lang="cs-CZ" altLang="cs-CZ" sz="1400" dirty="0" smtClean="0">
              <a:ea typeface="Microsoft YaHei" pitchFamily="34" charset="-122"/>
            </a:endParaRPr>
          </a:p>
          <a:p>
            <a:endParaRPr lang="cs-CZ" altLang="cs-CZ" sz="1400" dirty="0" smtClean="0">
              <a:ea typeface="Microsoft YaHei" pitchFamily="34" charset="-122"/>
            </a:endParaRPr>
          </a:p>
          <a:p>
            <a:endParaRPr lang="cs-CZ" altLang="cs-CZ" sz="1400" dirty="0">
              <a:ea typeface="Microsoft YaHei" pitchFamily="34" charset="-122"/>
            </a:endParaRPr>
          </a:p>
        </p:txBody>
      </p:sp>
      <p:sp>
        <p:nvSpPr>
          <p:cNvPr id="18440" name="Obdélník 7"/>
          <p:cNvSpPr>
            <a:spLocks noChangeArrowheads="1"/>
          </p:cNvSpPr>
          <p:nvPr/>
        </p:nvSpPr>
        <p:spPr bwMode="auto">
          <a:xfrm>
            <a:off x="606425" y="4624388"/>
            <a:ext cx="94742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 dirty="0" smtClean="0">
                <a:ea typeface="Microsoft YaHei" pitchFamily="34" charset="-122"/>
              </a:rPr>
              <a:t>538479e9fc6206aaf7800000-113970.jpg</a:t>
            </a:r>
            <a:endParaRPr lang="cs-CZ" altLang="cs-CZ" sz="1400" dirty="0">
              <a:ea typeface="Microsoft YaHei" pitchFamily="34" charset="-122"/>
            </a:endParaRPr>
          </a:p>
        </p:txBody>
      </p:sp>
      <p:sp>
        <p:nvSpPr>
          <p:cNvPr id="18441" name="Obdélník 8"/>
          <p:cNvSpPr>
            <a:spLocks noChangeArrowheads="1"/>
          </p:cNvSpPr>
          <p:nvPr/>
        </p:nvSpPr>
        <p:spPr bwMode="auto">
          <a:xfrm>
            <a:off x="612775" y="5011738"/>
            <a:ext cx="89566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altLang="cs-CZ" sz="1400" dirty="0" smtClean="0">
              <a:ea typeface="Microsoft YaHei" pitchFamily="34" charset="-122"/>
            </a:endParaRPr>
          </a:p>
          <a:p>
            <a:endParaRPr lang="cs-CZ" altLang="cs-CZ" sz="1400" dirty="0">
              <a:ea typeface="Microsoft YaHei" pitchFamily="34" charset="-122"/>
            </a:endParaRPr>
          </a:p>
        </p:txBody>
      </p:sp>
      <p:sp>
        <p:nvSpPr>
          <p:cNvPr id="18442" name="Obdélník 9"/>
          <p:cNvSpPr>
            <a:spLocks noChangeArrowheads="1"/>
          </p:cNvSpPr>
          <p:nvPr/>
        </p:nvSpPr>
        <p:spPr bwMode="auto">
          <a:xfrm>
            <a:off x="647824" y="4859957"/>
            <a:ext cx="82994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 dirty="0">
                <a:ea typeface="Microsoft YaHei" pitchFamily="34" charset="-122"/>
              </a:rPr>
              <a:t>Str. 13 -http://www.</a:t>
            </a:r>
            <a:r>
              <a:rPr lang="cs-CZ" altLang="cs-CZ" sz="1400" dirty="0" err="1">
                <a:ea typeface="Microsoft YaHei" pitchFamily="34" charset="-122"/>
              </a:rPr>
              <a:t>kaloricketabulky.cz</a:t>
            </a:r>
            <a:r>
              <a:rPr lang="cs-CZ" altLang="cs-CZ" sz="1400" dirty="0">
                <a:ea typeface="Microsoft YaHei" pitchFamily="34" charset="-122"/>
              </a:rPr>
              <a:t>/fotografie-</a:t>
            </a:r>
            <a:r>
              <a:rPr lang="cs-CZ" altLang="cs-CZ" sz="1400" dirty="0" err="1">
                <a:ea typeface="Microsoft YaHei" pitchFamily="34" charset="-122"/>
              </a:rPr>
              <a:t>velka</a:t>
            </a:r>
            <a:r>
              <a:rPr lang="cs-CZ" altLang="cs-CZ" sz="1400" dirty="0">
                <a:ea typeface="Microsoft YaHei" pitchFamily="34" charset="-122"/>
              </a:rPr>
              <a:t>/31656ea672bbd029/ocet-</a:t>
            </a:r>
            <a:r>
              <a:rPr lang="cs-CZ" altLang="cs-CZ" sz="1400" dirty="0" err="1">
                <a:ea typeface="Microsoft YaHei" pitchFamily="34" charset="-122"/>
              </a:rPr>
              <a:t>kvasny</a:t>
            </a:r>
            <a:r>
              <a:rPr lang="cs-CZ" altLang="cs-CZ" sz="1400" dirty="0">
                <a:ea typeface="Microsoft YaHei" pitchFamily="34" charset="-122"/>
              </a:rPr>
              <a:t>-</a:t>
            </a:r>
            <a:r>
              <a:rPr lang="cs-CZ" altLang="cs-CZ" sz="1400" dirty="0" err="1">
                <a:ea typeface="Microsoft YaHei" pitchFamily="34" charset="-122"/>
              </a:rPr>
              <a:t>bzenecky.jpg</a:t>
            </a:r>
            <a:endParaRPr lang="cs-CZ" altLang="cs-CZ" sz="1400" dirty="0">
              <a:ea typeface="Microsoft YaHei" pitchFamily="34" charset="-122"/>
            </a:endParaRPr>
          </a:p>
        </p:txBody>
      </p:sp>
      <p:sp>
        <p:nvSpPr>
          <p:cNvPr id="18443" name="Obdélník 10"/>
          <p:cNvSpPr>
            <a:spLocks noChangeArrowheads="1"/>
          </p:cNvSpPr>
          <p:nvPr/>
        </p:nvSpPr>
        <p:spPr bwMode="auto">
          <a:xfrm>
            <a:off x="647824" y="5147989"/>
            <a:ext cx="84232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 dirty="0">
                <a:ea typeface="Microsoft YaHei" pitchFamily="34" charset="-122"/>
              </a:rPr>
              <a:t>Str. 13 -http://tatramleko.info/img/produkty/trvanlive-mleko-15-500.jpg</a:t>
            </a:r>
          </a:p>
        </p:txBody>
      </p:sp>
      <p:sp>
        <p:nvSpPr>
          <p:cNvPr id="18444" name="Obdélník 11"/>
          <p:cNvSpPr>
            <a:spLocks noChangeArrowheads="1"/>
          </p:cNvSpPr>
          <p:nvPr/>
        </p:nvSpPr>
        <p:spPr bwMode="auto">
          <a:xfrm>
            <a:off x="647824" y="5724053"/>
            <a:ext cx="4506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400" dirty="0">
                <a:ea typeface="Microsoft YaHei" pitchFamily="34" charset="-122"/>
              </a:rPr>
              <a:t>Str. 13 -http://www.</a:t>
            </a:r>
            <a:r>
              <a:rPr lang="cs-CZ" altLang="cs-CZ" sz="1400" dirty="0" err="1">
                <a:ea typeface="Microsoft YaHei" pitchFamily="34" charset="-122"/>
              </a:rPr>
              <a:t>papirnictvi</a:t>
            </a:r>
            <a:r>
              <a:rPr lang="cs-CZ" altLang="cs-CZ" sz="1400" dirty="0">
                <a:ea typeface="Microsoft YaHei" pitchFamily="34" charset="-122"/>
              </a:rPr>
              <a:t>-</a:t>
            </a:r>
            <a:r>
              <a:rPr lang="cs-CZ" altLang="cs-CZ" sz="1400" dirty="0" err="1">
                <a:ea typeface="Microsoft YaHei" pitchFamily="34" charset="-122"/>
              </a:rPr>
              <a:t>daubner.cz</a:t>
            </a:r>
            <a:r>
              <a:rPr lang="cs-CZ" altLang="cs-CZ" sz="1400" dirty="0">
                <a:ea typeface="Microsoft YaHei" pitchFamily="34" charset="-122"/>
              </a:rPr>
              <a:t>/foto/73003.jpg</a:t>
            </a:r>
          </a:p>
        </p:txBody>
      </p:sp>
      <p:sp>
        <p:nvSpPr>
          <p:cNvPr id="18445" name="Obdélník 12"/>
          <p:cNvSpPr>
            <a:spLocks noChangeArrowheads="1"/>
          </p:cNvSpPr>
          <p:nvPr/>
        </p:nvSpPr>
        <p:spPr bwMode="auto">
          <a:xfrm>
            <a:off x="647824" y="5436021"/>
            <a:ext cx="87328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ea typeface="Microsoft YaHei" pitchFamily="34" charset="-122"/>
              </a:rPr>
              <a:t>Str. 13 -http://www.hips.cz/userfiles/image/Palmex%20Color%20gel%201,5L.png</a:t>
            </a:r>
          </a:p>
        </p:txBody>
      </p:sp>
      <p:sp>
        <p:nvSpPr>
          <p:cNvPr id="18446" name="Obdélník 13"/>
          <p:cNvSpPr>
            <a:spLocks noChangeArrowheads="1"/>
          </p:cNvSpPr>
          <p:nvPr/>
        </p:nvSpPr>
        <p:spPr bwMode="auto">
          <a:xfrm>
            <a:off x="647824" y="5940077"/>
            <a:ext cx="90741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 dirty="0">
                <a:ea typeface="Microsoft YaHei" pitchFamily="34" charset="-122"/>
              </a:rPr>
              <a:t>            - http://images.clipartlogo.com/files/images/17/172271/syringe-icon_t</a:t>
            </a:r>
          </a:p>
        </p:txBody>
      </p:sp>
      <p:sp>
        <p:nvSpPr>
          <p:cNvPr id="18447" name="Obdélník 14"/>
          <p:cNvSpPr>
            <a:spLocks noChangeArrowheads="1"/>
          </p:cNvSpPr>
          <p:nvPr/>
        </p:nvSpPr>
        <p:spPr bwMode="auto">
          <a:xfrm>
            <a:off x="684213" y="6405563"/>
            <a:ext cx="7273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ea typeface="Microsoft YaHei" pitchFamily="34" charset="-122"/>
              </a:rPr>
              <a:t>            - http://img.mf.cz/635/808/1-16a.jpg</a:t>
            </a:r>
          </a:p>
        </p:txBody>
      </p:sp>
      <p:sp>
        <p:nvSpPr>
          <p:cNvPr id="18448" name="Obdélník 2"/>
          <p:cNvSpPr>
            <a:spLocks noChangeArrowheads="1"/>
          </p:cNvSpPr>
          <p:nvPr/>
        </p:nvSpPr>
        <p:spPr bwMode="auto">
          <a:xfrm>
            <a:off x="719832" y="6156101"/>
            <a:ext cx="87233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ea typeface="Microsoft YaHei" pitchFamily="34" charset="-122"/>
              </a:rPr>
              <a:t>http://www.e-sportshop.cz/User_Files/photos/thumbs/t172-m203_009448-01.jpg</a:t>
            </a:r>
          </a:p>
        </p:txBody>
      </p:sp>
      <p:sp>
        <p:nvSpPr>
          <p:cNvPr id="18449" name="Obdélník 3"/>
          <p:cNvSpPr>
            <a:spLocks noChangeArrowheads="1"/>
          </p:cNvSpPr>
          <p:nvPr/>
        </p:nvSpPr>
        <p:spPr bwMode="auto">
          <a:xfrm>
            <a:off x="719832" y="6605568"/>
            <a:ext cx="86963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 dirty="0">
                <a:ea typeface="Microsoft YaHei" pitchFamily="34" charset="-122"/>
              </a:rPr>
              <a:t>http://</a:t>
            </a:r>
            <a:r>
              <a:rPr lang="cs-CZ" altLang="cs-CZ" sz="1400" dirty="0" smtClean="0">
                <a:ea typeface="Microsoft YaHei" pitchFamily="34" charset="-122"/>
              </a:rPr>
              <a:t>www.</a:t>
            </a:r>
            <a:r>
              <a:rPr lang="cs-CZ" altLang="cs-CZ" sz="1400" dirty="0" err="1" smtClean="0">
                <a:ea typeface="Microsoft YaHei" pitchFamily="34" charset="-122"/>
              </a:rPr>
              <a:t>drevostavitel.cz</a:t>
            </a:r>
            <a:r>
              <a:rPr lang="cs-CZ" altLang="cs-CZ" sz="1400" dirty="0" smtClean="0">
                <a:ea typeface="Microsoft YaHei" pitchFamily="34" charset="-122"/>
              </a:rPr>
              <a:t>/galerie/</a:t>
            </a:r>
            <a:r>
              <a:rPr lang="cs-CZ" altLang="cs-CZ" sz="1400" dirty="0" err="1" smtClean="0">
                <a:ea typeface="Microsoft YaHei" pitchFamily="34" charset="-122"/>
              </a:rPr>
              <a:t>clanky</a:t>
            </a:r>
            <a:r>
              <a:rPr lang="cs-CZ" altLang="cs-CZ" sz="1400" dirty="0" smtClean="0">
                <a:ea typeface="Microsoft YaHei" pitchFamily="34" charset="-122"/>
              </a:rPr>
              <a:t>/67/</a:t>
            </a:r>
            <a:r>
              <a:rPr lang="cs-CZ" altLang="cs-CZ" sz="1400" dirty="0" err="1" smtClean="0">
                <a:ea typeface="Microsoft YaHei" pitchFamily="34" charset="-122"/>
              </a:rPr>
              <a:t>eps</a:t>
            </a:r>
            <a:r>
              <a:rPr lang="cs-CZ" altLang="cs-CZ" sz="1400" dirty="0" smtClean="0">
                <a:ea typeface="Microsoft YaHei" pitchFamily="34" charset="-122"/>
              </a:rPr>
              <a:t>-polystyren.</a:t>
            </a:r>
            <a:r>
              <a:rPr lang="cs-CZ" altLang="cs-CZ" sz="1400" dirty="0" err="1" smtClean="0">
                <a:ea typeface="Microsoft YaHei" pitchFamily="34" charset="-122"/>
              </a:rPr>
              <a:t>jpg</a:t>
            </a:r>
            <a:endParaRPr lang="cs-CZ" altLang="cs-CZ" sz="1400" dirty="0">
              <a:ea typeface="Microsoft YaHei" pitchFamily="34" charset="-122"/>
            </a:endParaRPr>
          </a:p>
          <a:p>
            <a:r>
              <a:rPr lang="cs-CZ" altLang="cs-CZ" sz="1400" dirty="0" smtClean="0">
                <a:ea typeface="Microsoft YaHei" pitchFamily="34" charset="-122"/>
              </a:rPr>
              <a:t>http://cs.wikipedia.org/wiki/Slune%C4%8Dn%C3%AD_hodiny#mediaviewer/File:Saint-remy-de-provence-cadran-solaire.jpg</a:t>
            </a:r>
          </a:p>
          <a:p>
            <a:endParaRPr lang="cs-CZ" altLang="cs-CZ" sz="1400" dirty="0">
              <a:ea typeface="Microsoft YaHei" pitchFamily="34" charset="-122"/>
            </a:endParaRPr>
          </a:p>
        </p:txBody>
      </p:sp>
      <p:sp>
        <p:nvSpPr>
          <p:cNvPr id="18450" name="Obdélník 2"/>
          <p:cNvSpPr>
            <a:spLocks noChangeArrowheads="1"/>
          </p:cNvSpPr>
          <p:nvPr/>
        </p:nvSpPr>
        <p:spPr bwMode="auto">
          <a:xfrm>
            <a:off x="3087688" y="1728788"/>
            <a:ext cx="38528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Aft>
                <a:spcPts val="1413"/>
              </a:spcAft>
            </a:pPr>
            <a:r>
              <a:rPr lang="cs-CZ" altLang="cs-CZ" sz="3200" b="1">
                <a:solidFill>
                  <a:srgbClr val="31859C"/>
                </a:solidFill>
                <a:latin typeface="Arial" pitchFamily="34" charset="0"/>
                <a:ea typeface="Microsoft YaHei" pitchFamily="34" charset="-122"/>
                <a:cs typeface="Mangal" pitchFamily="2"/>
              </a:rPr>
              <a:t>POUŽITÉ ZDROJE </a:t>
            </a:r>
          </a:p>
        </p:txBody>
      </p:sp>
    </p:spTree>
  </p:cSld>
  <p:clrMapOvr>
    <a:masterClrMapping/>
  </p:clrMapOvr>
  <p:transition spd="slow">
    <p:cover/>
    <p:sndAc>
      <p:stSnd>
        <p:snd r:embed="rId3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ýchoz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762</Words>
  <Application>Microsoft Office PowerPoint</Application>
  <PresentationFormat>Vlastní</PresentationFormat>
  <Paragraphs>161</Paragraphs>
  <Slides>17</Slides>
  <Notes>17</Notes>
  <HiddenSlides>0</HiddenSlides>
  <MMClips>0</MMClips>
  <ScaleCrop>false</ScaleCrop>
  <HeadingPairs>
    <vt:vector size="6" baseType="variant">
      <vt:variant>
        <vt:lpstr>Použitá písma</vt:lpstr>
      </vt:variant>
      <vt:variant>
        <vt:i4>11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9" baseType="lpstr">
      <vt:lpstr>Calibri</vt:lpstr>
      <vt:lpstr>Arial</vt:lpstr>
      <vt:lpstr>Microsoft YaHei</vt:lpstr>
      <vt:lpstr>Mangal</vt:lpstr>
      <vt:lpstr>Times New Roman</vt:lpstr>
      <vt:lpstr>Lucida Sans Unicode</vt:lpstr>
      <vt:lpstr>Tahoma</vt:lpstr>
      <vt:lpstr>Comic Sans MS</vt:lpstr>
      <vt:lpstr>StarSymbol</vt:lpstr>
      <vt:lpstr>Georgia</vt:lpstr>
      <vt:lpstr>Wingdings</vt:lpstr>
      <vt:lpstr>Výchozí</vt:lpstr>
      <vt:lpstr>Snímek 1</vt:lpstr>
      <vt:lpstr>Prezentace slouží k výkladu látky a procvičování na téma: VELIČINY  VE  FYZICE Pro žáky připraveny pracovní listy – snímky 9 a 14</vt:lpstr>
      <vt:lpstr>Doplň, která měřidla používáme běžně v praxi.</vt:lpstr>
      <vt:lpstr>Kde všude se setkáváme s hmotností a jak ji měříme?  * obchod  * sport  * lékárna  * domácnost  * stavebnictví     </vt:lpstr>
      <vt:lpstr>Snímek 5</vt:lpstr>
      <vt:lpstr>Snímek 6</vt:lpstr>
      <vt:lpstr>JEDNOTKY ČASU:  sekunda = s                                             minuta = min                                                      hodina = hod  -den, týden, měsíc, rok,....                  </vt:lpstr>
      <vt:lpstr>Převody jednotek času:</vt:lpstr>
      <vt:lpstr>1. Kolik minut je půlhodina? 2. Kolik minut trvá vyučovací hodina? 3. Kolik týdnů má 1 měsíc? 4. Kolik dnů má 1 měsíc? 5. Kolik hodin má 1 den? 6. 72 hod – kolik je to dnů? </vt:lpstr>
      <vt:lpstr>TEPLOTA  A JEJÍ MĚŘENÍ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Martina Skálová</dc:creator>
  <cp:lastModifiedBy>Dum</cp:lastModifiedBy>
  <cp:revision>16</cp:revision>
  <dcterms:created xsi:type="dcterms:W3CDTF">2014-06-14T21:49:39Z</dcterms:created>
  <dcterms:modified xsi:type="dcterms:W3CDTF">2014-09-22T10:59:52Z</dcterms:modified>
</cp:coreProperties>
</file>