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67" r:id="rId6"/>
    <p:sldId id="259" r:id="rId7"/>
    <p:sldId id="263" r:id="rId8"/>
    <p:sldId id="264" r:id="rId9"/>
    <p:sldId id="268" r:id="rId10"/>
    <p:sldId id="262" r:id="rId11"/>
    <p:sldId id="261" r:id="rId12"/>
    <p:sldId id="272" r:id="rId13"/>
    <p:sldId id="273" r:id="rId14"/>
    <p:sldId id="274" r:id="rId15"/>
    <p:sldId id="275" r:id="rId16"/>
    <p:sldId id="276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E7ADB-F771-44A4-BC23-C2CE01C19284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A5701-D036-4B6D-9D45-4BC94CC08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11FC0-E93C-4B45-84E0-67B7234BD265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B17EC-2FC3-4DC1-A884-0C3722C02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C3309-97DB-4455-8457-7C38B8492137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40B7C-2200-4D00-A364-CB4565FD1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D4065-59B1-475D-92CA-1AF2666B2A25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FB060-DBFE-4AA3-BB24-DE9D33109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2B041-5D90-4CA2-A853-8882B0CDFB0A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658AC-EEE4-4B47-8C1F-16680B6F07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93B34-673E-4DA3-AE38-B1EE0323F909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7CE54-59EB-46EE-8CAA-4BF0CEE95C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0F220-9393-4BE7-8D4C-5EBCA005B9A5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79254-B5FC-429A-A25D-E2F1D6921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E1C8F-7AA1-43F3-B088-A21E694E3C65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0F86A-9632-43B4-A11D-66F76792D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5EA5A-FB95-4D66-9B13-FCC75B491D50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F0DCD-87F5-4E66-904E-2DD5F616E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8FCDD-BA70-4766-A211-544C25588B1C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C0732-6F08-4913-9941-0E3D29333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422B4-943D-40CF-BDB1-6F118415D3FE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3CB8D-7ADB-45BE-9776-D96E10D99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CE28F8-2F46-4DA1-B206-F04FAA42027B}" type="datetimeFigureOut">
              <a:rPr lang="cs-CZ"/>
              <a:pPr>
                <a:defRPr/>
              </a:pPr>
              <a:t>22.9.2014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1817D0-7EEE-45F6-B320-6B281F8EB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  <p:sndAc>
      <p:stSnd>
        <p:snd r:embed="rId13" name="click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115888"/>
            <a:ext cx="6081712" cy="148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93" name="Group 45"/>
          <p:cNvGraphicFramePr>
            <a:graphicFrameLocks noGrp="1"/>
          </p:cNvGraphicFramePr>
          <p:nvPr/>
        </p:nvGraphicFramePr>
        <p:xfrm>
          <a:off x="1046163" y="1779588"/>
          <a:ext cx="7248525" cy="4969503"/>
        </p:xfrm>
        <a:graphic>
          <a:graphicData uri="http://schemas.openxmlformats.org/drawingml/2006/table">
            <a:tbl>
              <a:tblPr/>
              <a:tblGrid>
                <a:gridCol w="2808287"/>
                <a:gridCol w="4440238"/>
              </a:tblGrid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Číslo projektu MŠMT: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Číslo materiálu: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VY_32_INOVACE_0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_05_úvod do fyziky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Název školy: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ZŠ, PŠ a MŠ Česká Lípa, Moskevská 679, příspěvková organizace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Ročník: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I. ročník praktické školy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Vzdělávací oblast: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Člověk a příroda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Předmět: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Základy přírodních věd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Tematický okruh: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Základy fyziky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Téma: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Pohyb těles a síla 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Název autora: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Mgr. Lucie  Červenková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Vytvořeno dne: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Květen 2013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6302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DUM určený žákům praktické školy k úvodu do učiva o tělesech a pohybu těles ve fyzice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064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Klíčová slova: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itchFamily="34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Těleso, směr pohybu, trajektorie, síla 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850" y="3573463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altLang="cs-CZ" sz="4000" smtClean="0">
                <a:latin typeface="Comic Sans MS" pitchFamily="66" charset="0"/>
              </a:rPr>
              <a:t>Výklad látky a úkol pro žáky s následným řešením na téma:</a:t>
            </a:r>
            <a:br>
              <a:rPr lang="cs-CZ" altLang="cs-CZ" sz="4000" smtClean="0">
                <a:latin typeface="Comic Sans MS" pitchFamily="66" charset="0"/>
              </a:rPr>
            </a:br>
            <a:r>
              <a:rPr lang="cs-CZ" altLang="cs-CZ" sz="4000" smtClean="0">
                <a:latin typeface="Comic Sans MS" pitchFamily="66" charset="0"/>
              </a:rPr>
              <a:t/>
            </a:r>
            <a:br>
              <a:rPr lang="cs-CZ" altLang="cs-CZ" sz="4000" smtClean="0">
                <a:latin typeface="Comic Sans MS" pitchFamily="66" charset="0"/>
              </a:rPr>
            </a:br>
            <a:r>
              <a:rPr lang="cs-CZ" altLang="cs-CZ" sz="4000" smtClean="0">
                <a:solidFill>
                  <a:srgbClr val="FF0000"/>
                </a:solidFill>
                <a:latin typeface="Comic Sans MS" pitchFamily="66" charset="0"/>
              </a:rPr>
              <a:t>POHYB</a:t>
            </a:r>
            <a:r>
              <a:rPr lang="cs-CZ" altLang="cs-CZ" sz="4000" b="1" i="1" u="sng" smtClean="0">
                <a:solidFill>
                  <a:srgbClr val="FF0000"/>
                </a:solidFill>
                <a:latin typeface="Comic Sans MS" pitchFamily="66" charset="0"/>
              </a:rPr>
              <a:t> TĚLESA </a:t>
            </a:r>
            <a:br>
              <a:rPr lang="cs-CZ" altLang="cs-CZ" sz="4000" b="1" i="1" u="sng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altLang="cs-CZ" sz="4000" b="1" i="1" u="sng" smtClean="0">
                <a:solidFill>
                  <a:srgbClr val="FF0000"/>
                </a:solidFill>
                <a:latin typeface="Comic Sans MS" pitchFamily="66" charset="0"/>
              </a:rPr>
              <a:t>+ SÍLA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23850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alt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8600" y="2603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Pohyb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extLst>
            <a:ext uri="{909E8E84-426E-40DD-AFC4-6F175D3DCCD1}"/>
          </a:ex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Řekni větu, ze které je jasně poznat, že se nějaké těleso HÝBE.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Proč si myslíš, že se opravdu hýbe?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Těleso, které se hýbe, mění polohu vzhledem k ostatním tělesům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      v jeho okolí. Těleso je v pohybu.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/>
              <a:t> </a:t>
            </a:r>
            <a:r>
              <a:rPr lang="cs-CZ" sz="2000" b="1" dirty="0" smtClean="0"/>
              <a:t>.   </a:t>
            </a:r>
            <a:r>
              <a:rPr lang="cs-CZ" sz="2400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Př. Sedíš v jedoucím autobuse. </a:t>
            </a:r>
            <a:r>
              <a:rPr lang="cs-CZ" sz="2400" b="1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JSI V POHYBU?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/>
          </a:p>
        </p:txBody>
      </p:sp>
      <p:pic>
        <p:nvPicPr>
          <p:cNvPr id="4100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4433888"/>
            <a:ext cx="3744913" cy="223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Urči: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088" y="1165225"/>
            <a:ext cx="8229600" cy="4525963"/>
          </a:xfrm>
          <a:ln w="28575"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Comic Sans MS" panose="030F0702030302020204" pitchFamily="66" charset="0"/>
              </a:rPr>
              <a:t>Cestující sedí v jedoucím autobusu.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  <a:t>Je v klidu, nebo</a:t>
            </a:r>
            <a:b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</a:br>
            <a: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  <a:t> v pohybu?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chemeClr val="accent6"/>
                </a:solidFill>
                <a:latin typeface="Comic Sans MS" panose="030F0702030302020204" pitchFamily="66" charset="0"/>
                <a:sym typeface="Wingdings" pitchFamily="2" charset="2"/>
              </a:rPr>
              <a:t>a) vzhledem k sedadlu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00B050"/>
                </a:solidFill>
                <a:latin typeface="Comic Sans MS" panose="030F0702030302020204" pitchFamily="66" charset="0"/>
                <a:sym typeface="Wingdings" pitchFamily="2" charset="2"/>
              </a:rPr>
              <a:t>b) vzhledem k řidiči autobusu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C00000"/>
                </a:solidFill>
                <a:latin typeface="Comic Sans MS" panose="030F0702030302020204" pitchFamily="66" charset="0"/>
                <a:sym typeface="Wingdings" pitchFamily="2" charset="2"/>
              </a:rPr>
              <a:t>c) vzhledem ke stromu na okraji silnice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  <a:t>d) vzhledem k protijedoucímu motocyklu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7030A0"/>
                </a:solidFill>
                <a:latin typeface="Comic Sans MS" panose="030F0702030302020204" pitchFamily="66" charset="0"/>
                <a:sym typeface="Wingdings" pitchFamily="2" charset="2"/>
              </a:rPr>
              <a:t>e) vzhledem k automobilu, který jede před autobusem stejnou rychlostí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>
              <a:latin typeface="Comic Sans MS" panose="030F0702030302020204" pitchFamily="66" charset="0"/>
            </a:endParaRP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706438"/>
            <a:ext cx="2808288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Druhy pohybů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229600" cy="4525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1/ </a:t>
            </a:r>
            <a:r>
              <a:rPr lang="cs-CZ" sz="2400" b="1" i="1" u="sng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Přímočarý </a:t>
            </a:r>
            <a:r>
              <a:rPr lang="cs-CZ" sz="2400" b="1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 křivočarý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i="1" dirty="0">
                <a:latin typeface="Comic Sans MS" panose="030F0702030302020204" pitchFamily="66" charset="0"/>
              </a:rPr>
              <a:t> </a:t>
            </a:r>
            <a:r>
              <a:rPr lang="cs-CZ" sz="2200" b="1" i="1" dirty="0" smtClean="0">
                <a:latin typeface="Comic Sans MS" panose="030F0702030302020204" pitchFamily="66" charset="0"/>
              </a:rPr>
              <a:t>      Všechny polohy, kterými těleso při svém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i="1" dirty="0">
                <a:latin typeface="Comic Sans MS" panose="030F0702030302020204" pitchFamily="66" charset="0"/>
              </a:rPr>
              <a:t> </a:t>
            </a:r>
            <a:r>
              <a:rPr lang="cs-CZ" sz="2200" b="1" i="1" dirty="0" smtClean="0">
                <a:latin typeface="Comic Sans MS" panose="030F0702030302020204" pitchFamily="66" charset="0"/>
              </a:rPr>
              <a:t>      pohybu  projde, nazýváme </a:t>
            </a:r>
            <a:r>
              <a:rPr lang="cs-CZ" sz="2200" b="1" i="1" u="sng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trajektorií</a:t>
            </a:r>
            <a:r>
              <a:rPr lang="cs-CZ" sz="2200" b="1" i="1" u="sng" dirty="0" smtClean="0">
                <a:latin typeface="Comic Sans MS" panose="030F0702030302020204" pitchFamily="66" charset="0"/>
              </a:rPr>
              <a:t> </a:t>
            </a:r>
            <a:r>
              <a:rPr lang="cs-CZ" sz="2200" b="1" i="1" dirty="0" smtClean="0">
                <a:latin typeface="Comic Sans MS" panose="030F0702030302020204" pitchFamily="66" charset="0"/>
              </a:rPr>
              <a:t>tělesa.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200" b="1" i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i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Jaký pohyb může konat těleso podle tvaru trajektorie?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i="1" u="sng" dirty="0" smtClean="0">
                <a:latin typeface="Comic Sans MS" panose="030F0702030302020204" pitchFamily="66" charset="0"/>
              </a:rPr>
              <a:t>    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 smtClean="0"/>
              <a:t> 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850" y="3429000"/>
            <a:ext cx="8208963" cy="2697163"/>
          </a:xfrm>
          <a:prstGeom prst="rect">
            <a:avLst/>
          </a:prstGeom>
          <a:ln w="28575">
            <a:noFill/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ROZHODNI O JAKÝ DRUH POHYBU SE JEDNÁ: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A) kulička padající k zemi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   B) míč vržený svisle vzhůru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      C) kriketový míček při hodu na cíl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         D) koncový bod ručičky hodin</a:t>
            </a:r>
            <a:endParaRPr lang="cs-CZ" sz="1800" b="1" i="1" dirty="0">
              <a:latin typeface="Comic Sans MS" panose="030F0702030302020204" pitchFamily="66" charset="0"/>
            </a:endParaRPr>
          </a:p>
        </p:txBody>
      </p:sp>
      <p:pic>
        <p:nvPicPr>
          <p:cNvPr id="614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5373688"/>
            <a:ext cx="5761038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5292725" y="5516563"/>
            <a:ext cx="1582738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1"/>
          <p:cNvSpPr>
            <a:spLocks noChangeArrowheads="1"/>
          </p:cNvSpPr>
          <p:nvPr/>
        </p:nvSpPr>
        <p:spPr bwMode="auto">
          <a:xfrm>
            <a:off x="250825" y="1444625"/>
            <a:ext cx="864235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altLang="cs-CZ" sz="2400" b="1" i="1" u="sng">
                <a:solidFill>
                  <a:srgbClr val="0070C0"/>
                </a:solidFill>
                <a:latin typeface="Comic Sans MS" pitchFamily="66" charset="0"/>
              </a:rPr>
              <a:t>2/ Posuvný a otáčivý</a:t>
            </a:r>
            <a:endParaRPr lang="cs-CZ" altLang="cs-CZ" sz="2400" i="1">
              <a:solidFill>
                <a:srgbClr val="0070C0"/>
              </a:solidFill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b="1" i="1">
                <a:solidFill>
                  <a:srgbClr val="0070C0"/>
                </a:solidFill>
                <a:latin typeface="Comic Sans MS" pitchFamily="66" charset="0"/>
              </a:rPr>
              <a:t>Posuvný pohyb</a:t>
            </a:r>
            <a:r>
              <a:rPr lang="cs-CZ" altLang="cs-CZ" sz="2400" b="1" i="1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altLang="cs-CZ" sz="2400" b="1" i="1">
                <a:latin typeface="Comic Sans MS" pitchFamily="66" charset="0"/>
              </a:rPr>
              <a:t>se vyznačuje tím, že všechny body tělesa se pohybují po trajektoriích stejného tvaru </a:t>
            </a:r>
          </a:p>
          <a:p>
            <a:r>
              <a:rPr lang="cs-CZ" altLang="cs-CZ" sz="2400" b="1" i="1">
                <a:latin typeface="Comic Sans MS" pitchFamily="66" charset="0"/>
              </a:rPr>
              <a:t>i délky.</a:t>
            </a: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</p:txBody>
      </p:sp>
      <p:sp>
        <p:nvSpPr>
          <p:cNvPr id="7171" name="Nadpis 1"/>
          <p:cNvSpPr txBox="1">
            <a:spLocks/>
          </p:cNvSpPr>
          <p:nvPr/>
        </p:nvSpPr>
        <p:spPr bwMode="auto">
          <a:xfrm>
            <a:off x="457200" y="274638"/>
            <a:ext cx="822960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altLang="cs-CZ" sz="3600" b="1" i="1" u="sng">
                <a:solidFill>
                  <a:srgbClr val="002060"/>
                </a:solidFill>
                <a:latin typeface="Comic Sans MS" pitchFamily="66" charset="0"/>
              </a:rPr>
              <a:t>Druhy pohybů</a:t>
            </a:r>
          </a:p>
        </p:txBody>
      </p:sp>
      <p:pic>
        <p:nvPicPr>
          <p:cNvPr id="717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3429000"/>
            <a:ext cx="25336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2967038"/>
            <a:ext cx="2343150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2500" y="4149725"/>
            <a:ext cx="19907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62713" y="4797425"/>
            <a:ext cx="21717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1"/>
          <p:cNvSpPr>
            <a:spLocks noChangeArrowheads="1"/>
          </p:cNvSpPr>
          <p:nvPr/>
        </p:nvSpPr>
        <p:spPr bwMode="auto">
          <a:xfrm>
            <a:off x="539750" y="1125538"/>
            <a:ext cx="7920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altLang="cs-CZ" sz="2400" b="1" i="1">
                <a:latin typeface="Comic Sans MS" pitchFamily="66" charset="0"/>
              </a:rPr>
              <a:t>Při </a:t>
            </a:r>
            <a:r>
              <a:rPr lang="cs-CZ" altLang="cs-CZ" sz="2400" b="1" i="1">
                <a:solidFill>
                  <a:srgbClr val="0070C0"/>
                </a:solidFill>
                <a:latin typeface="Comic Sans MS" pitchFamily="66" charset="0"/>
              </a:rPr>
              <a:t>otáčivém pohybu </a:t>
            </a:r>
            <a:r>
              <a:rPr lang="cs-CZ" altLang="cs-CZ" sz="2400" b="1" i="1">
                <a:latin typeface="Comic Sans MS" pitchFamily="66" charset="0"/>
              </a:rPr>
              <a:t>se všechny body tělesa pohybují po kružnicích, jejichž společný střed je na ose otáčení.</a:t>
            </a:r>
          </a:p>
        </p:txBody>
      </p:sp>
      <p:sp>
        <p:nvSpPr>
          <p:cNvPr id="8195" name="Rectangle 2"/>
          <p:cNvSpPr>
            <a:spLocks noChangeArrowheads="1"/>
          </p:cNvSpPr>
          <p:nvPr/>
        </p:nvSpPr>
        <p:spPr bwMode="auto">
          <a:xfrm>
            <a:off x="539750" y="2836863"/>
            <a:ext cx="7734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sz="2000" b="1" i="1" u="sng">
                <a:solidFill>
                  <a:srgbClr val="FF0000"/>
                </a:solidFill>
                <a:latin typeface="Arial" charset="0"/>
                <a:cs typeface="Times New Roman" pitchFamily="18" charset="0"/>
              </a:rPr>
              <a:t>otáčivý</a:t>
            </a:r>
            <a:r>
              <a:rPr lang="cs-CZ" altLang="cs-CZ" sz="2000" b="1" i="1" u="sng">
                <a:solidFill>
                  <a:srgbClr val="0000FF"/>
                </a:solidFill>
                <a:latin typeface="Arial" charset="0"/>
                <a:cs typeface="Times New Roman" pitchFamily="18" charset="0"/>
              </a:rPr>
              <a:t> </a:t>
            </a:r>
            <a:r>
              <a:rPr lang="cs-CZ" altLang="cs-CZ" sz="2000" i="1">
                <a:solidFill>
                  <a:srgbClr val="0000FF"/>
                </a:solidFill>
                <a:latin typeface="Arial" charset="0"/>
                <a:cs typeface="Times New Roman" pitchFamily="18" charset="0"/>
              </a:rPr>
              <a:t>– body tělesa opisují oblouk kružnice různé délky      v závislosti  na vzdálenosti od osy otáčení</a:t>
            </a:r>
            <a:endParaRPr lang="cs-CZ" altLang="cs-CZ">
              <a:latin typeface="Arial" charset="0"/>
              <a:cs typeface="Times New Roman" pitchFamily="18" charset="0"/>
            </a:endParaRPr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3368675"/>
            <a:ext cx="2686050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3549650"/>
            <a:ext cx="30861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13263" y="4186238"/>
            <a:ext cx="1387475" cy="1935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2"/>
          <p:cNvSpPr>
            <a:spLocks noChangeArrowheads="1"/>
          </p:cNvSpPr>
          <p:nvPr/>
        </p:nvSpPr>
        <p:spPr bwMode="auto">
          <a:xfrm>
            <a:off x="323850" y="188913"/>
            <a:ext cx="8640763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 i="1" u="sng">
                <a:solidFill>
                  <a:schemeClr val="tx2"/>
                </a:solidFill>
                <a:latin typeface="Comic Sans MS" pitchFamily="66" charset="0"/>
              </a:rPr>
              <a:t>3/ Rovnoměrný a </a:t>
            </a:r>
            <a:r>
              <a:rPr lang="cs-CZ" altLang="cs-CZ" sz="2400" b="1" i="1" u="sng">
                <a:solidFill>
                  <a:srgbClr val="FF0000"/>
                </a:solidFill>
                <a:latin typeface="Comic Sans MS" pitchFamily="66" charset="0"/>
              </a:rPr>
              <a:t>nerovnoměrný</a:t>
            </a:r>
          </a:p>
          <a:p>
            <a:pPr>
              <a:buFont typeface="Arial" charset="0"/>
              <a:buChar char="•"/>
            </a:pPr>
            <a:r>
              <a:rPr lang="cs-CZ" altLang="cs-CZ" sz="2400" b="1" i="1">
                <a:latin typeface="Comic Sans MS" pitchFamily="66" charset="0"/>
              </a:rPr>
              <a:t>Těleso, které urazí za </a:t>
            </a:r>
            <a:r>
              <a:rPr lang="cs-CZ" altLang="cs-CZ" sz="2400" b="1" i="1">
                <a:solidFill>
                  <a:srgbClr val="002060"/>
                </a:solidFill>
                <a:latin typeface="Comic Sans MS" pitchFamily="66" charset="0"/>
              </a:rPr>
              <a:t>stejné doby vždy tytéž dráhy, </a:t>
            </a:r>
            <a:r>
              <a:rPr lang="cs-CZ" altLang="cs-CZ" sz="2400" b="1" i="1">
                <a:latin typeface="Comic Sans MS" pitchFamily="66" charset="0"/>
              </a:rPr>
              <a:t>se pohybuje rovnoměrným pohybem.</a:t>
            </a:r>
          </a:p>
          <a:p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b="1" i="1">
                <a:latin typeface="Comic Sans MS" pitchFamily="66" charset="0"/>
              </a:rPr>
              <a:t>Při nerovnoměrném pohybu urazí těleso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za stejné doby různé dráhy.</a:t>
            </a:r>
          </a:p>
          <a:p>
            <a:r>
              <a:rPr lang="cs-CZ" altLang="cs-CZ" sz="2400" b="1" i="1" u="sng">
                <a:latin typeface="Comic Sans MS" pitchFamily="66" charset="0"/>
              </a:rPr>
              <a:t>      </a:t>
            </a:r>
            <a:r>
              <a:rPr lang="cs-CZ" altLang="cs-CZ" sz="2400" b="1" i="1">
                <a:latin typeface="Comic Sans MS" pitchFamily="66" charset="0"/>
              </a:rPr>
              <a:t> </a:t>
            </a:r>
            <a:endParaRPr lang="cs-CZ" altLang="cs-CZ" sz="2400" b="1" i="1" u="sng">
              <a:latin typeface="Comic Sans MS" pitchFamily="66" charset="0"/>
            </a:endParaRPr>
          </a:p>
          <a:p>
            <a:r>
              <a:rPr lang="cs-CZ" altLang="cs-CZ" sz="2400" b="1" i="1" u="sng">
                <a:latin typeface="Comic Sans MS" pitchFamily="66" charset="0"/>
              </a:rPr>
              <a:t>     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7088" y="4941888"/>
            <a:ext cx="5667375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88" y="2085975"/>
            <a:ext cx="63436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3570288"/>
            <a:ext cx="6848475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b="1" i="1" u="sng" smtClean="0">
                <a:solidFill>
                  <a:srgbClr val="002060"/>
                </a:solidFill>
                <a:latin typeface="Comic Sans MS" pitchFamily="66" charset="0"/>
              </a:rPr>
              <a:t>Které z uvedených pohybů jsou rovnoměrné a které nerovnoměrné?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z="2000" b="1" smtClean="0"/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A) pohyb vody v Ploučnici, jejíž šířka nebo hloubka se mění…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B) pohyb automobilu po ulici, když řidič zpozoroval červené světlo na semaforu…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C) pohyb eskalátoru v obchodním domě nebo v metru…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D) pohyb konce minutové ručičky u náramkových hodinek…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E) pohyb tramvaje mezi dvěma zastávkami…</a:t>
            </a: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611188" y="1268413"/>
            <a:ext cx="8208962" cy="1512887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Tělesa se pohybují </a:t>
            </a:r>
            <a:r>
              <a:rPr lang="cs-CZ" altLang="cs-CZ" sz="2000" i="1" u="sng">
                <a:solidFill>
                  <a:srgbClr val="0000FF"/>
                </a:solidFill>
                <a:latin typeface="Comic Sans MS" pitchFamily="66" charset="0"/>
              </a:rPr>
              <a:t>vzhledem k jinému tělesu</a:t>
            </a: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 nebo jsou v klidu. 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Těleso se pohybuje, </a:t>
            </a:r>
            <a:r>
              <a:rPr lang="cs-CZ" altLang="cs-CZ" sz="2000" i="1" u="sng">
                <a:solidFill>
                  <a:srgbClr val="0000FF"/>
                </a:solidFill>
                <a:latin typeface="Comic Sans MS" pitchFamily="66" charset="0"/>
              </a:rPr>
              <a:t>mění-li svoji polohu vzhledem k jinému tělesu</a:t>
            </a: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. </a:t>
            </a:r>
          </a:p>
          <a:p>
            <a:pPr>
              <a:spcAft>
                <a:spcPts val="1000"/>
              </a:spcAft>
            </a:pPr>
            <a:r>
              <a:rPr lang="cs-CZ" altLang="cs-CZ" sz="2000" i="1" u="sng">
                <a:solidFill>
                  <a:srgbClr val="0000FF"/>
                </a:solidFill>
                <a:latin typeface="Comic Sans MS" pitchFamily="66" charset="0"/>
              </a:rPr>
              <a:t>Tělesa se pohybují vzhledem k jinému tělesu, nebo jsou v klidu. </a:t>
            </a:r>
          </a:p>
          <a:p>
            <a:endParaRPr lang="cs-CZ" altLang="cs-CZ">
              <a:latin typeface="Arial" charset="0"/>
            </a:endParaRPr>
          </a:p>
        </p:txBody>
      </p:sp>
      <p:sp>
        <p:nvSpPr>
          <p:cNvPr id="1126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i="1" u="sng" smtClean="0">
                <a:solidFill>
                  <a:srgbClr val="002060"/>
                </a:solidFill>
                <a:latin typeface="Comic Sans MS" pitchFamily="66" charset="0"/>
              </a:rPr>
              <a:t>Shrnutí:</a:t>
            </a:r>
          </a:p>
        </p:txBody>
      </p:sp>
      <p:sp>
        <p:nvSpPr>
          <p:cNvPr id="11268" name="Text Box 3"/>
          <p:cNvSpPr txBox="1">
            <a:spLocks noChangeArrowheads="1"/>
          </p:cNvSpPr>
          <p:nvPr/>
        </p:nvSpPr>
        <p:spPr bwMode="auto">
          <a:xfrm>
            <a:off x="904875" y="3519488"/>
            <a:ext cx="7334250" cy="2357437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Totéž těleso může být v klidu vzhledem k jednomu tělesu a současně v pohybu vzhledem k druhému tělesu. 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Např.:  *sedící v jedoucím autě vzhledem k autu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            * sedící v jedoucím autě vzhledem k okolní krajině 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               za oknem auta</a:t>
            </a:r>
          </a:p>
          <a:p>
            <a:pPr>
              <a:spcAft>
                <a:spcPts val="1000"/>
              </a:spcAft>
            </a:pPr>
            <a:endParaRPr lang="cs-CZ" altLang="cs-CZ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603250" y="188913"/>
            <a:ext cx="8208963" cy="914400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 lvl="1">
              <a:spcAft>
                <a:spcPts val="1000"/>
              </a:spcAft>
            </a:pPr>
            <a:r>
              <a:rPr lang="cs-CZ" altLang="cs-CZ" sz="2000" b="1" i="1" u="sng">
                <a:solidFill>
                  <a:srgbClr val="0000FF"/>
                </a:solidFill>
                <a:latin typeface="Comic Sans MS" pitchFamily="66" charset="0"/>
              </a:rPr>
              <a:t>Trajektorie</a:t>
            </a:r>
            <a:r>
              <a:rPr lang="cs-CZ" altLang="cs-CZ" sz="2000" b="1" i="1">
                <a:solidFill>
                  <a:srgbClr val="0000FF"/>
                </a:solidFill>
                <a:latin typeface="Comic Sans MS" pitchFamily="66" charset="0"/>
              </a:rPr>
              <a:t> – čára, kterou těleso při pohybu opisuje </a:t>
            </a:r>
          </a:p>
          <a:p>
            <a:pPr lvl="1">
              <a:spcAft>
                <a:spcPts val="1000"/>
              </a:spcAft>
            </a:pPr>
            <a:r>
              <a:rPr lang="cs-CZ" altLang="cs-CZ" sz="2000" b="1" i="1">
                <a:solidFill>
                  <a:srgbClr val="0000FF"/>
                </a:solidFill>
                <a:latin typeface="Comic Sans MS" pitchFamily="66" charset="0"/>
              </a:rPr>
              <a:t>                (stopa letadla na  obloze, pohyb kuličky).</a:t>
            </a:r>
          </a:p>
          <a:p>
            <a:endParaRPr lang="cs-CZ" altLang="cs-CZ">
              <a:latin typeface="Arial" charset="0"/>
            </a:endParaRPr>
          </a:p>
        </p:txBody>
      </p:sp>
      <p:pic>
        <p:nvPicPr>
          <p:cNvPr id="12291" name="obrázek 2" descr="Popis: http://1.bp.blogspot.com/-Bq8-d_Fvjyc/TWVTTSb6slI/AAAAAAAAAAM/zNYRg9hjpKY/s1600/trayector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1257300"/>
            <a:ext cx="31496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Text Box 2"/>
          <p:cNvSpPr txBox="1">
            <a:spLocks noChangeArrowheads="1"/>
          </p:cNvSpPr>
          <p:nvPr/>
        </p:nvSpPr>
        <p:spPr bwMode="auto">
          <a:xfrm>
            <a:off x="1479550" y="5716588"/>
            <a:ext cx="6184900" cy="914400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 lvl="1">
              <a:spcAft>
                <a:spcPts val="1000"/>
              </a:spcAft>
            </a:pPr>
            <a:r>
              <a:rPr lang="cs-CZ" altLang="cs-CZ" sz="2000" b="1" i="1" u="sng">
                <a:solidFill>
                  <a:srgbClr val="0000FF"/>
                </a:solidFill>
                <a:latin typeface="Comic Sans MS" pitchFamily="66" charset="0"/>
              </a:rPr>
              <a:t>Dráha</a:t>
            </a:r>
            <a:r>
              <a:rPr lang="cs-CZ" altLang="cs-CZ" sz="2000" b="1" i="1">
                <a:solidFill>
                  <a:srgbClr val="0000FF"/>
                </a:solidFill>
                <a:latin typeface="Comic Sans MS" pitchFamily="66" charset="0"/>
              </a:rPr>
              <a:t> –  délka trajektorie, kterou pohybující se těleso opíše za určitou dobu</a:t>
            </a:r>
          </a:p>
          <a:p>
            <a:endParaRPr lang="cs-CZ" altLang="cs-CZ">
              <a:latin typeface="Arial" charset="0"/>
            </a:endParaRP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468313" y="188913"/>
            <a:ext cx="8496300" cy="1223962"/>
          </a:xfrm>
        </p:spPr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Síla – účinky síly na těleso</a:t>
            </a:r>
          </a:p>
        </p:txBody>
      </p:sp>
      <p:sp>
        <p:nvSpPr>
          <p:cNvPr id="4" name="Rectangle 3"/>
          <p:cNvSpPr>
            <a:spLocks noGrp="1" noRot="1" noChangeArrowheads="1"/>
          </p:cNvSpPr>
          <p:nvPr/>
        </p:nvSpPr>
        <p:spPr bwMode="auto">
          <a:xfrm>
            <a:off x="0" y="1341438"/>
            <a:ext cx="9144000" cy="52562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Najdeš příklady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,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jak 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působením síly změnit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tvar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tělesa?</a:t>
            </a:r>
            <a:endParaRPr lang="cs-CZ" sz="2400" b="1" i="1" dirty="0" smtClean="0">
              <a:effectLst/>
              <a:latin typeface="Comic Sans MS" panose="030F0702030302020204" pitchFamily="66" charset="0"/>
            </a:endParaRPr>
          </a:p>
          <a:p>
            <a:pPr eaLnBrk="1" hangingPunct="1">
              <a:defRPr/>
            </a:pP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Jak 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nazýváme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tělesa s dočasnou změnou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tvaru?</a:t>
            </a:r>
            <a:endParaRPr lang="cs-CZ" sz="2400" b="1" i="1" dirty="0" smtClean="0">
              <a:effectLst/>
              <a:latin typeface="Comic Sans MS" panose="030F0702030302020204" pitchFamily="66" charset="0"/>
            </a:endParaRPr>
          </a:p>
          <a:p>
            <a:pPr eaLnBrk="1" hangingPunct="1">
              <a:defRPr/>
            </a:pP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Jak 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nazýváme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tělesa s trvalou změnou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tvaru?</a:t>
            </a:r>
            <a:endParaRPr lang="cs-CZ" sz="2400" b="1" i="1" dirty="0" smtClean="0">
              <a:effectLst/>
              <a:latin typeface="Comic Sans MS" panose="030F0702030302020204" pitchFamily="66" charset="0"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b="1" i="1" dirty="0">
              <a:effectLst/>
              <a:latin typeface="Comic Sans MS" panose="030F0702030302020204" pitchFamily="66" charset="0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897188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2750" y="4437063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2708275"/>
            <a:ext cx="25527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27588" y="4724400"/>
            <a:ext cx="25336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244475"/>
            <a:ext cx="9144000" cy="1431925"/>
          </a:xfrm>
        </p:spPr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Síla a pohybový stav tělesa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773238"/>
            <a:ext cx="9144000" cy="49688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i="1" dirty="0" smtClean="0">
                <a:latin typeface="Comic Sans MS" panose="030F0702030302020204" pitchFamily="66" charset="0"/>
              </a:rPr>
              <a:t>Najdeš příklady, </a:t>
            </a:r>
            <a:r>
              <a:rPr lang="cs-CZ" sz="2800" b="1" i="1" dirty="0">
                <a:latin typeface="Comic Sans MS" panose="030F0702030302020204" pitchFamily="66" charset="0"/>
              </a:rPr>
              <a:t>kdy síla uvádí těleso do </a:t>
            </a:r>
            <a:r>
              <a:rPr lang="cs-CZ" sz="2800" b="1" i="1" dirty="0" smtClean="0">
                <a:latin typeface="Comic Sans MS" panose="030F0702030302020204" pitchFamily="66" charset="0"/>
              </a:rPr>
              <a:t>pohybu? </a:t>
            </a:r>
            <a:r>
              <a:rPr lang="cs-CZ" sz="2800" b="1" i="1" dirty="0" smtClean="0">
                <a:latin typeface="Comic Sans MS" panose="030F0702030302020204" pitchFamily="66" charset="0"/>
              </a:rPr>
              <a:t>Vysvětli je.</a:t>
            </a:r>
            <a:endParaRPr lang="cs-CZ" sz="2800" b="1" i="1" dirty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 smtClean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 smtClean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>
              <a:latin typeface="Comic Sans MS" panose="030F0702030302020204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i="1" dirty="0">
                <a:latin typeface="Comic Sans MS" panose="030F0702030302020204" pitchFamily="66" charset="0"/>
              </a:rPr>
              <a:t>Fotbalista kope do míče. Které síly působí na míč v okamžiku kopnutí a co způsobují? Které síly působí na letící míč?</a:t>
            </a:r>
          </a:p>
        </p:txBody>
      </p:sp>
      <p:pic>
        <p:nvPicPr>
          <p:cNvPr id="8198" name="Picture 6" descr="C:\Users\ZSTREBON\AppData\Local\Microsoft\Windows\Temporary Internet Files\Content.IE5\VNE1GDJN\MP9004221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781300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 descr="C:\Users\ZSTREBON\AppData\Local\Microsoft\Windows\Temporary Internet Files\Content.IE5\XJ5LUPFK\MP9004306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413" y="3068638"/>
            <a:ext cx="122555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9" descr="C:\Users\ZSTREBON\AppData\Local\Microsoft\Windows\Temporary Internet Files\Content.IE5\VNE1GDJN\MC9001498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275" y="2470150"/>
            <a:ext cx="267652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11" descr="C:\Users\ZSTREBON\AppData\Local\Microsoft\Windows\Temporary Internet Files\Content.IE5\XJ5LUPFK\MC90044129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025" y="2852738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7950" y="244475"/>
            <a:ext cx="9036050" cy="1312863"/>
          </a:xfrm>
        </p:spPr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Účinky síly na těleso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28775"/>
            <a:ext cx="9144000" cy="5229225"/>
          </a:xfrm>
        </p:spPr>
        <p:txBody>
          <a:bodyPr rtlCol="0">
            <a:normAutofit/>
          </a:bodyPr>
          <a:lstStyle/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i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deformační  </a:t>
            </a:r>
            <a:r>
              <a:rPr lang="cs-CZ" sz="2800" b="1" i="1" dirty="0">
                <a:solidFill>
                  <a:srgbClr val="FF0000"/>
                </a:solidFill>
                <a:latin typeface="Comic Sans MS" panose="030F0702030302020204" pitchFamily="66" charset="0"/>
              </a:rPr>
              <a:t>- síla mění tvar tělesa</a:t>
            </a:r>
            <a:r>
              <a:rPr lang="cs-CZ" sz="28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endParaRPr lang="cs-CZ" sz="2800" i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i="1" dirty="0" smtClean="0">
                <a:latin typeface="Comic Sans MS" panose="030F0702030302020204" pitchFamily="66" charset="0"/>
              </a:rPr>
              <a:t> -plastelína, </a:t>
            </a:r>
            <a:r>
              <a:rPr lang="cs-CZ" sz="2800" i="1" dirty="0">
                <a:latin typeface="Comic Sans MS" panose="030F0702030302020204" pitchFamily="66" charset="0"/>
              </a:rPr>
              <a:t>mačkání papíru</a:t>
            </a:r>
            <a:r>
              <a:rPr lang="cs-CZ" sz="2800" i="1" dirty="0" smtClean="0">
                <a:latin typeface="Comic Sans MS" panose="030F0702030302020204" pitchFamily="66" charset="0"/>
              </a:rPr>
              <a:t>, zlomení, řezání,  </a:t>
            </a: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i="1" dirty="0">
                <a:latin typeface="Comic Sans MS" panose="030F0702030302020204" pitchFamily="66" charset="0"/>
              </a:rPr>
              <a:t> </a:t>
            </a:r>
            <a:r>
              <a:rPr lang="cs-CZ" sz="2800" i="1" dirty="0" smtClean="0">
                <a:latin typeface="Comic Sans MS" panose="030F0702030302020204" pitchFamily="66" charset="0"/>
              </a:rPr>
              <a:t>natažení, deformace </a:t>
            </a:r>
            <a:r>
              <a:rPr lang="cs-CZ" sz="2800" i="1" dirty="0">
                <a:latin typeface="Comic Sans MS" panose="030F0702030302020204" pitchFamily="66" charset="0"/>
              </a:rPr>
              <a:t>po </a:t>
            </a:r>
            <a:r>
              <a:rPr lang="cs-CZ" sz="2800" i="1" dirty="0" smtClean="0">
                <a:latin typeface="Comic Sans MS" panose="030F0702030302020204" pitchFamily="66" charset="0"/>
              </a:rPr>
              <a:t>nárazu ….</a:t>
            </a:r>
            <a:endParaRPr lang="cs-CZ" sz="2800" i="1" dirty="0" smtClean="0">
              <a:latin typeface="Comic Sans MS" panose="030F0702030302020204" pitchFamily="66" charset="0"/>
            </a:endParaRP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i="1" dirty="0">
              <a:latin typeface="Comic Sans MS" panose="030F0702030302020204" pitchFamily="66" charset="0"/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i="1" dirty="0" smtClean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pohybový - </a:t>
            </a:r>
            <a:r>
              <a:rPr lang="cs-CZ" sz="2800" b="1" i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síla uvádí těleso do pohybu nebo klidu, může měnit rychlost a směr 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pohybu tělesa</a:t>
            </a: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b="1" i="1" dirty="0">
                <a:solidFill>
                  <a:schemeClr val="folHlink"/>
                </a:solidFill>
                <a:latin typeface="Comic Sans MS" panose="030F0702030302020204" pitchFamily="66" charset="0"/>
              </a:rPr>
              <a:t> </a:t>
            </a:r>
            <a:r>
              <a:rPr lang="cs-CZ" sz="2800" b="1" i="1" dirty="0" smtClean="0">
                <a:solidFill>
                  <a:schemeClr val="folHlink"/>
                </a:solidFill>
                <a:latin typeface="Comic Sans MS" panose="030F0702030302020204" pitchFamily="66" charset="0"/>
              </a:rPr>
              <a:t> </a:t>
            </a:r>
            <a:r>
              <a:rPr lang="cs-CZ" sz="2800" b="1" i="1" dirty="0">
                <a:latin typeface="Comic Sans MS" panose="030F0702030302020204" pitchFamily="66" charset="0"/>
              </a:rPr>
              <a:t>-</a:t>
            </a:r>
            <a:r>
              <a:rPr lang="cs-CZ" sz="2800" i="1" dirty="0" smtClean="0">
                <a:latin typeface="Comic Sans MS" panose="030F0702030302020204" pitchFamily="66" charset="0"/>
              </a:rPr>
              <a:t>kopnutí, házení, kolo, automobil, bruslení, srážka, zastavení, chycení míče….</a:t>
            </a:r>
            <a:endParaRPr lang="cs-CZ" sz="2800" b="1" i="1" dirty="0">
              <a:solidFill>
                <a:schemeClr val="folHlink"/>
              </a:solidFill>
              <a:latin typeface="Comic Sans MS" panose="030F0702030302020204" pitchFamily="66" charset="0"/>
            </a:endParaRPr>
          </a:p>
        </p:txBody>
      </p:sp>
      <p:pic>
        <p:nvPicPr>
          <p:cNvPr id="9221" name="Picture 5" descr="C:\Users\ZSTREBON\AppData\Local\Microsoft\Windows\Temporary Internet Files\Content.IE5\PJJ4B25O\MC9003612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2852738"/>
            <a:ext cx="2581275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518525" cy="981075"/>
          </a:xfrm>
        </p:spPr>
        <p:txBody>
          <a:bodyPr/>
          <a:lstStyle/>
          <a:p>
            <a:pPr eaLnBrk="1" hangingPunct="1"/>
            <a:r>
              <a:rPr lang="cs-CZ" altLang="cs-CZ" sz="3600" b="1" i="1" smtClean="0">
                <a:solidFill>
                  <a:srgbClr val="002060"/>
                </a:solidFill>
                <a:latin typeface="Comic Sans MS" pitchFamily="66" charset="0"/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964612" cy="5761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dirty="0" smtClean="0">
                <a:latin typeface="Comic Sans MS" pitchFamily="66" charset="0"/>
              </a:rPr>
              <a:t>1.Jaké znáš účinky síly 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dirty="0" smtClean="0">
                <a:latin typeface="Comic Sans MS" pitchFamily="66" charset="0"/>
              </a:rPr>
              <a:t>………………………………………………………………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dirty="0" smtClean="0">
                <a:latin typeface="Comic Sans MS" pitchFamily="66" charset="0"/>
              </a:rPr>
              <a:t>2.Uveď a vysvětli deformační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dirty="0" smtClean="0">
                <a:latin typeface="Comic Sans MS" pitchFamily="66" charset="0"/>
              </a:rPr>
              <a:t>3.Uveď a vysvětli pohybový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dirty="0" smtClean="0">
                <a:latin typeface="Comic Sans MS" pitchFamily="66" charset="0"/>
              </a:rPr>
              <a:t>4.Doplň do tabulky o jaký jde účinek </a:t>
            </a:r>
            <a:r>
              <a:rPr lang="cs-CZ" altLang="cs-CZ" sz="2800" i="1" dirty="0" smtClean="0">
                <a:latin typeface="Comic Sans MS" pitchFamily="66" charset="0"/>
              </a:rPr>
              <a:t>síly: </a:t>
            </a:r>
            <a:endParaRPr lang="cs-CZ" altLang="cs-CZ" sz="2800" i="1" dirty="0" smtClean="0">
              <a:latin typeface="Comic Sans MS" pitchFamily="66" charset="0"/>
            </a:endParaRP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dirty="0" smtClean="0">
                <a:latin typeface="Comic Sans MS" pitchFamily="66" charset="0"/>
              </a:rPr>
              <a:t>krájení chleba, mávání rukou, psaní, ořezávání tužky, skok do dálky, broušení nože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i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5229225"/>
          <a:ext cx="8785224" cy="1195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306"/>
                <a:gridCol w="2196306"/>
                <a:gridCol w="2196306"/>
                <a:gridCol w="2196306"/>
              </a:tblGrid>
              <a:tr h="611047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deformační</a:t>
                      </a:r>
                      <a:endParaRPr lang="cs-CZ" sz="2800" i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4341">
                <a:tc>
                  <a:txBody>
                    <a:bodyPr/>
                    <a:lstStyle/>
                    <a:p>
                      <a:pPr algn="l"/>
                      <a:r>
                        <a:rPr lang="cs-CZ" sz="2800" b="1" i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pohybový</a:t>
                      </a:r>
                      <a:endParaRPr lang="cs-CZ" sz="2800" i="1" dirty="0"/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518525" cy="981075"/>
          </a:xfrm>
        </p:spPr>
        <p:txBody>
          <a:bodyPr/>
          <a:lstStyle/>
          <a:p>
            <a:pPr eaLnBrk="1" hangingPunct="1"/>
            <a:r>
              <a:rPr lang="cs-CZ" altLang="cs-CZ" sz="4000" b="1" i="1" smtClean="0">
                <a:solidFill>
                  <a:srgbClr val="002060"/>
                </a:solidFill>
                <a:latin typeface="Comic Sans MS" pitchFamily="66" charset="0"/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964612" cy="5761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dirty="0" smtClean="0">
                <a:latin typeface="Comic Sans MS" pitchFamily="66" charset="0"/>
              </a:rPr>
              <a:t>1.Jaké znáš účinky síly 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dirty="0" smtClean="0">
                <a:latin typeface="Comic Sans MS" pitchFamily="66" charset="0"/>
              </a:rPr>
              <a:t>    </a:t>
            </a:r>
            <a:r>
              <a:rPr lang="cs-CZ" altLang="cs-CZ" sz="2400" b="1" i="1" dirty="0" smtClean="0">
                <a:solidFill>
                  <a:srgbClr val="FF0000"/>
                </a:solidFill>
                <a:latin typeface="Comic Sans MS" pitchFamily="66" charset="0"/>
              </a:rPr>
              <a:t>deformační a pohybové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dirty="0" smtClean="0">
                <a:latin typeface="Comic Sans MS" pitchFamily="66" charset="0"/>
              </a:rPr>
              <a:t>2.Uveď a vysvětli deformační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dirty="0" smtClean="0">
                <a:latin typeface="Comic Sans MS" pitchFamily="66" charset="0"/>
              </a:rPr>
              <a:t>3.Uveď a vysvětli pohybový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dirty="0" smtClean="0">
                <a:latin typeface="Comic Sans MS" pitchFamily="66" charset="0"/>
              </a:rPr>
              <a:t>4.Doplň do tabulky o jaký jde účinek </a:t>
            </a:r>
            <a:r>
              <a:rPr lang="cs-CZ" altLang="cs-CZ" sz="2400" b="1" i="1" dirty="0" smtClean="0">
                <a:latin typeface="Comic Sans MS" pitchFamily="66" charset="0"/>
              </a:rPr>
              <a:t>síly: </a:t>
            </a:r>
            <a:endParaRPr lang="cs-CZ" altLang="cs-CZ" sz="2400" b="1" i="1" dirty="0" smtClean="0">
              <a:latin typeface="Comic Sans MS" pitchFamily="66" charset="0"/>
            </a:endParaRP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dirty="0" smtClean="0">
                <a:latin typeface="Comic Sans MS" pitchFamily="66" charset="0"/>
              </a:rPr>
              <a:t>krájení chleba, mávání rukou, psaní, ořezávání tužky, skok do dálky, broušení nože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2400" b="1" i="1" dirty="0" smtClean="0"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4437063"/>
          <a:ext cx="8785224" cy="1339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306"/>
                <a:gridCol w="2196306"/>
                <a:gridCol w="2196306"/>
                <a:gridCol w="2196306"/>
              </a:tblGrid>
              <a:tr h="755303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deformační</a:t>
                      </a:r>
                      <a:endParaRPr lang="cs-CZ" sz="2800" i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krájení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ořezávání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broušení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4547">
                <a:tc>
                  <a:txBody>
                    <a:bodyPr/>
                    <a:lstStyle/>
                    <a:p>
                      <a:pPr algn="l"/>
                      <a:r>
                        <a:rPr lang="cs-CZ" sz="2800" b="1" i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pohybový</a:t>
                      </a:r>
                      <a:endParaRPr lang="cs-CZ" sz="2800" i="1" dirty="0"/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mávání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psaní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skok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Obdélník 1"/>
          <p:cNvSpPr>
            <a:spLocks noChangeArrowheads="1"/>
          </p:cNvSpPr>
          <p:nvPr/>
        </p:nvSpPr>
        <p:spPr bwMode="auto">
          <a:xfrm>
            <a:off x="719138" y="3524250"/>
            <a:ext cx="7705725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i="1">
                <a:latin typeface="Comic Sans MS" pitchFamily="66" charset="0"/>
              </a:rPr>
              <a:t>MARŠAK, Jan. Fyzika pro 7. a 8. ročník základní školy. 1.vydání. Prometheus, 1993. ISBN 80-8555570-29-7 </a:t>
            </a:r>
          </a:p>
          <a:p>
            <a:r>
              <a:rPr lang="cs-CZ" altLang="cs-CZ" sz="1600" i="1">
                <a:latin typeface="Comic Sans MS" pitchFamily="66" charset="0"/>
              </a:rPr>
              <a:t>BOHUNĚK, Jiří. Sbírka úloh z fyziky pro ZŠ, 1. díl. 1. vydání. Prometheus, 1992. ISBN 80-04-26025-X s. 37 – 38.</a:t>
            </a:r>
          </a:p>
          <a:p>
            <a:r>
              <a:rPr lang="cs-CZ" altLang="cs-CZ" sz="1600" i="1">
                <a:latin typeface="Comic Sans MS" pitchFamily="66" charset="0"/>
              </a:rPr>
              <a:t>Všechny použité obrázky: www.office.microsoft.com [online].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711200" y="2349500"/>
            <a:ext cx="7921625" cy="14763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dirty="0">
                <a:latin typeface="Comic Sans MS" panose="030F0702030302020204" pitchFamily="66" charset="0"/>
                <a:cs typeface="+mn-cs"/>
              </a:rPr>
              <a:t>Použitá literatura a zdroje obrázků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i="1" dirty="0"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Comic Sans MS" panose="030F0702030302020204" pitchFamily="66" charset="0"/>
                <a:cs typeface="+mn-cs"/>
              </a:rPr>
              <a:t>TESAŘ, Jiří; JÁCHYM, František . Fyzika 2 pro ZŠ : Síla a její účinky. Vyd. 1. Praha : SPN, 2008. 88 s. ISBN 978-80-7235-381-1.</a:t>
            </a:r>
          </a:p>
          <a:p>
            <a:pPr marL="65087" fontAlgn="auto">
              <a:spcBef>
                <a:spcPts val="0"/>
              </a:spcBef>
              <a:spcAft>
                <a:spcPts val="0"/>
              </a:spcAft>
              <a:defRPr/>
            </a:pPr>
            <a:endParaRPr lang="cs-CZ" i="1" dirty="0">
              <a:latin typeface="Comic Sans MS" panose="030F0702030302020204" pitchFamily="66" charset="0"/>
              <a:cs typeface="+mn-cs"/>
            </a:endParaRPr>
          </a:p>
        </p:txBody>
      </p:sp>
      <p:sp>
        <p:nvSpPr>
          <p:cNvPr id="18436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alt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8438" name="Obdélník 1"/>
          <p:cNvSpPr>
            <a:spLocks noChangeArrowheads="1"/>
          </p:cNvSpPr>
          <p:nvPr/>
        </p:nvSpPr>
        <p:spPr bwMode="auto">
          <a:xfrm>
            <a:off x="827088" y="4900613"/>
            <a:ext cx="7416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i="1">
                <a:latin typeface="Comic Sans MS" pitchFamily="66" charset="0"/>
              </a:rPr>
              <a:t>http://www.i-creative.cz/wp-content/uploads/2012/03/bus-3.thumbnail.jpg</a:t>
            </a:r>
          </a:p>
        </p:txBody>
      </p:sp>
      <p:sp>
        <p:nvSpPr>
          <p:cNvPr id="18439" name="Obdélník 3"/>
          <p:cNvSpPr>
            <a:spLocks noChangeArrowheads="1"/>
          </p:cNvSpPr>
          <p:nvPr/>
        </p:nvSpPr>
        <p:spPr bwMode="auto">
          <a:xfrm>
            <a:off x="850900" y="5238750"/>
            <a:ext cx="75739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i="1">
                <a:latin typeface="Comic Sans MS" pitchFamily="66" charset="0"/>
              </a:rPr>
              <a:t>http://www.terkaperka.cz/foto/male/H-1501-2.086.jpg</a:t>
            </a:r>
          </a:p>
        </p:txBody>
      </p:sp>
      <p:sp>
        <p:nvSpPr>
          <p:cNvPr id="18440" name="Obdélník 4"/>
          <p:cNvSpPr>
            <a:spLocks noChangeArrowheads="1"/>
          </p:cNvSpPr>
          <p:nvPr/>
        </p:nvSpPr>
        <p:spPr bwMode="auto">
          <a:xfrm>
            <a:off x="863600" y="5578475"/>
            <a:ext cx="7993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i="1">
                <a:latin typeface="Comic Sans MS" pitchFamily="66" charset="0"/>
              </a:rPr>
              <a:t>ht</a:t>
            </a:r>
            <a:r>
              <a:rPr lang="cs-CZ" sz="1600" b="1" i="1">
                <a:latin typeface="Comic Sans MS" pitchFamily="66" charset="0"/>
              </a:rPr>
              <a:t>t</a:t>
            </a:r>
            <a:r>
              <a:rPr lang="cs-CZ" sz="1600" i="1">
                <a:latin typeface="Comic Sans MS" pitchFamily="66" charset="0"/>
              </a:rPr>
              <a:t>p://oskole.sk/userfiles/image/novy/obrazky%20OSKOLE/Fyzika/pohyb.png</a:t>
            </a:r>
          </a:p>
        </p:txBody>
      </p:sp>
      <p:sp>
        <p:nvSpPr>
          <p:cNvPr id="18441" name="Obdélník 6"/>
          <p:cNvSpPr>
            <a:spLocks noChangeArrowheads="1"/>
          </p:cNvSpPr>
          <p:nvPr/>
        </p:nvSpPr>
        <p:spPr bwMode="auto">
          <a:xfrm>
            <a:off x="784225" y="5884863"/>
            <a:ext cx="78486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i="1" dirty="0">
                <a:latin typeface="Comic Sans MS" pitchFamily="66" charset="0"/>
              </a:rPr>
              <a:t>http://imageproxy.jxs.cz/~nd03/jxs/cz~/</a:t>
            </a:r>
            <a:r>
              <a:rPr lang="cs-CZ" sz="1600" i="1" dirty="0" smtClean="0">
                <a:latin typeface="Comic Sans MS" pitchFamily="66" charset="0"/>
              </a:rPr>
              <a:t>252/883/63f8a34083_57747587_o2.jpg</a:t>
            </a: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813</Words>
  <Application>Microsoft Office PowerPoint</Application>
  <PresentationFormat>Předvádění na obrazovce (4:3)</PresentationFormat>
  <Paragraphs>151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Calibri</vt:lpstr>
      <vt:lpstr>Arial</vt:lpstr>
      <vt:lpstr>Comic Sans MS</vt:lpstr>
      <vt:lpstr>Wingdings</vt:lpstr>
      <vt:lpstr>Times New Roman</vt:lpstr>
      <vt:lpstr>Motiv systému Office</vt:lpstr>
      <vt:lpstr>Snímek 1</vt:lpstr>
      <vt:lpstr>Výklad látky a úkol pro žáky s následným řešením na téma:  POHYB TĚLESA  + SÍLA</vt:lpstr>
      <vt:lpstr>Pohyb tělesa</vt:lpstr>
      <vt:lpstr>Urči:</vt:lpstr>
      <vt:lpstr>Druhy pohybů</vt:lpstr>
      <vt:lpstr>Snímek 6</vt:lpstr>
      <vt:lpstr>Snímek 7</vt:lpstr>
      <vt:lpstr>Snímek 8</vt:lpstr>
      <vt:lpstr>Které z uvedených pohybů jsou rovnoměrné a které nerovnoměrné?</vt:lpstr>
      <vt:lpstr>Shrnutí:</vt:lpstr>
      <vt:lpstr>Snímek 11</vt:lpstr>
      <vt:lpstr>Síla – účinky síly na těleso</vt:lpstr>
      <vt:lpstr>Síla a pohybový stav tělesa</vt:lpstr>
      <vt:lpstr>Účinky síly na těleso</vt:lpstr>
      <vt:lpstr>Otázky k opakování</vt:lpstr>
      <vt:lpstr>Řešení: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</dc:creator>
  <cp:lastModifiedBy>Dum</cp:lastModifiedBy>
  <cp:revision>19</cp:revision>
  <dcterms:created xsi:type="dcterms:W3CDTF">2014-09-16T21:52:32Z</dcterms:created>
  <dcterms:modified xsi:type="dcterms:W3CDTF">2014-09-22T11:03:21Z</dcterms:modified>
</cp:coreProperties>
</file>