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6" r:id="rId20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8000"/>
    <a:srgbClr val="3333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46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fld id="{88E5E717-83AE-4886-A2F0-9EC53D0756E1}" type="slidenum">
              <a:rPr lang="cs-CZ"/>
              <a:pPr>
                <a:defRPr sz="1400"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4FB252D6-8968-4962-BC50-51C20C4D547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765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969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174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379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481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584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686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789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891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993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67800-8D73-4405-8173-3541679AE4C3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0B299-6801-4D0D-B34E-1E71018A943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81211-A206-45ED-B74E-CC36A32B7D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CC8C5-6549-47BE-BACE-58F126168AC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224F7-7D6B-4C8E-A13B-103B56F2FC5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17BAF-F3D7-48B0-817D-604F3C9019E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8743C-C76D-4B1A-A340-3B844A47CD3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167F9-E4B7-4103-AA75-EA19D69F170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A353B-2F50-451B-A17D-D65AF6D39FB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D4C9B-CDCC-47C0-875E-8C3A5436008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D4ADC-A616-4241-ACD3-6117B40BD89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wedge/>
    <p:sndAc>
      <p:stSnd>
        <p:snd r:embed="rId1" name="pu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996633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E7C0FD8F-EA67-4B7D-86B7-3070B235612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  <p:sndAc>
      <p:stSnd>
        <p:snd r:embed="rId13" name="push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Arial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Arial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olonne_distillazione.jpg" TargetMode="External"/><Relationship Id="rId3" Type="http://schemas.openxmlformats.org/officeDocument/2006/relationships/audio" Target="../media/audio8.wav"/><Relationship Id="rId7" Type="http://schemas.openxmlformats.org/officeDocument/2006/relationships/hyperlink" Target="http://cs.wikipedia.org/wiki/Soubor:Oil_well_scheme.sv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etroleum_cm05.jpg" TargetMode="External"/><Relationship Id="rId5" Type="http://schemas.openxmlformats.org/officeDocument/2006/relationships/hyperlink" Target="http://cs.wikipedia.org/wiki/Soubor:An_oil_rig_offshore_Vungtau.jpg" TargetMode="External"/><Relationship Id="rId4" Type="http://schemas.openxmlformats.org/officeDocument/2006/relationships/hyperlink" Target="http://cs.wikipedia.org/wiki/Ropa" TargetMode="External"/><Relationship Id="rId9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270" name="Group 46"/>
          <p:cNvGraphicFramePr>
            <a:graphicFrameLocks noGrp="1"/>
          </p:cNvGraphicFramePr>
          <p:nvPr/>
        </p:nvGraphicFramePr>
        <p:xfrm>
          <a:off x="431800" y="2124075"/>
          <a:ext cx="9361488" cy="5361760"/>
        </p:xfrm>
        <a:graphic>
          <a:graphicData uri="http://schemas.openxmlformats.org/drawingml/2006/table">
            <a:tbl>
              <a:tblPr/>
              <a:tblGrid>
                <a:gridCol w="4914900"/>
                <a:gridCol w="4446588"/>
              </a:tblGrid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Číslo projektu MŠMT: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CZ . 1 . 07 / 1. 4. 00 / 21 . 07 06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Číslo materiálu: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VY_32_INOVACE_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1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0_05_úvod do chemie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8325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Název školy: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ZŠ, PŠ a MŠ Česká Lípa, Moskevská 679, příspěvková organizace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Ročník: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I.  ročník praktické školy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Vzdělávací oblast: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Člověk a příroda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Předmět: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Základy přírodních věd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Tematický okruh: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Základy chemie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Téma: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Paliva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Název autora: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Mgr. 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Lucie Červenková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Vytvořeno dne: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Prosinec</a:t>
                      </a: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 2012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06413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Anotace 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DUM určen</a:t>
                      </a:r>
                      <a:r>
                        <a:rPr kumimoji="0" lang="cs-CZ" alt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o pro žáky</a:t>
                      </a:r>
                      <a:r>
                        <a:rPr kumimoji="0" lang="cs-CZ" alt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 Praktické školy </a:t>
                      </a:r>
                      <a:r>
                        <a:rPr kumimoji="0" lang="cs-CZ" alt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jako prezentace k učivu ropa, plyn a uhlí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Arial" pitchFamily="34" charset="0"/>
                        </a:rPr>
                        <a:t>Klíčová slova: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Aft>
                          <a:spcPts val="1413"/>
                        </a:spcAft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Microsoft YaHei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Ropa, vznik ropy, těžba ropy, nebezpečí, zpracování</a:t>
                      </a:r>
                    </a:p>
                  </a:txBody>
                  <a:tcPr marL="100799" marR="100799" marT="50390" marB="5039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209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4325" y="323850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  <p:sndAc>
      <p:stSnd>
        <p:snd r:embed="rId2" name="push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7338" y="2700338"/>
            <a:ext cx="8858250" cy="4103687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endParaRPr lang="cs-CZ" sz="24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     Jedná se o výukové materiály určené pro podporu </a:t>
            </a: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vzdělávání v oblasti přírodních věd –  chemie.</a:t>
            </a: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Obsahem je prezentace pro podporu výkladu </a:t>
            </a: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učiva na téma ropa a její využití. </a:t>
            </a: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Určeno pro žáky 1. ročníku Praktické školy.</a:t>
            </a:r>
          </a:p>
          <a:p>
            <a:pPr fontAlgn="auto" hangingPunct="0">
              <a:lnSpc>
                <a:spcPct val="90000"/>
              </a:lnSpc>
              <a:spcBef>
                <a:spcPts val="638"/>
              </a:spcBef>
              <a:spcAft>
                <a:spcPts val="0"/>
              </a:spcAft>
              <a:defRPr/>
            </a:pPr>
            <a:endParaRPr lang="cs-CZ" sz="24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</p:txBody>
      </p:sp>
      <p:sp>
        <p:nvSpPr>
          <p:cNvPr id="3075" name="Zástupný symbol pro obsah 2"/>
          <p:cNvSpPr>
            <a:spLocks/>
          </p:cNvSpPr>
          <p:nvPr/>
        </p:nvSpPr>
        <p:spPr bwMode="auto">
          <a:xfrm>
            <a:off x="792163" y="1835150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alt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METODICKÝ POPIS</a:t>
            </a: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66913" y="309563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2643188"/>
            <a:ext cx="9072562" cy="1735137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5400" b="1" i="1" smtClean="0">
                <a:solidFill>
                  <a:srgbClr val="C5000B"/>
                </a:solidFill>
                <a:latin typeface="Comic Sans MS" pitchFamily="66" charset="0"/>
                <a:ea typeface="Microsoft YaHei" pitchFamily="34" charset="-122"/>
              </a:rPr>
              <a:t>ROPA</a:t>
            </a:r>
            <a:r>
              <a:rPr altLang="cs-CZ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/>
            </a:r>
            <a:br>
              <a:rPr altLang="cs-CZ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A JEJÍ PRODUKTY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/>
          <p:nvPr/>
        </p:nvSpPr>
        <p:spPr>
          <a:xfrm>
            <a:off x="503238" y="792163"/>
            <a:ext cx="9001125" cy="525621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.Hnědočerná kapalina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Směs uhlíků a jiných látek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Má menší hustotu než voda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Vznik: ze zbytků drobných mořských živočichů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Charakteristický zápach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Vyskytuje se se zemním plynem</a:t>
            </a: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endParaRPr lang="cs-CZ" sz="28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>
              <a:spcBef>
                <a:spcPts val="638"/>
              </a:spcBef>
              <a:spcAft>
                <a:spcPts val="1417"/>
              </a:spcAft>
              <a:buSzPct val="45000"/>
              <a:buFont typeface="Arial" pitchFamily="32"/>
              <a:buChar char="•"/>
              <a:defRPr/>
            </a:pPr>
            <a:endParaRPr lang="cs-CZ" sz="3200" b="1" u="sng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>
              <a:spcBef>
                <a:spcPts val="638"/>
              </a:spcBef>
              <a:spcAft>
                <a:spcPts val="1417"/>
              </a:spcAft>
              <a:defRPr/>
            </a:pPr>
            <a:endParaRPr lang="cs-CZ" sz="32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5123" name="Nadpis 2"/>
          <p:cNvSpPr txBox="1">
            <a:spLocks noGrp="1"/>
          </p:cNvSpPr>
          <p:nvPr>
            <p:ph type="title" idx="4294967295"/>
          </p:nvPr>
        </p:nvSpPr>
        <p:spPr>
          <a:xfrm>
            <a:off x="468313" y="82550"/>
            <a:ext cx="9070975" cy="720725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smtClean="0">
                <a:solidFill>
                  <a:srgbClr val="663300"/>
                </a:solidFill>
                <a:latin typeface="Comic Sans MS" pitchFamily="66" charset="0"/>
                <a:ea typeface="Microsoft YaHei" pitchFamily="34" charset="-122"/>
              </a:rPr>
              <a:t>Co je ropa?</a:t>
            </a:r>
          </a:p>
        </p:txBody>
      </p:sp>
      <p:pic>
        <p:nvPicPr>
          <p:cNvPr id="5124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7663" y="4003675"/>
            <a:ext cx="2733675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http://oko.yin.cz/32/vznik-ropy/rop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" y="5019675"/>
            <a:ext cx="3960813" cy="2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smtClean="0">
                <a:solidFill>
                  <a:srgbClr val="663300"/>
                </a:solidFill>
                <a:latin typeface="Comic Sans MS" pitchFamily="66" charset="0"/>
                <a:ea typeface="Microsoft YaHei" pitchFamily="34" charset="-122"/>
              </a:rPr>
              <a:t>Vznik ropy:</a:t>
            </a:r>
          </a:p>
        </p:txBody>
      </p:sp>
      <p:sp>
        <p:nvSpPr>
          <p:cNvPr id="6147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215900" y="1439863"/>
            <a:ext cx="4608513" cy="4876800"/>
          </a:xfrm>
        </p:spPr>
        <p:txBody>
          <a:bodyPr lIns="91440" tIns="45720" rIns="91440" bIns="45720"/>
          <a:lstStyle/>
          <a:p>
            <a:pPr eaLnBrk="1" hangingPunct="1">
              <a:spcBef>
                <a:spcPts val="700"/>
              </a:spcBef>
              <a:spcAft>
                <a:spcPts val="600"/>
              </a:spcAft>
              <a:buSzPct val="45000"/>
              <a:buFont typeface="StarSymbol"/>
              <a:buChar char="●"/>
            </a:pP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Vznikla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před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miliony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let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usazováním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bahna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se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zbytky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rostlin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a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živočichů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působením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tlaku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nadložních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vrstev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,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bez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přístupu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kyslíku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 a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za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působení</a:t>
            </a:r>
            <a:r>
              <a:rPr altLang="cs-CZ" sz="2800" b="1" i="1" dirty="0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dirty="0" err="1" smtClean="0">
                <a:solidFill>
                  <a:srgbClr val="314004"/>
                </a:solidFill>
                <a:latin typeface="Comic Sans MS" pitchFamily="66" charset="0"/>
                <a:ea typeface="Microsoft YaHei" pitchFamily="34" charset="-122"/>
              </a:rPr>
              <a:t>bakterií</a:t>
            </a:r>
            <a:endParaRPr altLang="cs-CZ" sz="2800" b="1" i="1" dirty="0" smtClean="0">
              <a:solidFill>
                <a:srgbClr val="314004"/>
              </a:solidFill>
              <a:latin typeface="Comic Sans MS" pitchFamily="66" charset="0"/>
              <a:ea typeface="Microsoft YaHei" pitchFamily="34" charset="-122"/>
            </a:endParaRPr>
          </a:p>
        </p:txBody>
      </p:sp>
      <p:sp>
        <p:nvSpPr>
          <p:cNvPr id="6148" name="TextovéPole 3"/>
          <p:cNvSpPr txBox="1">
            <a:spLocks noChangeArrowheads="1"/>
          </p:cNvSpPr>
          <p:nvPr/>
        </p:nvSpPr>
        <p:spPr bwMode="auto">
          <a:xfrm>
            <a:off x="6048375" y="1800225"/>
            <a:ext cx="33829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spcBef>
                <a:spcPts val="800"/>
              </a:spcBef>
              <a:spcAft>
                <a:spcPts val="600"/>
              </a:spcAft>
              <a:buSzPct val="45000"/>
              <a:buFont typeface="StarSymbol"/>
              <a:buChar char="●"/>
            </a:pPr>
            <a:r>
              <a:rPr lang="cs-CZ" altLang="cs-CZ" sz="2800" b="1" i="1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Současně se při tom uvolňoval zemní plyn</a:t>
            </a:r>
          </a:p>
        </p:txBody>
      </p:sp>
      <p:pic>
        <p:nvPicPr>
          <p:cNvPr id="6149" name="Picture 7" descr="http://3.bp.blogspot.com/_cwrSE63jF7Y/SO5R4mOshHI/AAAAAAAAAeQ/QBCwo4FcrEs/s400/crude_oil_origin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25" y="4967288"/>
            <a:ext cx="81438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smtClean="0">
                <a:solidFill>
                  <a:srgbClr val="002060"/>
                </a:solidFill>
                <a:latin typeface="Comic Sans MS" pitchFamily="66" charset="0"/>
                <a:ea typeface="Microsoft YaHei" pitchFamily="34" charset="-122"/>
              </a:rPr>
              <a:t>Těžba ropy v oceánu a v moři</a:t>
            </a:r>
          </a:p>
        </p:txBody>
      </p:sp>
      <p:pic>
        <p:nvPicPr>
          <p:cNvPr id="7171" name="Picture 4" descr="http://tzbvalmez.cz/files/pcit/Ropa_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2525" y="1563688"/>
            <a:ext cx="75596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12" descr="http://www.llamy.kvalitne.cz/oi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6263" y="4681538"/>
            <a:ext cx="3590925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4" descr="http://img.aktualne.centrum.cz/5/35/53500-lukoi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6213" y="4751388"/>
            <a:ext cx="3541712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http://www.hybrid.cz/obrazky/ropny-vr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1866900"/>
            <a:ext cx="3571875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12" descr="http://media.novinky.cz/730/237307-original1-240i9.jpg"/>
          <p:cNvPicPr>
            <a:picLocks noChangeAspect="1"/>
          </p:cNvPicPr>
          <p:nvPr/>
        </p:nvPicPr>
        <p:blipFill>
          <a:blip r:embed="rId5" cstate="print"/>
          <a:srcRect t="-9262" r="12836" b="9270"/>
          <a:stretch>
            <a:fillRect/>
          </a:stretch>
        </p:blipFill>
        <p:spPr bwMode="auto">
          <a:xfrm>
            <a:off x="5111750" y="2879725"/>
            <a:ext cx="4289425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Nadpis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  <a:defRPr/>
            </a:pPr>
            <a:r>
              <a:rPr altLang="cs-CZ" sz="4000" b="1" i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  <a:ea typeface="Microsoft YaHei" pitchFamily="34" charset="-122"/>
                <a:cs typeface="Mangal" pitchFamily="18" charset="0"/>
              </a:rPr>
              <a:t>Těžba ropy na souši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 txBox="1">
            <a:spLocks noGrp="1"/>
          </p:cNvSpPr>
          <p:nvPr>
            <p:ph type="title" idx="4294967295"/>
          </p:nvPr>
        </p:nvSpPr>
        <p:spPr>
          <a:xfrm>
            <a:off x="1008063" y="360363"/>
            <a:ext cx="7772400" cy="649287"/>
          </a:xfrm>
        </p:spPr>
        <p:txBody>
          <a:bodyPr lIns="91440" tIns="45720" rIns="91440" bIns="45720" anchor="b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200" b="1" i="1" u="sng" smtClean="0">
                <a:solidFill>
                  <a:srgbClr val="C5000B"/>
                </a:solidFill>
                <a:latin typeface="Comic Sans MS" pitchFamily="66" charset="0"/>
                <a:ea typeface="Microsoft YaHei" pitchFamily="34" charset="-122"/>
              </a:rPr>
              <a:t>NEBEZPEČÍ A DŮSLEDKY</a:t>
            </a:r>
          </a:p>
        </p:txBody>
      </p:sp>
      <p:pic>
        <p:nvPicPr>
          <p:cNvPr id="9219" name="Picture 2" descr="http://www.tyden.cz/obrazek/201104/4d994fe7ce445/crop-69501-bp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2525" y="1042988"/>
            <a:ext cx="7488238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2" descr="http://www.cez-okno.net/files/clanok-subory-2010/severna-korea-torpeduje-ropnu-plosinu-2.jpg"/>
          <p:cNvPicPr>
            <a:picLocks noChangeAspect="1"/>
          </p:cNvPicPr>
          <p:nvPr/>
        </p:nvPicPr>
        <p:blipFill>
          <a:blip r:embed="rId5" cstate="print"/>
          <a:srcRect l="10345" t="8229" r="7152" b="3331"/>
          <a:stretch>
            <a:fillRect/>
          </a:stretch>
        </p:blipFill>
        <p:spPr bwMode="auto">
          <a:xfrm>
            <a:off x="5903913" y="4572000"/>
            <a:ext cx="34258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8063" y="4391025"/>
            <a:ext cx="37449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 txBox="1">
            <a:spLocks noGrp="1"/>
          </p:cNvSpPr>
          <p:nvPr>
            <p:ph type="title" idx="4294967295"/>
          </p:nvPr>
        </p:nvSpPr>
        <p:spPr>
          <a:xfrm>
            <a:off x="1084263" y="509588"/>
            <a:ext cx="7772400" cy="1146175"/>
          </a:xfrm>
        </p:spPr>
        <p:txBody>
          <a:bodyPr lIns="91440" tIns="45720" rIns="91440" bIns="45720" anchor="b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200" b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     </a:t>
            </a:r>
            <a:r>
              <a:rPr altLang="cs-CZ" sz="3200" b="1" i="1" u="sng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EKOLOGIČTÍ AKTIVISTÉ </a:t>
            </a:r>
            <a:br>
              <a:rPr altLang="cs-CZ" sz="3200" b="1" i="1" u="sng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</a:br>
            <a:r>
              <a:rPr altLang="cs-CZ" sz="3200" b="1" i="1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         </a:t>
            </a:r>
            <a:r>
              <a:rPr altLang="cs-CZ" sz="3200" b="1" i="1" u="sng" smtClean="0">
                <a:solidFill>
                  <a:srgbClr val="FF0000"/>
                </a:solidFill>
                <a:latin typeface="Comic Sans MS" pitchFamily="66" charset="0"/>
                <a:ea typeface="Microsoft YaHei" pitchFamily="34" charset="-122"/>
              </a:rPr>
              <a:t>– PRO A PROTI</a:t>
            </a:r>
          </a:p>
        </p:txBody>
      </p:sp>
      <p:sp>
        <p:nvSpPr>
          <p:cNvPr id="1024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19138" y="1800225"/>
            <a:ext cx="8424862" cy="2746375"/>
          </a:xfrm>
        </p:spPr>
        <p:txBody>
          <a:bodyPr lIns="91440" tIns="45720" rIns="91440" bIns="45720"/>
          <a:lstStyle/>
          <a:p>
            <a:pPr eaLnBrk="1" hangingPunct="1">
              <a:spcBef>
                <a:spcPts val="700"/>
              </a:spcBef>
              <a:spcAft>
                <a:spcPts val="600"/>
              </a:spcAft>
              <a:buSzPct val="45000"/>
              <a:buFont typeface="StarSymbol"/>
              <a:buChar char="●"/>
            </a:pPr>
            <a:r>
              <a:rPr altLang="cs-CZ" sz="2800" b="1" i="1" smtClean="0">
                <a:solidFill>
                  <a:srgbClr val="579D1C"/>
                </a:solidFill>
                <a:latin typeface="Comic Sans MS" pitchFamily="66" charset="0"/>
                <a:ea typeface="Microsoft YaHei" pitchFamily="34" charset="-122"/>
              </a:rPr>
              <a:t>Greenpeace, Děti Země, Hnutí Duha, Rosa, Arnika, Partnerství a jiné se v ČR i ve světě snaží prosazovat ekologická řešení, která pomohou zajistit zdravé a čisté prostředí</a:t>
            </a:r>
          </a:p>
        </p:txBody>
      </p:sp>
      <p:pic>
        <p:nvPicPr>
          <p:cNvPr id="10244" name="Picture 2" descr="http://www.greenpeace.org/czech/Global/czech/graphics/eu-ropa-banery/eu-ropa-barely/eu-ropa-letaky/2010/7/eu-ropa-pelikan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9313" y="3743325"/>
            <a:ext cx="565626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238" y="33338"/>
            <a:ext cx="9072562" cy="1262062"/>
          </a:xfrm>
        </p:spPr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Zpracování ropy</a:t>
            </a:r>
          </a:p>
        </p:txBody>
      </p:sp>
      <p:sp>
        <p:nvSpPr>
          <p:cNvPr id="11267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215900" y="1439863"/>
            <a:ext cx="3810000" cy="4419600"/>
          </a:xfrm>
        </p:spPr>
        <p:txBody>
          <a:bodyPr lIns="91440" tIns="45720" rIns="91440" bIns="45720"/>
          <a:lstStyle/>
          <a:p>
            <a:pPr eaLnBrk="1" hangingPunct="1">
              <a:spcBef>
                <a:spcPts val="700"/>
              </a:spcBef>
              <a:spcAft>
                <a:spcPts val="600"/>
              </a:spcAft>
              <a:buSzPct val="45000"/>
              <a:buFont typeface="StarSymbol"/>
              <a:buChar char="●"/>
            </a:pPr>
            <a:r>
              <a:rPr altLang="cs-CZ" sz="2800" b="1" i="1" smtClean="0">
                <a:latin typeface="Comic Sans MS" pitchFamily="66" charset="0"/>
                <a:ea typeface="Microsoft YaHei" pitchFamily="34" charset="-122"/>
              </a:rPr>
              <a:t>Metoda zpracování </a:t>
            </a:r>
            <a:r>
              <a:rPr altLang="cs-CZ" sz="2800" b="1" i="1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  <a:t>– </a:t>
            </a:r>
            <a:r>
              <a:rPr altLang="cs-CZ" sz="2800" b="1" i="1" u="sng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  <a:t>FRAKČNÍ DESTILACE –</a:t>
            </a:r>
            <a:r>
              <a:rPr altLang="cs-CZ" sz="2800" b="1" i="1" smtClean="0">
                <a:solidFill>
                  <a:srgbClr val="7E0021"/>
                </a:solidFill>
                <a:latin typeface="Comic Sans MS" pitchFamily="66" charset="0"/>
                <a:ea typeface="Microsoft YaHei" pitchFamily="34" charset="-122"/>
              </a:rPr>
              <a:t> </a:t>
            </a:r>
            <a:r>
              <a:rPr altLang="cs-CZ" sz="2800" b="1" i="1" smtClean="0">
                <a:latin typeface="Comic Sans MS" pitchFamily="66" charset="0"/>
                <a:ea typeface="Microsoft YaHei" pitchFamily="34" charset="-122"/>
              </a:rPr>
              <a:t>opakovaná destilace    (oddělování jednotlivých složek </a:t>
            </a:r>
          </a:p>
          <a:p>
            <a:pPr eaLnBrk="1" hangingPunct="1">
              <a:spcBef>
                <a:spcPts val="700"/>
              </a:spcBef>
              <a:spcAft>
                <a:spcPts val="600"/>
              </a:spcAft>
              <a:buSzPct val="45000"/>
            </a:pPr>
            <a:r>
              <a:rPr altLang="cs-CZ" sz="2800" b="1" i="1" smtClean="0">
                <a:latin typeface="Comic Sans MS" pitchFamily="66" charset="0"/>
                <a:ea typeface="Microsoft YaHei" pitchFamily="34" charset="-122"/>
              </a:rPr>
              <a:t>s různou teplotou varu)</a:t>
            </a:r>
          </a:p>
        </p:txBody>
      </p:sp>
      <p:pic>
        <p:nvPicPr>
          <p:cNvPr id="11268" name="Picture 6" descr="F:\rop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2475" y="1223963"/>
            <a:ext cx="3959225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4913" y="3492500"/>
            <a:ext cx="26638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ovéPole 1"/>
          <p:cNvSpPr txBox="1">
            <a:spLocks noChangeArrowheads="1"/>
          </p:cNvSpPr>
          <p:nvPr/>
        </p:nvSpPr>
        <p:spPr bwMode="auto">
          <a:xfrm>
            <a:off x="3887788" y="7172325"/>
            <a:ext cx="1944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ea typeface="Microsoft YaHei" pitchFamily="34" charset="-122"/>
              </a:rPr>
              <a:t>Frakční  věže 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700" y="371475"/>
            <a:ext cx="8567738" cy="7043738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1417"/>
              </a:spcAft>
              <a:defRPr/>
            </a:pPr>
            <a:r>
              <a:rPr lang="cs-CZ" sz="3600" b="1" i="1" u="sng" dirty="0">
                <a:solidFill>
                  <a:srgbClr val="C00000"/>
                </a:solidFill>
                <a:latin typeface="Comic Sans MS" pitchFamily="66"/>
                <a:ea typeface="Microsoft YaHei" pitchFamily="2"/>
                <a:cs typeface="Mangal" pitchFamily="2"/>
              </a:rPr>
              <a:t>Frakce z ropy: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*Uhlovodíkové plyny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	=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směs propanu a butanu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808000"/>
                </a:solidFill>
                <a:latin typeface="Comic Sans MS" pitchFamily="66"/>
                <a:ea typeface="Microsoft YaHei" pitchFamily="2"/>
                <a:cs typeface="Mangal" pitchFamily="2"/>
              </a:rPr>
              <a:t>*Benzín  </a:t>
            </a:r>
            <a:r>
              <a:rPr lang="cs-CZ" sz="2800" b="1" i="1" dirty="0">
                <a:solidFill>
                  <a:schemeClr val="bg2">
                    <a:lumMod val="2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=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palivo, rozpouštědlo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333300"/>
                </a:solidFill>
                <a:latin typeface="Comic Sans MS" pitchFamily="66"/>
                <a:ea typeface="Microsoft YaHei" pitchFamily="2"/>
                <a:cs typeface="Mangal" pitchFamily="2"/>
              </a:rPr>
              <a:t>*Petrolej  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palivo, další zpracování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chemeClr val="accent6">
                    <a:lumMod val="7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*Plynové oleje (motorová nafta) =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*Mazut  =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 – lodě, teplárny, továrny, kotelny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/>
          <p:nvPr/>
        </p:nvSpPr>
        <p:spPr>
          <a:xfrm>
            <a:off x="792163" y="1368425"/>
            <a:ext cx="8423275" cy="6062663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5B3D7"/>
          </a:solidFill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 čem spočívá hlavní význam ropy?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K čemu se používá zemní plyn?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Čím je zemní plyn nebezpečný?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Ohrožuje přeprava ropy a zemního plynu životní prostředí?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</p:txBody>
      </p:sp>
      <p:sp>
        <p:nvSpPr>
          <p:cNvPr id="13315" name="Nadpis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36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Pracovní list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/>
          <p:nvPr/>
        </p:nvSpPr>
        <p:spPr>
          <a:xfrm>
            <a:off x="792163" y="1368425"/>
            <a:ext cx="8423275" cy="705682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95B3D7"/>
          </a:solidFill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 čem spočívá hlavní význam ropy? - </a:t>
            </a:r>
            <a:r>
              <a:rPr lang="cs-CZ" sz="2200" i="1" dirty="0">
                <a:solidFill>
                  <a:srgbClr val="C5000B"/>
                </a:solidFill>
                <a:latin typeface="Comic Sans MS" pitchFamily="66"/>
                <a:ea typeface="Microsoft YaHei" pitchFamily="2"/>
                <a:cs typeface="Mangal" pitchFamily="2"/>
              </a:rPr>
              <a:t>průmysl, plasty, hnojiva</a:t>
            </a:r>
            <a:r>
              <a:rPr lang="cs-CZ" sz="2200" i="1" dirty="0" smtClean="0">
                <a:solidFill>
                  <a:srgbClr val="C5000B"/>
                </a:solidFill>
                <a:latin typeface="Comic Sans MS" pitchFamily="66"/>
                <a:ea typeface="Microsoft YaHei" pitchFamily="2"/>
                <a:cs typeface="Mangal" pitchFamily="2"/>
              </a:rPr>
              <a:t>, doprava</a:t>
            </a:r>
            <a:r>
              <a:rPr lang="cs-CZ" sz="2200" i="1" dirty="0">
                <a:solidFill>
                  <a:srgbClr val="C5000B"/>
                </a:solidFill>
                <a:latin typeface="Comic Sans MS" pitchFamily="66"/>
                <a:ea typeface="Microsoft YaHei" pitchFamily="2"/>
                <a:cs typeface="Mangal" pitchFamily="2"/>
              </a:rPr>
              <a:t>,...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K čemu se používá zemní plyn? - </a:t>
            </a:r>
            <a:r>
              <a:rPr lang="cs-CZ" sz="2200" i="1" dirty="0">
                <a:solidFill>
                  <a:srgbClr val="C00000"/>
                </a:solidFill>
                <a:latin typeface="Comic Sans MS" pitchFamily="66"/>
                <a:ea typeface="Microsoft YaHei" pitchFamily="2"/>
                <a:cs typeface="Mangal" pitchFamily="2"/>
              </a:rPr>
              <a:t>vaření, topení,...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Čím je zemní plyn nebezpečný? - </a:t>
            </a:r>
            <a:r>
              <a:rPr lang="cs-CZ" sz="2200" i="1" dirty="0">
                <a:solidFill>
                  <a:srgbClr val="C00000"/>
                </a:solidFill>
                <a:latin typeface="Comic Sans MS" pitchFamily="66"/>
                <a:ea typeface="Microsoft YaHei" pitchFamily="2"/>
                <a:cs typeface="Mangal" pitchFamily="2"/>
              </a:rPr>
              <a:t>výbušný, jedovatý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Ohrožuje přeprava ropy a zemního plynu životní prostředí?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</a:t>
            </a:r>
            <a:r>
              <a:rPr lang="cs-CZ" sz="2200" i="1" dirty="0">
                <a:solidFill>
                  <a:srgbClr val="C00000"/>
                </a:solidFill>
                <a:latin typeface="Comic Sans MS" pitchFamily="66"/>
                <a:ea typeface="Microsoft YaHei" pitchFamily="2"/>
                <a:cs typeface="Mangal" pitchFamily="2"/>
              </a:rPr>
              <a:t>ano, havárie tankerů ničí přírodu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---------------------------------------------------------------------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200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</p:txBody>
      </p:sp>
      <p:sp>
        <p:nvSpPr>
          <p:cNvPr id="14339" name="Nadpis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36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Pracovní list - řešení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3600" y="863600"/>
            <a:ext cx="82804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" y="503238"/>
            <a:ext cx="266382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2879725" y="503238"/>
            <a:ext cx="2736850" cy="792162"/>
          </a:xfrm>
          <a:prstGeom prst="rect">
            <a:avLst/>
          </a:prstGeom>
          <a:solidFill>
            <a:srgbClr val="CFE7F5"/>
          </a:solidFill>
          <a:ln w="36000">
            <a:solidFill>
              <a:srgbClr val="6666FF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>
                <a:latin typeface="Comic Sans MS" pitchFamily="66"/>
                <a:ea typeface="Microsoft YaHei" pitchFamily="2"/>
                <a:cs typeface="Mangal" pitchFamily="2"/>
              </a:rPr>
              <a:t>mazut</a:t>
            </a:r>
          </a:p>
        </p:txBody>
      </p:sp>
      <p:sp>
        <p:nvSpPr>
          <p:cNvPr id="4" name="Obdélník 3"/>
          <p:cNvSpPr/>
          <p:nvPr/>
        </p:nvSpPr>
        <p:spPr>
          <a:xfrm>
            <a:off x="4464050" y="1944688"/>
            <a:ext cx="2735263" cy="790575"/>
          </a:xfrm>
          <a:prstGeom prst="rect">
            <a:avLst/>
          </a:prstGeom>
          <a:solidFill>
            <a:srgbClr val="CFE7F5"/>
          </a:solidFill>
          <a:ln w="36000">
            <a:solidFill>
              <a:srgbClr val="6666FF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>
                <a:latin typeface="Comic Sans MS" pitchFamily="66"/>
                <a:ea typeface="Microsoft YaHei" pitchFamily="2"/>
                <a:cs typeface="Mangal" pitchFamily="2"/>
              </a:rPr>
              <a:t>petrolej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7338" y="3887788"/>
            <a:ext cx="2881312" cy="792162"/>
          </a:xfrm>
          <a:prstGeom prst="rect">
            <a:avLst/>
          </a:prstGeom>
          <a:solidFill>
            <a:srgbClr val="CFE7F5"/>
          </a:solidFill>
          <a:ln w="36000">
            <a:solidFill>
              <a:srgbClr val="6666FF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>
                <a:latin typeface="Comic Sans MS" pitchFamily="66"/>
                <a:ea typeface="Microsoft YaHei" pitchFamily="2"/>
                <a:cs typeface="Mangal" pitchFamily="2"/>
              </a:rPr>
              <a:t>benzin</a:t>
            </a:r>
          </a:p>
        </p:txBody>
      </p:sp>
      <p:pic>
        <p:nvPicPr>
          <p:cNvPr id="16390" name="Obrázek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3413" y="485775"/>
            <a:ext cx="2232025" cy="282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Obrázek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588" y="4679950"/>
            <a:ext cx="3883025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6551613" y="6408738"/>
            <a:ext cx="2736850" cy="790575"/>
          </a:xfrm>
          <a:prstGeom prst="rect">
            <a:avLst/>
          </a:prstGeom>
          <a:solidFill>
            <a:srgbClr val="CFE7F5"/>
          </a:solidFill>
          <a:ln w="36000">
            <a:solidFill>
              <a:srgbClr val="6666FF"/>
            </a:solidFill>
            <a:prstDash val="solid"/>
          </a:ln>
        </p:spPr>
        <p:txBody>
          <a:bodyPr wrap="none" lIns="108000" tIns="63000" rIns="108000" bIns="63000" anchor="ctr" compatLnSpc="0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i="1">
                <a:latin typeface="Comic Sans MS" pitchFamily="66"/>
                <a:ea typeface="Microsoft YaHei" pitchFamily="2"/>
                <a:cs typeface="Mangal" pitchFamily="2"/>
              </a:rPr>
              <a:t>nafta</a:t>
            </a:r>
          </a:p>
        </p:txBody>
      </p:sp>
      <p:pic>
        <p:nvPicPr>
          <p:cNvPr id="16393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37138" y="3757613"/>
            <a:ext cx="28575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700" y="371475"/>
            <a:ext cx="8567738" cy="704532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1417"/>
              </a:spcAft>
              <a:defRPr/>
            </a:pPr>
            <a:r>
              <a:rPr lang="cs-CZ" sz="36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Frakce z ropy- pracovní list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*Uhlovodíkové plyny	  …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..........................................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*Benzín    …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................................................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*Petrolej    …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................................................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*Plynové oleje (motorová nafta)	…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..............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*Mazut    …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..........................................................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700" y="371475"/>
            <a:ext cx="8567738" cy="704532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1417"/>
              </a:spcAft>
              <a:defRPr/>
            </a:pPr>
            <a:r>
              <a:rPr lang="cs-CZ" sz="36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Frakce z ropy- řešení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*Uhlovodíkové plyny	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směs propanu a butanu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*Benzín  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palivo, rozpouštědlo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*Petrolej  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palivo, další zpracování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*Plynové oleje (motorová nafta)	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</a:t>
            </a:r>
          </a:p>
          <a:p>
            <a:pPr fontAlgn="auto">
              <a:spcBef>
                <a:spcPts val="558"/>
              </a:spcBef>
              <a:spcAft>
                <a:spcPts val="1417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*Mazut   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palivo – lodě, teplárny, továrny, kotelny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 txBox="1">
            <a:spLocks noGrp="1"/>
          </p:cNvSpPr>
          <p:nvPr>
            <p:ph type="title" idx="4294967295"/>
          </p:nvPr>
        </p:nvSpPr>
        <p:spPr>
          <a:xfrm>
            <a:off x="720725" y="1924050"/>
            <a:ext cx="2881313" cy="368300"/>
          </a:xfrm>
        </p:spPr>
        <p:txBody>
          <a:bodyPr>
            <a:spAutoFit/>
          </a:bodyPr>
          <a:lstStyle/>
          <a:p>
            <a:pPr eaLnBrk="1">
              <a:buSzPct val="45000"/>
              <a:buFont typeface="StarSymbol"/>
              <a:buNone/>
            </a:pPr>
            <a:r>
              <a:rPr altLang="cs-CZ" sz="24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Zdroje a citace:</a:t>
            </a:r>
          </a:p>
        </p:txBody>
      </p:sp>
      <p:sp>
        <p:nvSpPr>
          <p:cNvPr id="3" name="TextovéPole 3"/>
          <p:cNvSpPr/>
          <p:nvPr/>
        </p:nvSpPr>
        <p:spPr>
          <a:xfrm>
            <a:off x="719138" y="2297113"/>
            <a:ext cx="8207375" cy="2043112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90000" tIns="45000" rIns="90000" bIns="45000" compatLnSpc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4"/>
              </a:rPr>
              <a:t>cs.wikipedia.org/wiki/Ropa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Těžba ropy: </a:t>
            </a: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5"/>
              </a:rPr>
              <a:t>http://cs.wikipedia.org/wiki/Soubor:An_oil_rig_offshore_Vungtau.jpg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6"/>
              </a:rPr>
              <a:t>http://cs.wikipedia.org/wiki/Soubor:Petroleum_cm05.jpg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7"/>
              </a:rPr>
              <a:t>http://cs.wikipedia.org/wiki/Soubor:Oil_well_scheme.svg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Věž pro frakční destilaci ropy: </a:t>
            </a: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8"/>
              </a:rPr>
              <a:t>http://cs.wikipedia.org/wiki/Soubor:Colonne_distillazione.jpg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  <a:hlinkClick r:id="rId4"/>
              </a:rPr>
              <a:t>http://</a:t>
            </a:r>
          </a:p>
        </p:txBody>
      </p:sp>
      <p:sp>
        <p:nvSpPr>
          <p:cNvPr id="19460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866775" y="4310063"/>
            <a:ext cx="1368425" cy="338137"/>
          </a:xfrm>
        </p:spPr>
        <p:txBody>
          <a:bodyPr/>
          <a:lstStyle/>
          <a:p>
            <a:pPr marL="107950" eaLnBrk="1">
              <a:buSzPct val="45000"/>
            </a:pPr>
            <a:r>
              <a:rPr altLang="cs-CZ" sz="1800" i="1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  <a:cs typeface="Arial" pitchFamily="34" charset="0"/>
              </a:rPr>
              <a:t>Obrázky: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27200" y="250825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62" name="Obdélník 1"/>
          <p:cNvSpPr>
            <a:spLocks noChangeArrowheads="1"/>
          </p:cNvSpPr>
          <p:nvPr/>
        </p:nvSpPr>
        <p:spPr bwMode="auto">
          <a:xfrm>
            <a:off x="792163" y="5713413"/>
            <a:ext cx="3238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http://oko.yin.cz/32/vznik-ropy/ropa.jpg</a:t>
            </a:r>
          </a:p>
        </p:txBody>
      </p:sp>
      <p:sp>
        <p:nvSpPr>
          <p:cNvPr id="19463" name="Obdélník 3"/>
          <p:cNvSpPr>
            <a:spLocks noChangeArrowheads="1"/>
          </p:cNvSpPr>
          <p:nvPr/>
        </p:nvSpPr>
        <p:spPr bwMode="auto">
          <a:xfrm>
            <a:off x="752475" y="4572000"/>
            <a:ext cx="8443913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www.office.microsoft.com</a:t>
            </a:r>
          </a:p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Vlastní tvorba, </a:t>
            </a:r>
          </a:p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obrázky vytvořené za pomocí programu  Microsoft Power Point – kreslení, klipart, obrázky z vlastních zdrojů</a:t>
            </a:r>
          </a:p>
          <a:p>
            <a:endParaRPr lang="cs-CZ" altLang="cs-CZ">
              <a:solidFill>
                <a:srgbClr val="000000"/>
              </a:solidFill>
              <a:ea typeface="Microsoft YaHei" pitchFamily="34" charset="-122"/>
            </a:endParaRPr>
          </a:p>
        </p:txBody>
      </p:sp>
      <p:sp>
        <p:nvSpPr>
          <p:cNvPr id="19464" name="Obdélník 4"/>
          <p:cNvSpPr>
            <a:spLocks noChangeArrowheads="1"/>
          </p:cNvSpPr>
          <p:nvPr/>
        </p:nvSpPr>
        <p:spPr bwMode="auto">
          <a:xfrm>
            <a:off x="777875" y="5495925"/>
            <a:ext cx="8604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 dirty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</a:t>
            </a:r>
            <a:r>
              <a:rPr lang="cs-CZ" altLang="cs-CZ" sz="1400" dirty="0" smtClean="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oidnes.cz/10/052/maxi/JZA333605_Obrazek3.jpg</a:t>
            </a:r>
          </a:p>
          <a:p>
            <a:endParaRPr lang="cs-CZ" altLang="cs-CZ" sz="1400" dirty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19465" name="Obdélník 5"/>
          <p:cNvSpPr>
            <a:spLocks noChangeArrowheads="1"/>
          </p:cNvSpPr>
          <p:nvPr/>
        </p:nvSpPr>
        <p:spPr bwMode="auto">
          <a:xfrm>
            <a:off x="765175" y="5867400"/>
            <a:ext cx="8856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http://upload.wikimedia.org/wikipedia/commons/thumb/1/18/StatfjordA%28Jarvin1982%29.jpg/220px-StatfjordA%28Jarvin1982%29.jpg</a:t>
            </a:r>
          </a:p>
        </p:txBody>
      </p:sp>
      <p:sp>
        <p:nvSpPr>
          <p:cNvPr id="19466" name="Obdélník 6"/>
          <p:cNvSpPr>
            <a:spLocks noChangeArrowheads="1"/>
          </p:cNvSpPr>
          <p:nvPr/>
        </p:nvSpPr>
        <p:spPr bwMode="auto">
          <a:xfrm>
            <a:off x="798513" y="6300788"/>
            <a:ext cx="813435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http://komoropa.wbs.cz/sablona/logo_tezebni-vez-ropa-nafta-benzin.jpg</a:t>
            </a:r>
          </a:p>
        </p:txBody>
      </p:sp>
      <p:sp>
        <p:nvSpPr>
          <p:cNvPr id="19467" name="Obdélník 8"/>
          <p:cNvSpPr>
            <a:spLocks noChangeArrowheads="1"/>
          </p:cNvSpPr>
          <p:nvPr/>
        </p:nvSpPr>
        <p:spPr bwMode="auto">
          <a:xfrm>
            <a:off x="765175" y="6635750"/>
            <a:ext cx="86169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http://www.greenpeace.org/czech/ReSizes/Medium/Global/czech/P3/fotky/horici_plosina_The_United_States_Coast_Guard.jpg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27200" y="250825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3" name="Zástupný symbol pro text 3"/>
          <p:cNvSpPr txBox="1">
            <a:spLocks/>
          </p:cNvSpPr>
          <p:nvPr/>
        </p:nvSpPr>
        <p:spPr bwMode="auto">
          <a:xfrm>
            <a:off x="936625" y="2411413"/>
            <a:ext cx="1368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07950" hangingPunct="0">
              <a:spcAft>
                <a:spcPts val="1413"/>
              </a:spcAft>
              <a:buSzPct val="45000"/>
            </a:pPr>
            <a:r>
              <a:rPr lang="cs-CZ" altLang="cs-CZ" sz="1400" i="1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Obrázky:</a:t>
            </a:r>
          </a:p>
        </p:txBody>
      </p:sp>
      <p:sp>
        <p:nvSpPr>
          <p:cNvPr id="20484" name="Obdélník 4"/>
          <p:cNvSpPr>
            <a:spLocks noChangeArrowheads="1"/>
          </p:cNvSpPr>
          <p:nvPr/>
        </p:nvSpPr>
        <p:spPr bwMode="auto">
          <a:xfrm>
            <a:off x="936625" y="2908300"/>
            <a:ext cx="3597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http://zabaci.cz/obrazky/ropa-oil-havarie-2.jpg</a:t>
            </a:r>
          </a:p>
        </p:txBody>
      </p:sp>
      <p:sp>
        <p:nvSpPr>
          <p:cNvPr id="20485" name="Obdélník 5"/>
          <p:cNvSpPr>
            <a:spLocks noChangeArrowheads="1"/>
          </p:cNvSpPr>
          <p:nvPr/>
        </p:nvSpPr>
        <p:spPr bwMode="auto">
          <a:xfrm>
            <a:off x="936625" y="3227388"/>
            <a:ext cx="8567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http://www.greenpeace.org/czech/Global/czech/graphics/eu-ropa-banery/eu-ropa-barely/eu-ropa-letaky/2010/7/eu-ropa-pelikan.jpg</a:t>
            </a:r>
          </a:p>
        </p:txBody>
      </p:sp>
      <p:sp>
        <p:nvSpPr>
          <p:cNvPr id="20486" name="Obdélník 6"/>
          <p:cNvSpPr>
            <a:spLocks noChangeArrowheads="1"/>
          </p:cNvSpPr>
          <p:nvPr/>
        </p:nvSpPr>
        <p:spPr bwMode="auto">
          <a:xfrm>
            <a:off x="936625" y="3944938"/>
            <a:ext cx="806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http://www.komenskeho66.cz/materialy/chemie/WEB-CHEMIE9/9obrazky/ropa.jpg</a:t>
            </a:r>
          </a:p>
        </p:txBody>
      </p:sp>
      <p:sp>
        <p:nvSpPr>
          <p:cNvPr id="20487" name="Obdélník 7"/>
          <p:cNvSpPr>
            <a:spLocks noChangeArrowheads="1"/>
          </p:cNvSpPr>
          <p:nvPr/>
        </p:nvSpPr>
        <p:spPr bwMode="auto">
          <a:xfrm>
            <a:off x="936625" y="4356100"/>
            <a:ext cx="89995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http://shi-global.com/yahoo_site_admin/assets/images/Mazut_pour.67124107_std.jpg</a:t>
            </a:r>
          </a:p>
        </p:txBody>
      </p:sp>
      <p:sp>
        <p:nvSpPr>
          <p:cNvPr id="20488" name="Obdélník 8"/>
          <p:cNvSpPr>
            <a:spLocks noChangeArrowheads="1"/>
          </p:cNvSpPr>
          <p:nvPr/>
        </p:nvSpPr>
        <p:spPr bwMode="auto">
          <a:xfrm>
            <a:off x="903288" y="4859338"/>
            <a:ext cx="305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http://fyzmatik.pise.cz/img/197693.jpg</a:t>
            </a:r>
          </a:p>
        </p:txBody>
      </p:sp>
      <p:sp>
        <p:nvSpPr>
          <p:cNvPr id="20489" name="Obdélník 9"/>
          <p:cNvSpPr>
            <a:spLocks noChangeArrowheads="1"/>
          </p:cNvSpPr>
          <p:nvPr/>
        </p:nvSpPr>
        <p:spPr bwMode="auto">
          <a:xfrm>
            <a:off x="936625" y="5292725"/>
            <a:ext cx="83534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http://b.bimg.dk/node-images/38/620x411-c/38879-benzin-priserne-er-rimelige--.jpg</a:t>
            </a:r>
          </a:p>
        </p:txBody>
      </p:sp>
      <p:sp>
        <p:nvSpPr>
          <p:cNvPr id="20490" name="Obdélník 10"/>
          <p:cNvSpPr>
            <a:spLocks noChangeArrowheads="1"/>
          </p:cNvSpPr>
          <p:nvPr/>
        </p:nvSpPr>
        <p:spPr bwMode="auto">
          <a:xfrm>
            <a:off x="903288" y="5722938"/>
            <a:ext cx="85677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ea typeface="Microsoft YaHei" pitchFamily="34" charset="-122"/>
              </a:rPr>
              <a:t>http://www.autorubik.sk/wp-content/uploads/2012/09/cetane-300x272.jpg</a:t>
            </a:r>
          </a:p>
        </p:txBody>
      </p:sp>
      <p:sp>
        <p:nvSpPr>
          <p:cNvPr id="20491" name="Obdélník 1"/>
          <p:cNvSpPr>
            <a:spLocks noChangeArrowheads="1"/>
          </p:cNvSpPr>
          <p:nvPr/>
        </p:nvSpPr>
        <p:spPr bwMode="auto">
          <a:xfrm>
            <a:off x="936625" y="6156325"/>
            <a:ext cx="7775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/>
              <a:t>http://www.zazijchemii.cz/files/obrazki/strona_ropa_cz.jpg</a:t>
            </a:r>
          </a:p>
        </p:txBody>
      </p:sp>
    </p:spTree>
  </p:cSld>
  <p:clrMapOvr>
    <a:masterClrMapping/>
  </p:clrMapOvr>
  <p:transition spd="slow">
    <p:wedge/>
    <p:sndAc>
      <p:stSnd>
        <p:snd r:embed="rId3" name="push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494</Words>
  <Application>Microsoft Office PowerPoint</Application>
  <PresentationFormat>Vlastní</PresentationFormat>
  <Paragraphs>135</Paragraphs>
  <Slides>19</Slides>
  <Notes>18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9" baseType="lpstr">
      <vt:lpstr>Calibri</vt:lpstr>
      <vt:lpstr>Arial</vt:lpstr>
      <vt:lpstr>Microsoft YaHei</vt:lpstr>
      <vt:lpstr>Mangal</vt:lpstr>
      <vt:lpstr>Times New Roman</vt:lpstr>
      <vt:lpstr>Lucida Sans Unicode</vt:lpstr>
      <vt:lpstr>Tahoma</vt:lpstr>
      <vt:lpstr>Comic Sans MS</vt:lpstr>
      <vt:lpstr>StarSymbol</vt:lpstr>
      <vt:lpstr>Výchozí</vt:lpstr>
      <vt:lpstr>Snímek 1</vt:lpstr>
      <vt:lpstr>Snímek 2</vt:lpstr>
      <vt:lpstr>ROPA  A JEJÍ PRODUKTY</vt:lpstr>
      <vt:lpstr>Co je ropa?</vt:lpstr>
      <vt:lpstr>Vznik ropy:</vt:lpstr>
      <vt:lpstr>Těžba ropy v oceánu a v moři</vt:lpstr>
      <vt:lpstr>Těžba ropy na souši</vt:lpstr>
      <vt:lpstr>NEBEZPEČÍ A DŮSLEDKY</vt:lpstr>
      <vt:lpstr>     EKOLOGIČTÍ AKTIVISTÉ           – PRO A PROTI</vt:lpstr>
      <vt:lpstr>Zpracování ropy</vt:lpstr>
      <vt:lpstr>Snímek 11</vt:lpstr>
      <vt:lpstr>Pracovní list</vt:lpstr>
      <vt:lpstr>Pracovní list - řešení</vt:lpstr>
      <vt:lpstr>Snímek 14</vt:lpstr>
      <vt:lpstr>Snímek 15</vt:lpstr>
      <vt:lpstr>Snímek 16</vt:lpstr>
      <vt:lpstr>Snímek 17</vt:lpstr>
      <vt:lpstr>Zdroje a citace: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Skálová</dc:creator>
  <cp:lastModifiedBy>Dum</cp:lastModifiedBy>
  <cp:revision>12</cp:revision>
  <dcterms:created xsi:type="dcterms:W3CDTF">2014-05-26T18:00:02Z</dcterms:created>
  <dcterms:modified xsi:type="dcterms:W3CDTF">2014-09-22T11:08:21Z</dcterms:modified>
</cp:coreProperties>
</file>