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6"/>
  </p:notesMasterIdLst>
  <p:sldIdLst>
    <p:sldId id="256" r:id="rId2"/>
    <p:sldId id="257" r:id="rId3"/>
    <p:sldId id="316" r:id="rId4"/>
    <p:sldId id="309" r:id="rId5"/>
    <p:sldId id="311" r:id="rId6"/>
    <p:sldId id="312" r:id="rId7"/>
    <p:sldId id="313" r:id="rId8"/>
    <p:sldId id="314" r:id="rId9"/>
    <p:sldId id="310" r:id="rId10"/>
    <p:sldId id="315" r:id="rId11"/>
    <p:sldId id="317" r:id="rId12"/>
    <p:sldId id="318" r:id="rId13"/>
    <p:sldId id="31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5" autoAdjust="0"/>
    <p:restoredTop sz="94671" autoAdjust="0"/>
  </p:normalViewPr>
  <p:slideViewPr>
    <p:cSldViewPr>
      <p:cViewPr>
        <p:scale>
          <a:sx n="90" d="100"/>
          <a:sy n="90" d="100"/>
        </p:scale>
        <p:origin x="-456" y="-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90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901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90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90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90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901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90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22.9.2014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18" Type="http://schemas.openxmlformats.org/officeDocument/2006/relationships/image" Target="../media/image47.png"/><Relationship Id="rId3" Type="http://schemas.openxmlformats.org/officeDocument/2006/relationships/image" Target="../media/image32.png"/><Relationship Id="rId21" Type="http://schemas.openxmlformats.org/officeDocument/2006/relationships/image" Target="../media/image50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17" Type="http://schemas.openxmlformats.org/officeDocument/2006/relationships/image" Target="../media/image46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45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23" Type="http://schemas.openxmlformats.org/officeDocument/2006/relationships/image" Target="../media/image52.png"/><Relationship Id="rId10" Type="http://schemas.openxmlformats.org/officeDocument/2006/relationships/image" Target="../media/image39.png"/><Relationship Id="rId19" Type="http://schemas.openxmlformats.org/officeDocument/2006/relationships/image" Target="../media/image48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Relationship Id="rId22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3509783"/>
            <a:ext cx="576064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Největší společný dělitel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Nejmenší společný násobek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III-2-01-04_Operace_s_realnymi_cisly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05.2013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041" y="1317970"/>
            <a:ext cx="763284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určování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největšího společného dělitele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nejmenšího společného násobku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budeme vycházet z pojmů společný dělitel a společný násobek.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3169" y="2182066"/>
            <a:ext cx="697464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Společný dělitel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čísel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číslo, které  dělí obě čísla beze zbytku.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Společný násobek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čísel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číslo, které je oběma čísly dělitelné.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0582" y="3374820"/>
            <a:ext cx="670147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66509" y="3236319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Vyjmenujte všechny společné dělitele čísel 8 a 12, určete příklad společného násobku čísel 8 a 12, kolik existuje společných násobků těchto čísel?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380583" y="3882650"/>
            <a:ext cx="797534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3041" y="405427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Společné dělitele čísel 8 a 12: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59385" y="405427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1, 2, 4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63041" y="4545219"/>
            <a:ext cx="3222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Společné násobky čísel 8 a 12: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59385" y="4543655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např. 24, 48, ……..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63041" y="5220888"/>
            <a:ext cx="7982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Společných násobků čísel existuje nekonečně mnoho.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9142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7" grpId="0" animBg="1"/>
      <p:bldP spid="6" grpId="0"/>
      <p:bldP spid="10" grpId="0"/>
      <p:bldP spid="11" grpId="0"/>
      <p:bldP spid="28" grpId="0"/>
      <p:bldP spid="29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86895" y="1052736"/>
            <a:ext cx="828092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Největší společný dělitel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čísel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největší ze všech společných dělitelů těchto čísel. Budeme ho označovat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D(a, b)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5252" y="2082436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Největší společný dělitel dvou nebo více čísel určíme tak, že z prvočíselných rozkladů vybereme prvočísla, která se vyskytují v každém rozkladu alespoň jednou, a to s nejnižší mocninou, ve které se prvočíslo v rozkladech  vyskytuje. Tato prvočísla potom mezi sebou vynásobíme.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1844" y="357301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3573016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největší společný dělitel čísel 60 a 72.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1259632" y="3942348"/>
            <a:ext cx="45365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1233831" y="4149080"/>
                <a:ext cx="29081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∙2∙3∙5=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3831" y="4149080"/>
                <a:ext cx="290810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1233831" y="4518412"/>
                <a:ext cx="30154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72=2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∙2∙2∙3∙3=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3831" y="4518412"/>
                <a:ext cx="301544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259632" y="5013176"/>
                <a:ext cx="25838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60, 72</m:t>
                          </m:r>
                        </m:e>
                      </m:d>
                      <m:r>
                        <a:rPr lang="cs-CZ" b="0" i="1" dirty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∙3=12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5013176"/>
                <a:ext cx="2583849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vál 19"/>
          <p:cNvSpPr/>
          <p:nvPr/>
        </p:nvSpPr>
        <p:spPr>
          <a:xfrm>
            <a:off x="3181170" y="4149080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507546" y="4149080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2597535" y="5013176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987824" y="5013176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3423975" y="5370056"/>
            <a:ext cx="3263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9443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3" grpId="0" animBg="1"/>
      <p:bldP spid="12" grpId="0"/>
      <p:bldP spid="17" grpId="0" animBg="1"/>
      <p:bldP spid="18" grpId="0" animBg="1"/>
      <p:bldP spid="19" grpId="0" animBg="1"/>
      <p:bldP spid="20" grpId="0" animBg="1"/>
      <p:bldP spid="41" grpId="0" animBg="1"/>
      <p:bldP spid="42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488818" y="1389971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395206"/>
            <a:ext cx="2206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příklad: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8818" y="2139269"/>
            <a:ext cx="6099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dvou čísel, jejichž největší společný dělitel je číslo 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8818" y="3046772"/>
            <a:ext cx="6963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dvou čísel, jejichž největší společný dělitel je  liché prvočíslo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8928" y="3965428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alespoň dvou společných dělitelů čísel 18 a 60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928" y="4942182"/>
            <a:ext cx="732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dvou čísel, jejichž největší společný dělitel se rovná jednomu z těchto čísel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8221" y="2512705"/>
            <a:ext cx="5101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např.: 4 a 8, 4 a 12, 8 a 12, …..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38221" y="3416104"/>
            <a:ext cx="5389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: 6 a 9, 5 a 15, 7 a 21, ….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8221" y="4334760"/>
            <a:ext cx="4453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1,2,3,6,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38221" y="5311514"/>
            <a:ext cx="5750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např.: 10 a 20, 16 a 32,…..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060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488818" y="137212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7212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Rozhodněte, zda je pravda: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1256" y="2168334"/>
            <a:ext cx="506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Největšího společného dělitele má každá dvojice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přirozených čísel.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6793" y="3133584"/>
            <a:ext cx="52063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Pro každou dvojici přirozených čísel existuje jeden   největší společný dělitel.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5779" y="4164409"/>
            <a:ext cx="5184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Největší společný dělitel čísel je menší z nich.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4400" y="4974087"/>
            <a:ext cx="506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Prvočíslo je největším společným dělitelem dvou čísel, pokud dělí jedno z nich.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700443" y="21031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862682" y="21031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724102" y="3141463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878220" y="3128947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875397" y="418903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836499" y="516351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713161" y="417786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670886" y="516351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87761" y="211561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8565" y="3124250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6499" y="5138680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9594" y="4169237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8565" y="2081835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5988485" y="21044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28696" y="314762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983601" y="51503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16298" y="418754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303298" y="3126491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300477" y="4189030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258203" y="516351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188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95536" y="1187460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1048960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Pomocí rozkladu na součin prvočísel určete největšího společného dělitel čísel: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187624" y="1695291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81702" y="18448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924 a 198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184482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120 a 168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1187624" y="2420888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95536" y="2708921"/>
            <a:ext cx="1584176" cy="20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57117" y="235974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924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259632" y="2328601"/>
            <a:ext cx="365962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259632" y="2729078"/>
            <a:ext cx="365962" cy="380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57117" y="27382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462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57117" y="31098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231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265554" y="3109852"/>
            <a:ext cx="545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57117" y="34791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77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259632" y="3466230"/>
            <a:ext cx="365962" cy="3766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57117" y="38610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205189" y="3861048"/>
            <a:ext cx="420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98839" y="42303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8" name="Přímá spojnice 47"/>
          <p:cNvCxnSpPr/>
          <p:nvPr/>
        </p:nvCxnSpPr>
        <p:spPr>
          <a:xfrm>
            <a:off x="3065754" y="2402732"/>
            <a:ext cx="0" cy="23944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417682" y="2690764"/>
            <a:ext cx="1440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2435247" y="234159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7762" y="234159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137762" y="271092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435247" y="272013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99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35247" y="3091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33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143684" y="3091696"/>
            <a:ext cx="492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435247" y="34610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083319" y="3448074"/>
            <a:ext cx="552577" cy="377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35247" y="38428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04318" y="5177836"/>
            <a:ext cx="1566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924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435247" y="5181963"/>
            <a:ext cx="1062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198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57117" y="5805264"/>
            <a:ext cx="2508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D(924,198)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0" name="Přímá spojnice 69"/>
          <p:cNvCxnSpPr/>
          <p:nvPr/>
        </p:nvCxnSpPr>
        <p:spPr>
          <a:xfrm>
            <a:off x="5551367" y="2398428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903295" y="2686460"/>
            <a:ext cx="1440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4920860" y="233728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623375" y="2341591"/>
            <a:ext cx="460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623375" y="2706619"/>
            <a:ext cx="460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920860" y="27158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60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4920860" y="30873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30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551367" y="3087392"/>
            <a:ext cx="418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920860" y="34567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3" name="Přímá spojnice 82"/>
          <p:cNvCxnSpPr/>
          <p:nvPr/>
        </p:nvCxnSpPr>
        <p:spPr>
          <a:xfrm>
            <a:off x="7668344" y="2398428"/>
            <a:ext cx="0" cy="2376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6738162" y="2686460"/>
            <a:ext cx="172227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7037837" y="233728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7639757" y="232183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7639757" y="268646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7037837" y="27158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84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7037837" y="30873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42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7668344" y="3071191"/>
            <a:ext cx="71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037837" y="34567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21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791216" y="5151675"/>
            <a:ext cx="907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120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6738162" y="51571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168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4716016" y="5808578"/>
            <a:ext cx="2508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D(120,168)=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7" name="TextovéPole 106"/>
              <p:cNvSpPr txBox="1"/>
              <p:nvPr/>
            </p:nvSpPr>
            <p:spPr>
              <a:xfrm>
                <a:off x="949423" y="5177836"/>
                <a:ext cx="14718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3∙7∙11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7" name="TextovéPole 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9423" y="5177836"/>
                <a:ext cx="1471813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8" name="TextovéPole 107"/>
              <p:cNvSpPr txBox="1"/>
              <p:nvPr/>
            </p:nvSpPr>
            <p:spPr>
              <a:xfrm>
                <a:off x="3083319" y="5185535"/>
                <a:ext cx="11832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8" name="TextovéPole 1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3319" y="5185535"/>
                <a:ext cx="1183273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1" name="Ovál 110"/>
          <p:cNvSpPr/>
          <p:nvPr/>
        </p:nvSpPr>
        <p:spPr>
          <a:xfrm>
            <a:off x="1265554" y="2337287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1259632" y="3084474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3135536" y="2748367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vál 113"/>
          <p:cNvSpPr/>
          <p:nvPr/>
        </p:nvSpPr>
        <p:spPr>
          <a:xfrm>
            <a:off x="3137762" y="2351670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1259632" y="3881207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>
            <a:off x="3096333" y="3448074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7" name="TextovéPole 116"/>
              <p:cNvSpPr txBox="1"/>
              <p:nvPr/>
            </p:nvSpPr>
            <p:spPr>
              <a:xfrm>
                <a:off x="1781213" y="5795734"/>
                <a:ext cx="16850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∙3∙11=66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1213" y="5795734"/>
                <a:ext cx="1685077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9" name="TextovéPole 78"/>
          <p:cNvSpPr txBox="1"/>
          <p:nvPr/>
        </p:nvSpPr>
        <p:spPr>
          <a:xfrm>
            <a:off x="5551367" y="3438975"/>
            <a:ext cx="418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035411" y="3791374"/>
            <a:ext cx="418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489091" y="3786727"/>
            <a:ext cx="418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045855" y="4131104"/>
            <a:ext cx="418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5380542" y="5143942"/>
                <a:ext cx="10550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3∙5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0542" y="5143942"/>
                <a:ext cx="105503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2" name="TextovéPole 91"/>
          <p:cNvSpPr txBox="1"/>
          <p:nvPr/>
        </p:nvSpPr>
        <p:spPr>
          <a:xfrm>
            <a:off x="7668344" y="3463515"/>
            <a:ext cx="71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7093634" y="3842892"/>
            <a:ext cx="71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668344" y="3815306"/>
            <a:ext cx="71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7046154" y="4152372"/>
            <a:ext cx="714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7403233" y="5136441"/>
                <a:ext cx="10550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3∙7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3233" y="5136441"/>
                <a:ext cx="105503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5970334" y="5795734"/>
                <a:ext cx="2042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3=8∙3=24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0334" y="5795734"/>
                <a:ext cx="2042482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9" name="Ovál 98"/>
          <p:cNvSpPr/>
          <p:nvPr/>
        </p:nvSpPr>
        <p:spPr>
          <a:xfrm>
            <a:off x="5580830" y="2760679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870301" y="3501921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5598860" y="3150759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7853478" y="3071191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5570806" y="3473594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7845403" y="2717260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5568932" y="2366655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7870301" y="2333924"/>
            <a:ext cx="360040" cy="34917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51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107" grpId="0" animBg="1"/>
      <p:bldP spid="108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79" grpId="0"/>
      <p:bldP spid="80" grpId="0"/>
      <p:bldP spid="81" grpId="0"/>
      <p:bldP spid="82" grpId="0"/>
      <p:bldP spid="2" grpId="0" animBg="1"/>
      <p:bldP spid="92" grpId="0"/>
      <p:bldP spid="93" grpId="0"/>
      <p:bldP spid="94" grpId="0"/>
      <p:bldP spid="95" grpId="0"/>
      <p:bldP spid="4" grpId="0" animBg="1"/>
      <p:bldP spid="5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59" y="980728"/>
            <a:ext cx="8179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Poznatky o společném děliteli můžeme využít při řešení slovních úloh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4598" y="1574637"/>
            <a:ext cx="660614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84784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Nádražím projížděly tři vlaky. V prvním vlaku bylo 462 cestujících, ve druhém 588 cestujících a ve třetím 630 cestujících. Všechny vagony byly plně obsazeny největším možným, avšak stejným počtem cestujících. Kolik cestujících bylo v každém vagonu a kolik vagonů měl který 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vlaků?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115616" y="2780928"/>
            <a:ext cx="7416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115616" y="292494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cestujících ve vagonu…………...	x, x je D(462,588,630)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979712" y="3376918"/>
            <a:ext cx="0" cy="1881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37170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295636" y="331634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462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331634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295636" y="383807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231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96434" y="38380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296683" y="420740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77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96434" y="420740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325712" y="454447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195736" y="45444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439652" y="488908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4283968" y="3316342"/>
            <a:ext cx="0" cy="19420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419872" y="37170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599892" y="331634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588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499992" y="331634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599892" y="383807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294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500690" y="38380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600939" y="420740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500690" y="420740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629968" y="454447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49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499992" y="45444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743908" y="488908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520489" y="488908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7" name="Přímá spojnice 56"/>
          <p:cNvCxnSpPr/>
          <p:nvPr/>
        </p:nvCxnSpPr>
        <p:spPr>
          <a:xfrm>
            <a:off x="7071783" y="3316342"/>
            <a:ext cx="0" cy="22702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207687" y="37170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387707" y="331634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630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287807" y="331634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387707" y="383807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288505" y="38380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388754" y="420740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288505" y="420740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417783" y="454447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35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287807" y="45444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531723" y="488908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308304" y="488908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574056" y="521724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195736" y="3346630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7288505" y="3323653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4494498" y="3346630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204120" y="3864435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4500690" y="4237694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7288505" y="3854910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7283268" y="4908489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4500690" y="4583444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2212504" y="4224242"/>
            <a:ext cx="288032" cy="3087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Obdélník 6"/>
              <p:cNvSpPr/>
              <p:nvPr/>
            </p:nvSpPr>
            <p:spPr>
              <a:xfrm>
                <a:off x="1115660" y="5572319"/>
                <a:ext cx="340029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x = D(462,588,630)= 2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3∙7=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𝟒𝟐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60" y="5572319"/>
                <a:ext cx="340029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43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115198" y="5939702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každém vagonu bylo 42 cestujících, první vlak měl 11 vagonů, druhý 14 a třetí 15.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187624" y="6586033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7134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" grpId="0"/>
      <p:bldP spid="6" grpId="0"/>
      <p:bldP spid="12" grpId="0"/>
      <p:bldP spid="14" grpId="0"/>
      <p:bldP spid="35" grpId="0"/>
      <p:bldP spid="36" grpId="0"/>
      <p:bldP spid="37" grpId="0"/>
      <p:bldP spid="38" grpId="0"/>
      <p:bldP spid="39" grpId="0"/>
      <p:bldP spid="41" grpId="0"/>
      <p:bldP spid="42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4" grpId="0" animBg="1"/>
      <p:bldP spid="55" grpId="0" animBg="1"/>
      <p:bldP spid="56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895" y="1052736"/>
            <a:ext cx="828092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Nejmenší společný násobek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čísel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nejmenší ze všech společných násobků  těchto čísel. Budeme ho označovat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n(a, b)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5252" y="2082436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Nejmenší společný násobek dvou nebo více čísel určíme tak, že z prvočíselných rozkladů vybereme prvočísla, která se vyskytují alespoň v jednom rozkladu, a to s nejvyšší mocninou, ve které se prvočíslo v rozkladech  vyskytuje. Tato prvočísla potom mezi sebou vynásobíme.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1844" y="357301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573016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nejmenší  společný násobek čísel 60 a 72.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1259632" y="3942348"/>
            <a:ext cx="45365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233831" y="4149080"/>
                <a:ext cx="29081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60=2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∙2∙3∙5=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3831" y="4149080"/>
                <a:ext cx="290810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233831" y="4518412"/>
                <a:ext cx="30154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72=2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∙2∙2∙3∙3=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3831" y="4518412"/>
                <a:ext cx="301544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259632" y="5013176"/>
                <a:ext cx="30779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60, 72</m:t>
                          </m:r>
                        </m:e>
                      </m:d>
                      <m:r>
                        <a:rPr lang="cs-CZ" b="0" i="1" dirty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dirty="0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dirty="0" smtClean="0">
                          <a:latin typeface="Cambria Math"/>
                          <a:ea typeface="Cambria Math"/>
                        </a:rPr>
                        <m:t>∙5=360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5013176"/>
                <a:ext cx="3077958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3776648" y="5382508"/>
            <a:ext cx="4684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3763491" y="4149080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488616" y="4518412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363530" y="5020548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987824" y="5020548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543867" y="5020548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866836" y="4518412"/>
            <a:ext cx="288032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94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extovéPole 68"/>
          <p:cNvSpPr txBox="1"/>
          <p:nvPr/>
        </p:nvSpPr>
        <p:spPr>
          <a:xfrm>
            <a:off x="488818" y="137212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331640" y="137212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Rozhodněte, zda je pravda: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71256" y="2168334"/>
            <a:ext cx="5062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Společný násobek dvou lichých  čísel je vždy liché číslo.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776409" y="3009122"/>
            <a:ext cx="52063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Součin dvou čísel je vždy společným násobkem těchto dvou čísel.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71256" y="4050530"/>
            <a:ext cx="51845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Každá dvojice čísel má právě jeden nejmenší společný násobek.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784400" y="4974087"/>
            <a:ext cx="506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Součin dvou čísel je vždy nejmenším společným násobkem těchto dvou čísel.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6700443" y="21031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7862682" y="21031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6713718" y="301700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7867836" y="300448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7840874" y="407515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7836499" y="516351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6678638" y="406398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6670886" y="516351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7287761" y="211561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0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8181" y="2999788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6499" y="5138680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7134" y="4055358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2682" y="2109785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4" name="TextovéPole 93"/>
          <p:cNvSpPr txBox="1"/>
          <p:nvPr/>
        </p:nvSpPr>
        <p:spPr>
          <a:xfrm>
            <a:off x="5988485" y="21044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6018312" y="302316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5983601" y="51503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5981775" y="407367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7292914" y="300202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265954" y="4075151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7258203" y="516351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058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488818" y="137212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19452" y="137066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Vyberte přirozené číslo tak, aby platilo tvrzení: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485259" y="2430180"/>
                <a:ext cx="17668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5,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  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259" y="2430180"/>
                <a:ext cx="176683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131840" y="2425918"/>
                <a:ext cx="30425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1      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)5     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)20      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2425918"/>
                <a:ext cx="3042500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485259" y="3222268"/>
                <a:ext cx="16385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6,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  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259" y="3222268"/>
                <a:ext cx="163859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3131840" y="3218006"/>
                <a:ext cx="29142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2      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)7     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)8      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3218006"/>
                <a:ext cx="2914259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TextovéPole 34"/>
              <p:cNvSpPr txBox="1"/>
              <p:nvPr/>
            </p:nvSpPr>
            <p:spPr>
              <a:xfrm>
                <a:off x="485259" y="4014356"/>
                <a:ext cx="22637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3,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8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</m:t>
                      </m:r>
                      <m:r>
                        <a:rPr lang="cs-CZ" b="0" i="0" smtClean="0">
                          <a:latin typeface="Cambria Math"/>
                        </a:rPr>
                        <m:t>(12,  )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259" y="4014356"/>
                <a:ext cx="2263761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TextovéPole 35"/>
              <p:cNvSpPr txBox="1"/>
              <p:nvPr/>
            </p:nvSpPr>
            <p:spPr>
              <a:xfrm>
                <a:off x="3131840" y="4010094"/>
                <a:ext cx="31707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6      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)10     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)24      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4010094"/>
                <a:ext cx="3170740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489144" y="4860758"/>
                <a:ext cx="23118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6,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9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</m:t>
                      </m:r>
                      <m:r>
                        <a:rPr lang="cs-CZ" b="0" i="0" smtClean="0">
                          <a:latin typeface="Cambria Math"/>
                        </a:rPr>
                        <m:t>(6,9,  )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144" y="4860758"/>
                <a:ext cx="2311851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3135725" y="4856496"/>
                <a:ext cx="31707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3      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)12     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)18      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)54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5725" y="4856496"/>
                <a:ext cx="3170740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4653090" y="2425918"/>
            <a:ext cx="710998" cy="373594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188419" y="3208700"/>
            <a:ext cx="710998" cy="373594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765038" y="4019208"/>
            <a:ext cx="710998" cy="373594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65038" y="4852234"/>
            <a:ext cx="710998" cy="373594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73832" y="2471214"/>
            <a:ext cx="144016" cy="2787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260916" y="4906054"/>
            <a:ext cx="144016" cy="2787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180081" y="4059652"/>
            <a:ext cx="144016" cy="2787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178038" y="3281184"/>
            <a:ext cx="144016" cy="2787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1368674" y="1741458"/>
            <a:ext cx="46774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7497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0" grpId="0" animBg="1"/>
      <p:bldP spid="41" grpId="0" animBg="1"/>
      <p:bldP spid="4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488818" y="1372126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358791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Pomocí rozkladu na součin prvočísel určete nejmenší společný násobek čísel: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259632" y="2005122"/>
            <a:ext cx="71287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259632" y="2132856"/>
                <a:ext cx="12731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15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63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132856"/>
                <a:ext cx="127316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313122" y="2132856"/>
                <a:ext cx="15258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168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630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3122" y="2132856"/>
                <a:ext cx="1525867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1259632" y="2780928"/>
            <a:ext cx="0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8818" y="3068960"/>
            <a:ext cx="17069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48451" y="2713605"/>
            <a:ext cx="511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91817" y="2713605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46197" y="3200277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391817" y="3190924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52013" y="3569609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9" name="Přímá spojnice 48"/>
          <p:cNvCxnSpPr/>
          <p:nvPr/>
        </p:nvCxnSpPr>
        <p:spPr>
          <a:xfrm>
            <a:off x="3042850" y="2780928"/>
            <a:ext cx="0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272036" y="3068960"/>
            <a:ext cx="17069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2517912" y="2713605"/>
            <a:ext cx="511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175035" y="2713605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175035" y="3190924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635231" y="3569609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532801" y="3174185"/>
            <a:ext cx="511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187002" y="3570183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653658" y="3958817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520057" y="5157192"/>
                <a:ext cx="12170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15=3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057" y="5157192"/>
                <a:ext cx="121700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2272036" y="5157192"/>
                <a:ext cx="13243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63=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2036" y="5157192"/>
                <a:ext cx="1324337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588539" y="5733256"/>
                <a:ext cx="29321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15,63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∙5∙7=315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539" y="5733256"/>
                <a:ext cx="2932149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vál 23"/>
          <p:cNvSpPr/>
          <p:nvPr/>
        </p:nvSpPr>
        <p:spPr>
          <a:xfrm>
            <a:off x="3175035" y="2713605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133729" y="3210716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147455" y="3603462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1332790" y="3232424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61"/>
          <p:cNvCxnSpPr/>
          <p:nvPr/>
        </p:nvCxnSpPr>
        <p:spPr>
          <a:xfrm>
            <a:off x="5312995" y="2746671"/>
            <a:ext cx="1132" cy="24105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542181" y="3034703"/>
            <a:ext cx="17069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4716017" y="2679348"/>
            <a:ext cx="58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445180" y="2679348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445180" y="3156667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802946" y="3524275"/>
            <a:ext cx="465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802946" y="3139928"/>
            <a:ext cx="511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457147" y="3535926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784519" y="3907709"/>
            <a:ext cx="484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Ovál 70"/>
          <p:cNvSpPr/>
          <p:nvPr/>
        </p:nvSpPr>
        <p:spPr>
          <a:xfrm>
            <a:off x="5388726" y="2735486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5395640" y="3150984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7294854" y="3940352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5435537" y="3902788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445180" y="4293959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4888412" y="4278600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888412" y="4615666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7" name="Přímá spojnice 96"/>
          <p:cNvCxnSpPr/>
          <p:nvPr/>
        </p:nvCxnSpPr>
        <p:spPr>
          <a:xfrm>
            <a:off x="7172313" y="2746671"/>
            <a:ext cx="1133" cy="24105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6401499" y="3034703"/>
            <a:ext cx="17069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TextovéPole 98"/>
          <p:cNvSpPr txBox="1"/>
          <p:nvPr/>
        </p:nvSpPr>
        <p:spPr>
          <a:xfrm>
            <a:off x="6575335" y="2679348"/>
            <a:ext cx="583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630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7304498" y="2679348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304498" y="3156667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6575336" y="3524275"/>
            <a:ext cx="552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6575336" y="3139928"/>
            <a:ext cx="598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7316465" y="3535926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6643837" y="3907709"/>
            <a:ext cx="484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7294855" y="3902788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7304498" y="4293959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747730" y="4278600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6747730" y="4615666"/>
            <a:ext cx="2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4329305" y="5365112"/>
                <a:ext cx="17411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168=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9305" y="5365112"/>
                <a:ext cx="1741118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6240129" y="5327448"/>
                <a:ext cx="20296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630=2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∙5∙7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0129" y="5327448"/>
                <a:ext cx="2029658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0" name="Ovál 109"/>
          <p:cNvSpPr/>
          <p:nvPr/>
        </p:nvSpPr>
        <p:spPr>
          <a:xfrm>
            <a:off x="7294855" y="3567699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5376510" y="4313874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5398120" y="3872557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5388726" y="3506339"/>
            <a:ext cx="394597" cy="3553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4" name="TextovéPole 113"/>
              <p:cNvSpPr txBox="1"/>
              <p:nvPr/>
            </p:nvSpPr>
            <p:spPr>
              <a:xfrm>
                <a:off x="4431373" y="5734444"/>
                <a:ext cx="38025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168, 630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∙5∙7=2 520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4" name="TextovéPole 1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1373" y="5734444"/>
                <a:ext cx="3802516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63684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39" grpId="0"/>
      <p:bldP spid="42" grpId="0"/>
      <p:bldP spid="45" grpId="0"/>
      <p:bldP spid="51" grpId="0"/>
      <p:bldP spid="52" grpId="0"/>
      <p:bldP spid="54" grpId="0"/>
      <p:bldP spid="55" grpId="0"/>
      <p:bldP spid="56" grpId="0"/>
      <p:bldP spid="57" grpId="0"/>
      <p:bldP spid="58" grpId="0"/>
      <p:bldP spid="21" grpId="0" animBg="1"/>
      <p:bldP spid="23" grpId="0" animBg="1"/>
      <p:bldP spid="24" grpId="0" animBg="1"/>
      <p:bldP spid="59" grpId="0" animBg="1"/>
      <p:bldP spid="60" grpId="0" animBg="1"/>
      <p:bldP spid="61" grpId="0" animBg="1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 animBg="1"/>
      <p:bldP spid="72" grpId="0" animBg="1"/>
      <p:bldP spid="73" grpId="0" animBg="1"/>
      <p:bldP spid="74" grpId="0"/>
      <p:bldP spid="75" grpId="0"/>
      <p:bldP spid="76" grpId="0"/>
      <p:bldP spid="77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31" grpId="0" animBg="1"/>
      <p:bldP spid="32" grpId="0" animBg="1"/>
      <p:bldP spid="110" grpId="0" animBg="1"/>
      <p:bldP spid="111" grpId="0" animBg="1"/>
      <p:bldP spid="112" grpId="0" animBg="1"/>
      <p:bldP spid="113" grpId="0" animBg="1"/>
      <p:bldP spid="1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3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Poznatky o společném násobku opět můžeme využít při řešení úloh z praxe.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344800" y="1844823"/>
            <a:ext cx="633923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přírodní rezervaci na Islandu je gejzír a sopka. Gejzír vytryskne pravidelně každých 18 dní, ze sopky stoupají oblaka dýmu každých 40 dní. Kolikrát v průběhu 9000 dní nastane situace, kdy můžeme  oba  tyto  přírodní úkazy pozorovat v jeden den?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187624" y="2901137"/>
            <a:ext cx="7416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187624" y="3068960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Společná aktivita po </a:t>
            </a:r>
            <a:r>
              <a:rPr lang="cs-CZ" i="1" dirty="0" smtClean="0"/>
              <a:t>x</a:t>
            </a:r>
            <a:r>
              <a:rPr lang="cs-CZ" dirty="0" smtClean="0"/>
              <a:t> dnech	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4572000" y="3068960"/>
                <a:ext cx="15645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(18,40)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3068960"/>
                <a:ext cx="1564595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>
            <a:off x="1979712" y="3573016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331640" y="3861048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1419968" y="3530625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9968" y="3530625"/>
                <a:ext cx="498855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2207237" y="3530625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7237" y="3530625"/>
                <a:ext cx="370614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0" name="TextovéPole 79"/>
              <p:cNvSpPr txBox="1"/>
              <p:nvPr/>
            </p:nvSpPr>
            <p:spPr>
              <a:xfrm>
                <a:off x="2207237" y="3899957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7237" y="3899957"/>
                <a:ext cx="370614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1" name="TextovéPole 80"/>
              <p:cNvSpPr txBox="1"/>
              <p:nvPr/>
            </p:nvSpPr>
            <p:spPr>
              <a:xfrm>
                <a:off x="1548209" y="3905101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8209" y="3905101"/>
                <a:ext cx="370614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2" name="TextovéPole 81"/>
              <p:cNvSpPr txBox="1"/>
              <p:nvPr/>
            </p:nvSpPr>
            <p:spPr>
              <a:xfrm>
                <a:off x="2193421" y="4237023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3421" y="4237023"/>
                <a:ext cx="370614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3" name="TextovéPole 82"/>
              <p:cNvSpPr txBox="1"/>
              <p:nvPr/>
            </p:nvSpPr>
            <p:spPr>
              <a:xfrm>
                <a:off x="1546638" y="4237023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6638" y="4237023"/>
                <a:ext cx="370614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4" name="TextovéPole 83"/>
              <p:cNvSpPr txBox="1"/>
              <p:nvPr/>
            </p:nvSpPr>
            <p:spPr>
              <a:xfrm>
                <a:off x="1548209" y="4574089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8209" y="4574089"/>
                <a:ext cx="370614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5" name="Přímá spojnice 84"/>
          <p:cNvCxnSpPr/>
          <p:nvPr/>
        </p:nvCxnSpPr>
        <p:spPr>
          <a:xfrm>
            <a:off x="3945898" y="3564797"/>
            <a:ext cx="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3297826" y="3852829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7" name="TextovéPole 86"/>
              <p:cNvSpPr txBox="1"/>
              <p:nvPr/>
            </p:nvSpPr>
            <p:spPr>
              <a:xfrm>
                <a:off x="3386154" y="3522406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6154" y="3522406"/>
                <a:ext cx="498855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8" name="TextovéPole 87"/>
              <p:cNvSpPr txBox="1"/>
              <p:nvPr/>
            </p:nvSpPr>
            <p:spPr>
              <a:xfrm>
                <a:off x="4173423" y="3522406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3423" y="3522406"/>
                <a:ext cx="370614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9" name="TextovéPole 88"/>
              <p:cNvSpPr txBox="1"/>
              <p:nvPr/>
            </p:nvSpPr>
            <p:spPr>
              <a:xfrm>
                <a:off x="4173423" y="3891738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3423" y="3891738"/>
                <a:ext cx="370614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0" name="TextovéPole 89"/>
              <p:cNvSpPr txBox="1"/>
              <p:nvPr/>
            </p:nvSpPr>
            <p:spPr>
              <a:xfrm>
                <a:off x="3405438" y="389995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5438" y="3899957"/>
                <a:ext cx="498855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1" name="TextovéPole 90"/>
              <p:cNvSpPr txBox="1"/>
              <p:nvPr/>
            </p:nvSpPr>
            <p:spPr>
              <a:xfrm>
                <a:off x="4159607" y="4228804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1" name="TextovéPole 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9607" y="4228804"/>
                <a:ext cx="370614" cy="369332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2" name="TextovéPole 91"/>
              <p:cNvSpPr txBox="1"/>
              <p:nvPr/>
            </p:nvSpPr>
            <p:spPr>
              <a:xfrm>
                <a:off x="3417683" y="424422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7683" y="4244227"/>
                <a:ext cx="498855" cy="369332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3" name="TextovéPole 92"/>
              <p:cNvSpPr txBox="1"/>
              <p:nvPr/>
            </p:nvSpPr>
            <p:spPr>
              <a:xfrm>
                <a:off x="3514395" y="4565870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395" y="4565870"/>
                <a:ext cx="370614" cy="369332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4" name="TextovéPole 93"/>
              <p:cNvSpPr txBox="1"/>
              <p:nvPr/>
            </p:nvSpPr>
            <p:spPr>
              <a:xfrm>
                <a:off x="4159607" y="4556539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9607" y="4556539"/>
                <a:ext cx="370614" cy="369332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5" name="TextovéPole 94"/>
              <p:cNvSpPr txBox="1"/>
              <p:nvPr/>
            </p:nvSpPr>
            <p:spPr>
              <a:xfrm>
                <a:off x="3514395" y="4885138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395" y="4885138"/>
                <a:ext cx="370614" cy="369332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5318692" y="4036703"/>
                <a:ext cx="13243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18=2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692" y="4036703"/>
                <a:ext cx="1324337" cy="369332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5318691" y="4428893"/>
                <a:ext cx="13243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40=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691" y="4428893"/>
                <a:ext cx="1324337" cy="369332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5123285" y="4885138"/>
                <a:ext cx="30394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18,40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∙5=360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3285" y="4885138"/>
                <a:ext cx="3039486" cy="369332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5123285" y="5272435"/>
                <a:ext cx="19479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9 000 :360=25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3285" y="5272435"/>
                <a:ext cx="1947969" cy="369332"/>
              </a:xfrm>
              <a:prstGeom prst="rect">
                <a:avLst/>
              </a:prstGeom>
              <a:blipFill rotWithShape="1">
                <a:blip r:embed="rId2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1115616" y="5641767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Oba přírodní úkazy můžeme v průběhu 9 000 dní pozorovat současně 25 krát.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1115616" y="6011099"/>
            <a:ext cx="7200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98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 animBg="1"/>
      <p:bldP spid="3" grpId="0"/>
      <p:bldP spid="7" grpId="0"/>
      <p:bldP spid="8" grpId="0" animBg="1"/>
      <p:bldP spid="26" grpId="0" animBg="1"/>
      <p:bldP spid="27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28" grpId="0" animBg="1"/>
      <p:bldP spid="29" grpId="0" animBg="1"/>
      <p:bldP spid="30" grpId="0" animBg="1"/>
      <p:bldP spid="33" grpId="0" animBg="1"/>
      <p:bldP spid="3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a upevnění dovedností určování největšího  společného dělitele a nejmenšího společného násobku. Žák využívá poznatky i při řešení úloh z praxe.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36912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3913</TotalTime>
  <Words>987</Words>
  <Application>Microsoft Office PowerPoint</Application>
  <PresentationFormat>Předvádění na obrazovce (4:3)</PresentationFormat>
  <Paragraphs>269</Paragraphs>
  <Slides>14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298</cp:revision>
  <dcterms:created xsi:type="dcterms:W3CDTF">2013-01-11T17:11:37Z</dcterms:created>
  <dcterms:modified xsi:type="dcterms:W3CDTF">2014-09-22T11:23:28Z</dcterms:modified>
</cp:coreProperties>
</file>