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4"/>
  </p:notesMasterIdLst>
  <p:sldIdLst>
    <p:sldId id="256" r:id="rId2"/>
    <p:sldId id="257" r:id="rId3"/>
    <p:sldId id="297" r:id="rId4"/>
    <p:sldId id="298" r:id="rId5"/>
    <p:sldId id="299" r:id="rId6"/>
    <p:sldId id="300" r:id="rId7"/>
    <p:sldId id="303" r:id="rId8"/>
    <p:sldId id="305" r:id="rId9"/>
    <p:sldId id="306" r:id="rId10"/>
    <p:sldId id="307" r:id="rId11"/>
    <p:sldId id="30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4" autoAdjust="0"/>
    <p:restoredTop sz="94671" autoAdjust="0"/>
  </p:normalViewPr>
  <p:slideViewPr>
    <p:cSldViewPr>
      <p:cViewPr>
        <p:scale>
          <a:sx n="67" d="100"/>
          <a:sy n="67" d="100"/>
        </p:scale>
        <p:origin x="-540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17" Type="http://schemas.openxmlformats.org/officeDocument/2006/relationships/image" Target="../media/image45.png"/><Relationship Id="rId2" Type="http://schemas.openxmlformats.org/officeDocument/2006/relationships/image" Target="../media/image30.png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5" Type="http://schemas.openxmlformats.org/officeDocument/2006/relationships/image" Target="../media/image4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61882" y="3509784"/>
            <a:ext cx="43904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B050"/>
                </a:solidFill>
                <a:latin typeface="Arial Black" pitchFamily="34" charset="0"/>
              </a:rPr>
              <a:t>MATEMATIKA</a:t>
            </a:r>
          </a:p>
          <a:p>
            <a:pPr algn="ctr"/>
            <a:endParaRPr lang="cs-CZ" sz="2800" dirty="0">
              <a:solidFill>
                <a:srgbClr val="00B050"/>
              </a:solidFill>
              <a:latin typeface="Arial Black" pitchFamily="34" charset="0"/>
            </a:endParaRPr>
          </a:p>
          <a:p>
            <a:pPr algn="ctr"/>
            <a:r>
              <a:rPr lang="cs-CZ" sz="2800" b="1" dirty="0" smtClean="0">
                <a:solidFill>
                  <a:srgbClr val="00B050"/>
                </a:solidFill>
                <a:latin typeface="Arial Black" pitchFamily="34" charset="0"/>
              </a:rPr>
              <a:t>Čísla celá </a:t>
            </a:r>
          </a:p>
          <a:p>
            <a:pPr algn="ctr"/>
            <a:r>
              <a:rPr lang="cs-CZ" sz="2800" b="1" dirty="0" smtClean="0">
                <a:solidFill>
                  <a:srgbClr val="00B050"/>
                </a:solidFill>
                <a:latin typeface="Arial Black" pitchFamily="34" charset="0"/>
              </a:rPr>
              <a:t> základní pojmy</a:t>
            </a:r>
          </a:p>
          <a:p>
            <a:pPr algn="ctr"/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III-2-01-05_Operace_s_realnymi_cisly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05.2013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3848" y="903040"/>
            <a:ext cx="2592288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Celá čísla 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51010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Nejdříve si připomeňte, co jsou celá čísla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57780" y="1432932"/>
            <a:ext cx="360040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2204864"/>
            <a:ext cx="7488832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Celá  čísla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čísla, která vyjadřují počty prvků  množin, čísla k nim opačná a číslo nula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Množinu všech celých čísel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značíme písmenem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87624" y="3541658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opačné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39552" y="3387770"/>
            <a:ext cx="360040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39552" y="4221088"/>
                <a:ext cx="7272808" cy="64633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Čísla navzájem opačná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jsou čísla, která mají opačné znaménko. Pro opačná čísla platí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𝒂</m:t>
                    </m:r>
                    <m:r>
                      <a:rPr lang="cs-CZ" b="1" i="1" smtClean="0"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</a:rPr>
                          <m:t>𝒂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𝟎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4221088"/>
                <a:ext cx="7272808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669" t="-3704" r="-669" b="-12963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539552" y="5157192"/>
            <a:ext cx="61926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Např. opačné číslo k číslu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číslo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-7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opačné číslo k číslu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-7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číslo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opačné číslo k číslu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číslo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41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8" grpId="0"/>
      <p:bldP spid="24" grpId="0" animBg="1"/>
      <p:bldP spid="9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9" name="Tabulka 9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827474"/>
              </p:ext>
            </p:extLst>
          </p:nvPr>
        </p:nvGraphicFramePr>
        <p:xfrm>
          <a:off x="4788024" y="1700808"/>
          <a:ext cx="3961340" cy="4464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1340"/>
              </a:tblGrid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95" name="Tabulka 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334225"/>
              </p:ext>
            </p:extLst>
          </p:nvPr>
        </p:nvGraphicFramePr>
        <p:xfrm>
          <a:off x="641842" y="1690692"/>
          <a:ext cx="3442567" cy="4464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2567"/>
              </a:tblGrid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827584" y="1775644"/>
                <a:ext cx="156780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</a:endParaRPr>
              </a:p>
              <a:p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1775644"/>
                <a:ext cx="1567804" cy="64633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879762" y="2377334"/>
                <a:ext cx="136370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9762" y="2377334"/>
                <a:ext cx="1363707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875257" y="2958992"/>
                <a:ext cx="166186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𝒂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257" y="2958992"/>
                <a:ext cx="1661865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872311" y="3528742"/>
                <a:ext cx="326332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𝒃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</m:d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311" y="3528742"/>
                <a:ext cx="3263329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894257" y="4084071"/>
                <a:ext cx="21940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𝒃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4257" y="4084071"/>
                <a:ext cx="2194062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906786" y="4581128"/>
                <a:ext cx="20209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𝒃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786" y="4581128"/>
                <a:ext cx="2020938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906789" y="5075059"/>
                <a:ext cx="20209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𝒃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789" y="5075059"/>
                <a:ext cx="2020938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ovéPole 93"/>
              <p:cNvSpPr txBox="1"/>
              <p:nvPr/>
            </p:nvSpPr>
            <p:spPr>
              <a:xfrm>
                <a:off x="894257" y="5671277"/>
                <a:ext cx="19945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𝒂𝒃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94" name="TextovéPole 9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4257" y="5671277"/>
                <a:ext cx="1994520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579745" y="1165394"/>
            <a:ext cx="820891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Důležitá pravidla pro počítání s celými čísly!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ovéPole 99"/>
              <p:cNvSpPr txBox="1"/>
              <p:nvPr/>
            </p:nvSpPr>
            <p:spPr>
              <a:xfrm>
                <a:off x="4932040" y="1775644"/>
                <a:ext cx="13773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0−2=−2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0" name="TextovéPole 9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040" y="1775644"/>
                <a:ext cx="1377300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ovéPole 100"/>
              <p:cNvSpPr txBox="1"/>
              <p:nvPr/>
            </p:nvSpPr>
            <p:spPr>
              <a:xfrm>
                <a:off x="4932040" y="2377334"/>
                <a:ext cx="13380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−7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1" name="TextovéPole 10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040" y="2377334"/>
                <a:ext cx="1338059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ovéPole 101"/>
              <p:cNvSpPr txBox="1"/>
              <p:nvPr/>
            </p:nvSpPr>
            <p:spPr>
              <a:xfrm>
                <a:off x="4807390" y="2916587"/>
                <a:ext cx="16265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−1</m:t>
                        </m:r>
                      </m:e>
                    </m:d>
                    <m:r>
                      <a:rPr lang="cs-CZ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3=−3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02" name="TextovéPole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7390" y="2916587"/>
                <a:ext cx="1626599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TextovéPole 102"/>
              <p:cNvSpPr txBox="1"/>
              <p:nvPr/>
            </p:nvSpPr>
            <p:spPr>
              <a:xfrm>
                <a:off x="4828804" y="3522195"/>
                <a:ext cx="39205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∙5=2∙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−5</m:t>
                          </m:r>
                        </m:e>
                      </m:d>
                      <m:r>
                        <a:rPr lang="cs-CZ" b="0" i="0" smtClean="0">
                          <a:latin typeface="Cambria Math"/>
                          <a:ea typeface="Cambria Math"/>
                        </a:rPr>
                        <m:t>=−10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3" name="TextovéPole 10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8804" y="3522195"/>
                <a:ext cx="3920560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ovéPole 104"/>
              <p:cNvSpPr txBox="1"/>
              <p:nvPr/>
            </p:nvSpPr>
            <p:spPr>
              <a:xfrm>
                <a:off x="4912949" y="4084071"/>
                <a:ext cx="274870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3+4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=−3−4=−7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5" name="TextovéPole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2949" y="4084071"/>
                <a:ext cx="2748701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6" name="TextovéPole 105"/>
              <p:cNvSpPr txBox="1"/>
              <p:nvPr/>
            </p:nvSpPr>
            <p:spPr>
              <a:xfrm>
                <a:off x="5008382" y="4591872"/>
                <a:ext cx="25306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8−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=8+2=10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6" name="TextovéPole 10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8382" y="4591872"/>
                <a:ext cx="2530693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TextovéPole 106"/>
              <p:cNvSpPr txBox="1"/>
              <p:nvPr/>
            </p:nvSpPr>
            <p:spPr>
              <a:xfrm>
                <a:off x="4953698" y="5086838"/>
                <a:ext cx="257557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1+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=1−6=−5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7" name="TextovéPole 10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3698" y="5086838"/>
                <a:ext cx="2575577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TextovéPole 107"/>
              <p:cNvSpPr txBox="1"/>
              <p:nvPr/>
            </p:nvSpPr>
            <p:spPr>
              <a:xfrm>
                <a:off x="4932040" y="5671277"/>
                <a:ext cx="25363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−3</m:t>
                          </m:r>
                        </m:e>
                      </m:d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=3∙2=6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8" name="TextovéPole 10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040" y="5671277"/>
                <a:ext cx="2536335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121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94" grpId="0"/>
      <p:bldP spid="100" grpId="0"/>
      <p:bldP spid="101" grpId="0"/>
      <p:bldP spid="102" grpId="0"/>
      <p:bldP spid="103" grpId="0"/>
      <p:bldP spid="105" grpId="0"/>
      <p:bldP spid="106" grpId="0"/>
      <p:bldP spid="107" grpId="0"/>
      <p:bldP spid="10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ovéPole 38"/>
          <p:cNvSpPr txBox="1"/>
          <p:nvPr/>
        </p:nvSpPr>
        <p:spPr>
          <a:xfrm>
            <a:off x="395536" y="1052736"/>
            <a:ext cx="670147" cy="40011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475656" y="105273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Chybně zapsané nerovnosti zapište správně:</a:t>
            </a:r>
            <a:endParaRPr lang="cs-CZ" dirty="0"/>
          </a:p>
        </p:txBody>
      </p:sp>
      <p:cxnSp>
        <p:nvCxnSpPr>
          <p:cNvPr id="28" name="Přímá spojnice 27"/>
          <p:cNvCxnSpPr/>
          <p:nvPr/>
        </p:nvCxnSpPr>
        <p:spPr>
          <a:xfrm>
            <a:off x="1475656" y="1452846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1619672" y="1844824"/>
                <a:ext cx="17868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−25&lt;−24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672" y="1844824"/>
                <a:ext cx="1786899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1645731" y="2708920"/>
                <a:ext cx="23986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−1 020&gt;−1 002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5731" y="2708920"/>
                <a:ext cx="2398670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1670048" y="3645024"/>
                <a:ext cx="131728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35&gt;37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048" y="3645024"/>
                <a:ext cx="1317284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1702995" y="4437112"/>
                <a:ext cx="16202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−52&lt;52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2995" y="4437112"/>
                <a:ext cx="1620252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4" name="Tabulka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932562"/>
              </p:ext>
            </p:extLst>
          </p:nvPr>
        </p:nvGraphicFramePr>
        <p:xfrm>
          <a:off x="1511950" y="1670014"/>
          <a:ext cx="5076274" cy="33530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002"/>
                <a:gridCol w="2448272"/>
              </a:tblGrid>
              <a:tr h="81430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4623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4623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4623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45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512" y="185133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7" name="Přímá spojnice 46"/>
          <p:cNvCxnSpPr/>
          <p:nvPr/>
        </p:nvCxnSpPr>
        <p:spPr>
          <a:xfrm flipV="1">
            <a:off x="1907704" y="2708920"/>
            <a:ext cx="1800200" cy="3693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4283968" y="2726849"/>
                <a:ext cx="201850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−1 020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&lt;−1 002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968" y="2726849"/>
                <a:ext cx="2018501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Přímá spojnice 48"/>
          <p:cNvCxnSpPr/>
          <p:nvPr/>
        </p:nvCxnSpPr>
        <p:spPr>
          <a:xfrm flipV="1">
            <a:off x="1790509" y="3645024"/>
            <a:ext cx="1800200" cy="3693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4342162" y="3619909"/>
                <a:ext cx="10567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&lt;37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2162" y="3619909"/>
                <a:ext cx="1056700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842" y="4371774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666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ovéPole 23"/>
          <p:cNvSpPr txBox="1"/>
          <p:nvPr/>
        </p:nvSpPr>
        <p:spPr>
          <a:xfrm>
            <a:off x="488818" y="1372126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331640" y="1372126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Rozhodněte, zda je pravda: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71256" y="2168334"/>
            <a:ext cx="5062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a) Číslo opačné k přirozenému číslu je číslo záporné.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86793" y="3133584"/>
            <a:ext cx="5206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b) Číslo opačné k jakémukoli celému číslu je číslo záporné.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805779" y="4164409"/>
            <a:ext cx="5184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c) Kladná čísla jsou větší než čísla záporná.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46649" y="5108041"/>
            <a:ext cx="5062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d) Číslo nula řadíme mezi čísla kladná.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6700443" y="2103194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7862682" y="2103194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6724102" y="3141463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7878220" y="3128947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7875397" y="4189030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7836499" y="5163519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6713161" y="4177860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6670886" y="5163519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287761" y="2115619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594" y="3105979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6499" y="513868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378" y="4152741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565" y="2081835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extovéPole 49"/>
          <p:cNvSpPr txBox="1"/>
          <p:nvPr/>
        </p:nvSpPr>
        <p:spPr>
          <a:xfrm>
            <a:off x="5988485" y="210442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028696" y="314762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983601" y="515034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6016298" y="4187549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7303298" y="3126491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7300477" y="4189030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7258203" y="5163519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387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ovéPole 40"/>
          <p:cNvSpPr txBox="1"/>
          <p:nvPr/>
        </p:nvSpPr>
        <p:spPr>
          <a:xfrm>
            <a:off x="488818" y="1372126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331640" y="1372126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Rozhodněte, zda je pravda: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771256" y="2168334"/>
            <a:ext cx="5062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a) Je-li číslo –a kladné, pak je číslo a záporné.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86793" y="3133584"/>
            <a:ext cx="5206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b) Zápisy –a  představuj vždy zápis záporného čísla.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805779" y="4164409"/>
                <a:ext cx="51845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c) Číslo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−3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je číslo nezáporné.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779" y="4164409"/>
                <a:ext cx="5184575" cy="369332"/>
              </a:xfrm>
              <a:prstGeom prst="rect">
                <a:avLst/>
              </a:prstGeom>
              <a:blipFill rotWithShape="1">
                <a:blip r:embed="rId2"/>
                <a:stretch>
                  <a:fillRect l="-940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ovéPole 61"/>
          <p:cNvSpPr txBox="1"/>
          <p:nvPr/>
        </p:nvSpPr>
        <p:spPr>
          <a:xfrm>
            <a:off x="746649" y="5108041"/>
            <a:ext cx="5062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d) Číslo –a je záporné právě tehdy, když je číslo a kladné.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6700443" y="2103194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Obdélník 63"/>
          <p:cNvSpPr/>
          <p:nvPr/>
        </p:nvSpPr>
        <p:spPr>
          <a:xfrm>
            <a:off x="7862682" y="2103194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6724102" y="3141463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7878220" y="3128947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7875397" y="4189030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7836499" y="5163519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Obdélník 68"/>
          <p:cNvSpPr/>
          <p:nvPr/>
        </p:nvSpPr>
        <p:spPr>
          <a:xfrm>
            <a:off x="6713161" y="4177860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" name="Obdélník 69"/>
          <p:cNvSpPr/>
          <p:nvPr/>
        </p:nvSpPr>
        <p:spPr>
          <a:xfrm>
            <a:off x="6670886" y="5163519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7287761" y="2115619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2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682" y="3082216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443" y="5157685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421" y="418903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080" y="2040835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TextovéPole 75"/>
          <p:cNvSpPr txBox="1"/>
          <p:nvPr/>
        </p:nvSpPr>
        <p:spPr>
          <a:xfrm>
            <a:off x="5988485" y="210442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6028696" y="314762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5983601" y="515034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6016298" y="4187549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7303298" y="3126491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7300477" y="4189030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7258203" y="5163519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592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Ovál 68"/>
          <p:cNvSpPr/>
          <p:nvPr/>
        </p:nvSpPr>
        <p:spPr>
          <a:xfrm>
            <a:off x="4446856" y="2629334"/>
            <a:ext cx="216024" cy="216024"/>
          </a:xfrm>
          <a:prstGeom prst="ellipse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29" y="2214156"/>
            <a:ext cx="7515225" cy="864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TextovéPole 52"/>
          <p:cNvSpPr txBox="1"/>
          <p:nvPr/>
        </p:nvSpPr>
        <p:spPr>
          <a:xfrm>
            <a:off x="488817" y="1187460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158599" y="1179021"/>
            <a:ext cx="7668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Zakreslete na číselnou osu celá čísla, která splňují  následující podmínky: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Přímá spojnice 23"/>
          <p:cNvCxnSpPr/>
          <p:nvPr/>
        </p:nvCxnSpPr>
        <p:spPr>
          <a:xfrm>
            <a:off x="1158599" y="1548353"/>
            <a:ext cx="73738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611559" y="1844824"/>
            <a:ext cx="7523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a) jsou od čísla 0 vzdálena 7 jednotek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Ovál 26"/>
          <p:cNvSpPr/>
          <p:nvPr/>
        </p:nvSpPr>
        <p:spPr>
          <a:xfrm>
            <a:off x="5724127" y="4059952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vál 53"/>
          <p:cNvSpPr/>
          <p:nvPr/>
        </p:nvSpPr>
        <p:spPr>
          <a:xfrm>
            <a:off x="5797595" y="4039414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vál 54"/>
          <p:cNvSpPr/>
          <p:nvPr/>
        </p:nvSpPr>
        <p:spPr>
          <a:xfrm>
            <a:off x="5795635" y="4039414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vál 55"/>
          <p:cNvSpPr/>
          <p:nvPr/>
        </p:nvSpPr>
        <p:spPr>
          <a:xfrm>
            <a:off x="6228183" y="4039153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vál 56"/>
          <p:cNvSpPr/>
          <p:nvPr/>
        </p:nvSpPr>
        <p:spPr>
          <a:xfrm>
            <a:off x="7560331" y="2629334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Ovál 57"/>
          <p:cNvSpPr/>
          <p:nvPr/>
        </p:nvSpPr>
        <p:spPr>
          <a:xfrm>
            <a:off x="1403647" y="2646204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88816" y="3253626"/>
            <a:ext cx="7925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b) jsou od čísla 3 vzdálena méně než 4 jednotky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28" y="3607366"/>
            <a:ext cx="7515225" cy="864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Ovál 59"/>
          <p:cNvSpPr/>
          <p:nvPr/>
        </p:nvSpPr>
        <p:spPr>
          <a:xfrm>
            <a:off x="5795635" y="4039414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vál 60"/>
          <p:cNvSpPr/>
          <p:nvPr/>
        </p:nvSpPr>
        <p:spPr>
          <a:xfrm>
            <a:off x="4884758" y="4050166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vál 61"/>
          <p:cNvSpPr/>
          <p:nvPr/>
        </p:nvSpPr>
        <p:spPr>
          <a:xfrm>
            <a:off x="5364087" y="4039153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vál 62"/>
          <p:cNvSpPr/>
          <p:nvPr/>
        </p:nvSpPr>
        <p:spPr>
          <a:xfrm>
            <a:off x="7092279" y="4050166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vál 63"/>
          <p:cNvSpPr/>
          <p:nvPr/>
        </p:nvSpPr>
        <p:spPr>
          <a:xfrm>
            <a:off x="6660231" y="4039153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vál 64"/>
          <p:cNvSpPr/>
          <p:nvPr/>
        </p:nvSpPr>
        <p:spPr>
          <a:xfrm>
            <a:off x="6228183" y="4039153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vál 65"/>
          <p:cNvSpPr/>
          <p:nvPr/>
        </p:nvSpPr>
        <p:spPr>
          <a:xfrm>
            <a:off x="4446856" y="4039414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488816" y="4621778"/>
            <a:ext cx="6387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c) mají od čísel 2 a 4 stejnou vzdálenost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95" y="5125834"/>
            <a:ext cx="7515225" cy="864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Ovál 67"/>
          <p:cNvSpPr/>
          <p:nvPr/>
        </p:nvSpPr>
        <p:spPr>
          <a:xfrm>
            <a:off x="5699122" y="5557882"/>
            <a:ext cx="21602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vál 69"/>
          <p:cNvSpPr/>
          <p:nvPr/>
        </p:nvSpPr>
        <p:spPr>
          <a:xfrm>
            <a:off x="4442666" y="2665390"/>
            <a:ext cx="216024" cy="216024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Ovál 70"/>
          <p:cNvSpPr/>
          <p:nvPr/>
        </p:nvSpPr>
        <p:spPr>
          <a:xfrm>
            <a:off x="6199241" y="5562746"/>
            <a:ext cx="216024" cy="216024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Ovál 71"/>
          <p:cNvSpPr/>
          <p:nvPr/>
        </p:nvSpPr>
        <p:spPr>
          <a:xfrm>
            <a:off x="5286500" y="5573176"/>
            <a:ext cx="216024" cy="216024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Ovál 72"/>
          <p:cNvSpPr/>
          <p:nvPr/>
        </p:nvSpPr>
        <p:spPr>
          <a:xfrm>
            <a:off x="5795635" y="4050166"/>
            <a:ext cx="216024" cy="216024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933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467544" y="1045573"/>
            <a:ext cx="607685" cy="40011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187624" y="980728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Určete počet celých čísel,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která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větší než menší ze zadaných čísel a menší než větší ze zadaných čísel (tedy která leží na číselné ose mezi zadanými čísly).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1259632" y="1627059"/>
            <a:ext cx="75608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225332" y="1916832"/>
                <a:ext cx="16963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−15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 −4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5332" y="1916832"/>
                <a:ext cx="1696362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225332" y="2323254"/>
                <a:ext cx="156433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−4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 −3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5332" y="2323254"/>
                <a:ext cx="1564339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215118" y="2692586"/>
                <a:ext cx="13998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−6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 24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5118" y="2692586"/>
                <a:ext cx="1399870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187624" y="3065490"/>
                <a:ext cx="13309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58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 72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624" y="3065490"/>
                <a:ext cx="1330942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562949" y="1916832"/>
                <a:ext cx="29542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𝑝𝑜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  <m:r>
                        <a:rPr lang="cs-CZ" b="0" i="1" smtClean="0">
                          <a:latin typeface="Cambria Math"/>
                        </a:rPr>
                        <m:t>𝑒𝑡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h𝑙𝑒𝑑𝑎𝑛</m:t>
                      </m:r>
                      <m:r>
                        <a:rPr lang="cs-CZ" b="0" i="1" smtClean="0">
                          <a:latin typeface="Cambria Math"/>
                        </a:rPr>
                        <m:t>ý</m:t>
                      </m:r>
                      <m:r>
                        <a:rPr lang="cs-CZ" b="0" i="1" smtClean="0">
                          <a:latin typeface="Cambria Math"/>
                        </a:rPr>
                        <m:t>𝑐h</m:t>
                      </m:r>
                      <m:r>
                        <a:rPr lang="cs-CZ" b="0" i="1" smtClean="0">
                          <a:latin typeface="Cambria Math"/>
                        </a:rPr>
                        <m:t> čí</m:t>
                      </m:r>
                      <m:r>
                        <a:rPr lang="cs-CZ" b="0" i="1" smtClean="0">
                          <a:latin typeface="Cambria Math"/>
                        </a:rPr>
                        <m:t>𝑠𝑒𝑙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𝑗𝑒</m:t>
                      </m:r>
                      <m:r>
                        <a:rPr lang="cs-CZ" b="0" i="1" smtClean="0">
                          <a:latin typeface="Cambria Math"/>
                        </a:rPr>
                        <m:t> 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2949" y="1916832"/>
                <a:ext cx="2954206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570951" y="2323254"/>
                <a:ext cx="29542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𝑝𝑜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  <m:r>
                        <a:rPr lang="cs-CZ" b="0" i="1" smtClean="0">
                          <a:latin typeface="Cambria Math"/>
                        </a:rPr>
                        <m:t>𝑒𝑡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h𝑙𝑒𝑑𝑎𝑛</m:t>
                      </m:r>
                      <m:r>
                        <a:rPr lang="cs-CZ" b="0" i="1" smtClean="0">
                          <a:latin typeface="Cambria Math"/>
                        </a:rPr>
                        <m:t>ý</m:t>
                      </m:r>
                      <m:r>
                        <a:rPr lang="cs-CZ" b="0" i="1" smtClean="0">
                          <a:latin typeface="Cambria Math"/>
                        </a:rPr>
                        <m:t>𝑐h</m:t>
                      </m:r>
                      <m:r>
                        <a:rPr lang="cs-CZ" b="0" i="1" smtClean="0">
                          <a:latin typeface="Cambria Math"/>
                        </a:rPr>
                        <m:t> čí</m:t>
                      </m:r>
                      <m:r>
                        <a:rPr lang="cs-CZ" b="0" i="1" smtClean="0">
                          <a:latin typeface="Cambria Math"/>
                        </a:rPr>
                        <m:t>𝑠𝑒𝑙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𝑗𝑒</m:t>
                      </m:r>
                      <m:r>
                        <a:rPr lang="cs-CZ" b="0" i="1" smtClean="0">
                          <a:latin typeface="Cambria Math"/>
                        </a:rPr>
                        <m:t> 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0951" y="2323254"/>
                <a:ext cx="2954206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3562949" y="2692586"/>
                <a:ext cx="29542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𝑝𝑜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  <m:r>
                        <a:rPr lang="cs-CZ" b="0" i="1" smtClean="0">
                          <a:latin typeface="Cambria Math"/>
                        </a:rPr>
                        <m:t>𝑒𝑡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h𝑙𝑒𝑑𝑎𝑛</m:t>
                      </m:r>
                      <m:r>
                        <a:rPr lang="cs-CZ" b="0" i="1" smtClean="0">
                          <a:latin typeface="Cambria Math"/>
                        </a:rPr>
                        <m:t>ý</m:t>
                      </m:r>
                      <m:r>
                        <a:rPr lang="cs-CZ" b="0" i="1" smtClean="0">
                          <a:latin typeface="Cambria Math"/>
                        </a:rPr>
                        <m:t>𝑐h</m:t>
                      </m:r>
                      <m:r>
                        <a:rPr lang="cs-CZ" b="0" i="1" smtClean="0">
                          <a:latin typeface="Cambria Math"/>
                        </a:rPr>
                        <m:t> čí</m:t>
                      </m:r>
                      <m:r>
                        <a:rPr lang="cs-CZ" b="0" i="1" smtClean="0">
                          <a:latin typeface="Cambria Math"/>
                        </a:rPr>
                        <m:t>𝑠𝑒𝑙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𝑗𝑒</m:t>
                      </m:r>
                      <m:r>
                        <a:rPr lang="cs-CZ" b="0" i="1" smtClean="0">
                          <a:latin typeface="Cambria Math"/>
                        </a:rPr>
                        <m:t> 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2949" y="2692586"/>
                <a:ext cx="2954206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3562949" y="3077084"/>
                <a:ext cx="29542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𝑝𝑜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  <m:r>
                        <a:rPr lang="cs-CZ" b="0" i="1" smtClean="0">
                          <a:latin typeface="Cambria Math"/>
                        </a:rPr>
                        <m:t>𝑒𝑡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h𝑙𝑒𝑑𝑎𝑛</m:t>
                      </m:r>
                      <m:r>
                        <a:rPr lang="cs-CZ" b="0" i="1" smtClean="0">
                          <a:latin typeface="Cambria Math"/>
                        </a:rPr>
                        <m:t>ý</m:t>
                      </m:r>
                      <m:r>
                        <a:rPr lang="cs-CZ" b="0" i="1" smtClean="0">
                          <a:latin typeface="Cambria Math"/>
                        </a:rPr>
                        <m:t>𝑐h</m:t>
                      </m:r>
                      <m:r>
                        <a:rPr lang="cs-CZ" b="0" i="1" smtClean="0">
                          <a:latin typeface="Cambria Math"/>
                        </a:rPr>
                        <m:t> čí</m:t>
                      </m:r>
                      <m:r>
                        <a:rPr lang="cs-CZ" b="0" i="1" smtClean="0">
                          <a:latin typeface="Cambria Math"/>
                        </a:rPr>
                        <m:t>𝑠𝑒𝑙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𝑗𝑒</m:t>
                      </m:r>
                      <m:r>
                        <a:rPr lang="cs-CZ" b="0" i="1" smtClean="0">
                          <a:latin typeface="Cambria Math"/>
                        </a:rPr>
                        <m:t> 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2949" y="3077084"/>
                <a:ext cx="2954206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6517155" y="1916832"/>
                <a:ext cx="4988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7155" y="1916832"/>
                <a:ext cx="498855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6645396" y="2323254"/>
                <a:ext cx="3706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5396" y="2323254"/>
                <a:ext cx="370614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6517154" y="2684728"/>
                <a:ext cx="4988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7154" y="2684728"/>
                <a:ext cx="498855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6517153" y="3065490"/>
                <a:ext cx="4988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7153" y="3065490"/>
                <a:ext cx="498855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ovéPole 28"/>
          <p:cNvSpPr txBox="1"/>
          <p:nvPr/>
        </p:nvSpPr>
        <p:spPr>
          <a:xfrm>
            <a:off x="467543" y="3917087"/>
            <a:ext cx="607685" cy="40011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225332" y="3789040"/>
            <a:ext cx="7451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uvedených možností vyberte tu dvojici čísel, jejichž obrazy na číselné ose mají a) největší vzdálenost, b) nejmenší vzdálenost.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Přímá spojnice 29"/>
          <p:cNvCxnSpPr/>
          <p:nvPr/>
        </p:nvCxnSpPr>
        <p:spPr>
          <a:xfrm>
            <a:off x="1187624" y="4443180"/>
            <a:ext cx="75608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1283452" y="4653136"/>
                <a:ext cx="11392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 −13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3452" y="4653136"/>
                <a:ext cx="1139286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2930847" y="4646404"/>
                <a:ext cx="131241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−2 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 −16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0847" y="4646404"/>
                <a:ext cx="1312411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969755" y="4653136"/>
                <a:ext cx="9918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52 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 63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9755" y="4653136"/>
                <a:ext cx="991810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6558866" y="4653136"/>
                <a:ext cx="14406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−26 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 −45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8866" y="4653136"/>
                <a:ext cx="1440651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ál 2"/>
          <p:cNvSpPr/>
          <p:nvPr/>
        </p:nvSpPr>
        <p:spPr>
          <a:xfrm>
            <a:off x="6525157" y="4639672"/>
            <a:ext cx="1539759" cy="3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4696669" y="4653136"/>
            <a:ext cx="1539759" cy="37606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se šipkou 19"/>
          <p:cNvCxnSpPr/>
          <p:nvPr/>
        </p:nvCxnSpPr>
        <p:spPr>
          <a:xfrm>
            <a:off x="7225098" y="5157192"/>
            <a:ext cx="0" cy="28803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>
            <a:off x="5465659" y="5165576"/>
            <a:ext cx="0" cy="288032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4695780" y="5453608"/>
            <a:ext cx="1539759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nejmenší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570846" y="5453608"/>
            <a:ext cx="1539759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největší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0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29" grpId="0" animBg="1"/>
      <p:bldP spid="15" grpId="0"/>
      <p:bldP spid="16" grpId="0"/>
      <p:bldP spid="17" grpId="0"/>
      <p:bldP spid="18" grpId="0"/>
      <p:bldP spid="31" grpId="0"/>
      <p:bldP spid="3" grpId="0" animBg="1"/>
      <p:bldP spid="25" grpId="0" animBg="1"/>
      <p:bldP spid="22" grpId="0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8458" y="1368738"/>
            <a:ext cx="607685" cy="40011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48538" y="1231885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tabulky údajů o teplotě vzduchu určete požadované údaje a nakreslete graf teplot v průběhu týdne.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1248538" y="1878216"/>
            <a:ext cx="71287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630386"/>
              </p:ext>
            </p:extLst>
          </p:nvPr>
        </p:nvGraphicFramePr>
        <p:xfrm>
          <a:off x="334721" y="2095981"/>
          <a:ext cx="8424936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117"/>
                <a:gridCol w="1053117"/>
                <a:gridCol w="1053117"/>
                <a:gridCol w="1053117"/>
                <a:gridCol w="1053117"/>
                <a:gridCol w="1053117"/>
                <a:gridCol w="1053117"/>
                <a:gridCol w="105311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Den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pondělí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úterý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čtvrtek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pátek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sobota 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neděle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Teplota ve °C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-13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-11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-14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-15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-10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-11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-12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56561" y="3465343"/>
                <a:ext cx="476130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</a:rPr>
                        <m:t>𝑑𝑒𝑛</m:t>
                      </m:r>
                      <m:r>
                        <a:rPr lang="cs-CZ" b="0" i="1" smtClean="0">
                          <a:latin typeface="Cambria Math"/>
                        </a:rPr>
                        <m:t>, </m:t>
                      </m:r>
                      <m:r>
                        <a:rPr lang="cs-CZ" b="0" i="1" smtClean="0">
                          <a:latin typeface="Cambria Math"/>
                        </a:rPr>
                        <m:t>𝑘𝑑𝑦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𝑏𝑦𝑙𝑎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𝑛𝑎𝑚</m:t>
                      </m:r>
                      <m:r>
                        <a:rPr lang="cs-CZ" b="0" i="1" smtClean="0">
                          <a:latin typeface="Cambria Math"/>
                        </a:rPr>
                        <m:t>ěř</m:t>
                      </m:r>
                      <m:r>
                        <a:rPr lang="cs-CZ" b="0" i="1" smtClean="0">
                          <a:latin typeface="Cambria Math"/>
                        </a:rPr>
                        <m:t>𝑒𝑛𝑎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𝑛𝑒𝑗𝑣𝑦</m:t>
                      </m:r>
                      <m:r>
                        <a:rPr lang="cs-CZ" b="0" i="1" smtClean="0">
                          <a:latin typeface="Cambria Math"/>
                        </a:rPr>
                        <m:t>šší </m:t>
                      </m:r>
                      <m:r>
                        <a:rPr lang="cs-CZ" b="0" i="1" smtClean="0">
                          <a:latin typeface="Cambria Math"/>
                        </a:rPr>
                        <m:t>𝑡𝑒𝑝𝑙𝑜𝑡𝑎</m:t>
                      </m:r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561" y="3465343"/>
                <a:ext cx="4761303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242711" y="3958897"/>
                <a:ext cx="471423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</a:rPr>
                        <m:t>𝑑𝑒𝑛</m:t>
                      </m:r>
                      <m:r>
                        <a:rPr lang="cs-CZ" b="0" i="1" smtClean="0">
                          <a:latin typeface="Cambria Math"/>
                        </a:rPr>
                        <m:t>, </m:t>
                      </m:r>
                      <m:r>
                        <a:rPr lang="cs-CZ" b="0" i="1" smtClean="0">
                          <a:latin typeface="Cambria Math"/>
                        </a:rPr>
                        <m:t>𝑘𝑑𝑦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𝑏𝑦𝑙𝑎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𝑛𝑎𝑚</m:t>
                      </m:r>
                      <m:r>
                        <a:rPr lang="cs-CZ" b="0" i="1" smtClean="0">
                          <a:latin typeface="Cambria Math"/>
                        </a:rPr>
                        <m:t>ěř</m:t>
                      </m:r>
                      <m:r>
                        <a:rPr lang="cs-CZ" b="0" i="1" smtClean="0">
                          <a:latin typeface="Cambria Math"/>
                        </a:rPr>
                        <m:t>𝑒𝑛𝑎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𝑛𝑒𝑗𝑛𝑖</m:t>
                      </m:r>
                      <m:r>
                        <a:rPr lang="cs-CZ" b="0" i="1" smtClean="0">
                          <a:latin typeface="Cambria Math"/>
                        </a:rPr>
                        <m:t>žší </m:t>
                      </m:r>
                      <m:r>
                        <a:rPr lang="cs-CZ" b="0" i="1" smtClean="0">
                          <a:latin typeface="Cambria Math"/>
                        </a:rPr>
                        <m:t>𝑡𝑒𝑝𝑙𝑜𝑡𝑎</m:t>
                      </m:r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711" y="3958897"/>
                <a:ext cx="4714239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36435" y="4472245"/>
                <a:ext cx="58360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</a:rPr>
                        <m:t>𝑟𝑜𝑧𝑑</m:t>
                      </m:r>
                      <m:r>
                        <a:rPr lang="cs-CZ" b="0" i="1" smtClean="0">
                          <a:latin typeface="Cambria Math"/>
                        </a:rPr>
                        <m:t>í</m:t>
                      </m:r>
                      <m:r>
                        <a:rPr lang="cs-CZ" b="0" i="1" smtClean="0">
                          <a:latin typeface="Cambria Math"/>
                        </a:rPr>
                        <m:t>𝑙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𝑚𝑒𝑧𝑖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𝑛𝑒𝑗𝑣𝑦</m:t>
                      </m:r>
                      <m:r>
                        <a:rPr lang="cs-CZ" b="0" i="1" smtClean="0">
                          <a:latin typeface="Cambria Math"/>
                        </a:rPr>
                        <m:t>šší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𝑛𝑒𝑗𝑛𝑖</m:t>
                      </m:r>
                      <m:r>
                        <a:rPr lang="cs-CZ" b="0" i="1" smtClean="0">
                          <a:latin typeface="Cambria Math"/>
                        </a:rPr>
                        <m:t>žší </m:t>
                      </m:r>
                      <m:r>
                        <a:rPr lang="cs-CZ" b="0" i="1" smtClean="0">
                          <a:latin typeface="Cambria Math"/>
                        </a:rPr>
                        <m:t>𝑛𝑎𝑚</m:t>
                      </m:r>
                      <m:r>
                        <a:rPr lang="cs-CZ" b="0" i="1" smtClean="0">
                          <a:latin typeface="Cambria Math"/>
                        </a:rPr>
                        <m:t>ěř</m:t>
                      </m:r>
                      <m:r>
                        <a:rPr lang="cs-CZ" b="0" i="1" smtClean="0">
                          <a:latin typeface="Cambria Math"/>
                        </a:rPr>
                        <m:t>𝑒𝑛𝑜𝑢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𝑡𝑒𝑝𝑙𝑜𝑡𝑜𝑢</m:t>
                      </m:r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435" y="4472245"/>
                <a:ext cx="5836021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bdélník 12"/>
              <p:cNvSpPr/>
              <p:nvPr/>
            </p:nvSpPr>
            <p:spPr>
              <a:xfrm>
                <a:off x="271650" y="5026243"/>
                <a:ext cx="639123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𝑚𝑒𝑧𝑖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𝑘𝑡𝑒𝑟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ý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𝑚𝑖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𝑠𝑜𝑢𝑠𝑒𝑑𝑛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í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𝑚𝑖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𝑑𝑛𝑦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𝑏𝑦𝑙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𝑡𝑒𝑝𝑙𝑜𝑡𝑛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í 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𝑟𝑜𝑧𝑑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í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𝑙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𝑛𝑒𝑗𝑛𝑖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žší: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650" y="5026243"/>
                <a:ext cx="6391237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5202726" y="3465343"/>
                <a:ext cx="85792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𝒑</m:t>
                      </m:r>
                      <m:r>
                        <a:rPr lang="cs-CZ" b="1" i="1" smtClean="0">
                          <a:latin typeface="Cambria Math"/>
                        </a:rPr>
                        <m:t>á</m:t>
                      </m:r>
                      <m:r>
                        <a:rPr lang="cs-CZ" b="1" i="1" smtClean="0">
                          <a:latin typeface="Cambria Math"/>
                        </a:rPr>
                        <m:t>𝒕𝒆𝒌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2726" y="3465343"/>
                <a:ext cx="857927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221032" y="3958897"/>
                <a:ext cx="106150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č</m:t>
                      </m:r>
                      <m:r>
                        <a:rPr lang="cs-CZ" b="1" i="1" smtClean="0">
                          <a:latin typeface="Cambria Math"/>
                        </a:rPr>
                        <m:t>𝒕𝒗𝒓𝒕𝒆𝒌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1032" y="3958897"/>
                <a:ext cx="1061508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228359" y="4441526"/>
                <a:ext cx="6051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latin typeface="Cambria Math"/>
                        </a:rPr>
                        <m:t>°</m:t>
                      </m:r>
                      <m:r>
                        <a:rPr lang="cs-CZ" b="1" i="1" smtClean="0">
                          <a:latin typeface="Cambria Math"/>
                        </a:rPr>
                        <m:t>𝑪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359" y="4441526"/>
                <a:ext cx="605166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537611" y="5395575"/>
                <a:ext cx="66191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𝒔𝒕</m:t>
                      </m:r>
                      <m:r>
                        <a:rPr lang="cs-CZ" b="1" i="1" smtClean="0">
                          <a:latin typeface="Cambria Math"/>
                        </a:rPr>
                        <m:t>ř</m:t>
                      </m:r>
                      <m:r>
                        <a:rPr lang="cs-CZ" b="1" i="1" smtClean="0">
                          <a:latin typeface="Cambria Math"/>
                        </a:rPr>
                        <m:t>𝒆𝒅𝒂</m:t>
                      </m:r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latin typeface="Cambria Math"/>
                        </a:rPr>
                        <m:t> č</m:t>
                      </m:r>
                      <m:r>
                        <a:rPr lang="cs-CZ" b="1" i="1" smtClean="0">
                          <a:latin typeface="Cambria Math"/>
                        </a:rPr>
                        <m:t>𝒕𝒗𝒓𝒕𝒆𝒌</m:t>
                      </m:r>
                      <m:r>
                        <a:rPr lang="cs-CZ" b="1" i="1" smtClean="0">
                          <a:latin typeface="Cambria Math"/>
                        </a:rPr>
                        <m:t>, </m:t>
                      </m:r>
                      <m:r>
                        <a:rPr lang="cs-CZ" b="1" i="1" smtClean="0">
                          <a:latin typeface="Cambria Math"/>
                        </a:rPr>
                        <m:t>𝒑</m:t>
                      </m:r>
                      <m:r>
                        <a:rPr lang="cs-CZ" b="1" i="1" smtClean="0">
                          <a:latin typeface="Cambria Math"/>
                        </a:rPr>
                        <m:t>á</m:t>
                      </m:r>
                      <m:r>
                        <a:rPr lang="cs-CZ" b="1" i="1" smtClean="0">
                          <a:latin typeface="Cambria Math"/>
                        </a:rPr>
                        <m:t>𝒕𝒆𝒌</m:t>
                      </m:r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</a:rPr>
                        <m:t>𝒔𝒐𝒃𝒐𝒕𝒂</m:t>
                      </m:r>
                      <m:r>
                        <a:rPr lang="cs-CZ" b="1" i="1" smtClean="0">
                          <a:latin typeface="Cambria Math"/>
                        </a:rPr>
                        <m:t>, </m:t>
                      </m:r>
                      <m:r>
                        <a:rPr lang="cs-CZ" b="1" i="1" smtClean="0">
                          <a:latin typeface="Cambria Math"/>
                        </a:rPr>
                        <m:t>𝒔𝒐𝒃𝒐𝒕𝒂</m:t>
                      </m:r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</a:rPr>
                        <m:t>𝒏𝒆𝒅</m:t>
                      </m:r>
                      <m:r>
                        <a:rPr lang="cs-CZ" b="1" i="1" smtClean="0">
                          <a:latin typeface="Cambria Math"/>
                        </a:rPr>
                        <m:t>ě</m:t>
                      </m:r>
                      <m:r>
                        <a:rPr lang="cs-CZ" b="1" i="1" smtClean="0">
                          <a:latin typeface="Cambria Math"/>
                        </a:rPr>
                        <m:t>𝒍𝒆</m:t>
                      </m:r>
                      <m:r>
                        <a:rPr lang="cs-CZ" b="1" i="1" smtClean="0">
                          <a:latin typeface="Cambria Math"/>
                        </a:rPr>
                        <m:t>, </m:t>
                      </m:r>
                      <m:r>
                        <a:rPr lang="cs-CZ" b="1" i="1" smtClean="0">
                          <a:latin typeface="Cambria Math"/>
                        </a:rPr>
                        <m:t>𝒗</m:t>
                      </m:r>
                      <m:r>
                        <a:rPr lang="cs-CZ" b="1" i="1" smtClean="0">
                          <a:latin typeface="Cambria Math"/>
                        </a:rPr>
                        <m:t>ž</m:t>
                      </m:r>
                      <m:r>
                        <a:rPr lang="cs-CZ" b="1" i="1" smtClean="0">
                          <a:latin typeface="Cambria Math"/>
                        </a:rPr>
                        <m:t>𝒅𝒚</m:t>
                      </m:r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latin typeface="Cambria Math"/>
                        </a:rPr>
                        <m:t>°</m:t>
                      </m:r>
                      <m:r>
                        <a:rPr lang="cs-CZ" b="1" i="1" smtClean="0">
                          <a:latin typeface="Cambria Math"/>
                        </a:rPr>
                        <m:t>𝑪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611" y="5395575"/>
                <a:ext cx="6619120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548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794306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Graf: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22676"/>
            <a:ext cx="7998513" cy="452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7" name="Přímá spojnice 26"/>
          <p:cNvCxnSpPr/>
          <p:nvPr/>
        </p:nvCxnSpPr>
        <p:spPr>
          <a:xfrm flipV="1">
            <a:off x="2123728" y="4725144"/>
            <a:ext cx="93610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3059832" y="4725144"/>
            <a:ext cx="936104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Přímá spojnice 1023"/>
          <p:cNvCxnSpPr/>
          <p:nvPr/>
        </p:nvCxnSpPr>
        <p:spPr>
          <a:xfrm>
            <a:off x="3995936" y="5373216"/>
            <a:ext cx="936104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Přímá spojnice 1027"/>
          <p:cNvCxnSpPr/>
          <p:nvPr/>
        </p:nvCxnSpPr>
        <p:spPr>
          <a:xfrm flipV="1">
            <a:off x="4932040" y="4509120"/>
            <a:ext cx="936104" cy="1080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0" name="Přímá spojnice 1029"/>
          <p:cNvCxnSpPr/>
          <p:nvPr/>
        </p:nvCxnSpPr>
        <p:spPr>
          <a:xfrm>
            <a:off x="5868144" y="4509120"/>
            <a:ext cx="86409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8" name="Přímá spojnice 1037"/>
          <p:cNvCxnSpPr/>
          <p:nvPr/>
        </p:nvCxnSpPr>
        <p:spPr>
          <a:xfrm>
            <a:off x="6732240" y="4725144"/>
            <a:ext cx="936104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051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479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procvičení a upevnění učiva o celých číslech. Žáci využívají základní pravidla pro počítaní s celými čísly. Určí číslo opačné k danému číslu, porovnávají celá čísla, znázorňují celá čísla na číselné ose.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16957" y="17728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392801" y="2636912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RNDr. Peter Krupka, Ph.D.: Matematika pro střední školy – 1. díl, 1. vydání 2012, DIDAKTIS, ISBN 978-80-7358-197-8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3234</TotalTime>
  <Words>908</Words>
  <Application>Microsoft Office PowerPoint</Application>
  <PresentationFormat>Předvádění na obrazovce (4:3)</PresentationFormat>
  <Paragraphs>143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NB2</cp:lastModifiedBy>
  <cp:revision>232</cp:revision>
  <dcterms:created xsi:type="dcterms:W3CDTF">2013-01-11T17:11:37Z</dcterms:created>
  <dcterms:modified xsi:type="dcterms:W3CDTF">2013-10-15T07:36:05Z</dcterms:modified>
</cp:coreProperties>
</file>