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3" r:id="rId5"/>
    <p:sldId id="275" r:id="rId6"/>
    <p:sldId id="276" r:id="rId7"/>
    <p:sldId id="278" r:id="rId8"/>
    <p:sldId id="279" r:id="rId9"/>
    <p:sldId id="28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Funkce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Graf a vlastnosti             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                funkce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III-2-08-01_Funkce-Graf-a-vlastnosti-funkce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202864"/>
                <a:ext cx="8352928" cy="211784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r>
                  <a:rPr lang="cs-CZ" dirty="0" smtClean="0"/>
                  <a:t>	</a:t>
                </a: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je pravidlo, pomocí kterého je každému reálnému číslu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𝑫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přiřazeno právě jedno reálné číslo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Množina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definiční obor funkce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02864"/>
                <a:ext cx="8352928" cy="2117842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0000" y="3616002"/>
                <a:ext cx="835292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 označení definičního oboru funkce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používáme zápis 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Z tohoto zápisu je totiž vidět, o jakou funkci jde.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16002"/>
                <a:ext cx="835292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584" t="-5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4437112"/>
                <a:ext cx="8352928" cy="196977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Příklad zápisu funkce: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Rovnicí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21 – 0,07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dána funkce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zapisujeme</a:t>
                </a: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tedy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nebo</a:t>
                </a:r>
              </a:p>
              <a:p>
                <a:endParaRPr lang="cs-CZ" sz="10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kde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tedy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37112"/>
                <a:ext cx="8352928" cy="1969770"/>
              </a:xfrm>
              <a:prstGeom prst="rect">
                <a:avLst/>
              </a:prstGeom>
              <a:blipFill rotWithShape="1">
                <a:blip r:embed="rId4"/>
                <a:stretch>
                  <a:fillRect l="-584" t="-1548" b="-24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FUNKCE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4876" y="4797152"/>
                <a:ext cx="835292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Příklad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u funkce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=21−0,07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f(30)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21−0,07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∙30=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18,9</m:t>
                    </m:r>
                  </m:oMath>
                </a14:m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f(210</a:t>
                </a:r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=21−0,07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210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6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endParaRPr lang="cs-CZ" sz="1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797152"/>
                <a:ext cx="835292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57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4876" y="1196752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Proměnná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ve funkci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𝐲</m:t>
                    </m:r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nezávisle proměnná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11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Proměnná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jejíž hodnoty závisejí na proměnné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se nazývá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		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závisle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proměnná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1196752"/>
                <a:ext cx="8352928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945" t="-2463" r="-436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4876" y="3284984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cs typeface="Times New Roman" pitchFamily="18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nazýváme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hodnota funkce (funkční hodnota)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v bodě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nebo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hodnota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funkce (funkční hodnota)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přiřazená číslu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3284984"/>
                <a:ext cx="8352928" cy="1200329"/>
              </a:xfrm>
              <a:prstGeom prst="rect">
                <a:avLst/>
              </a:prstGeom>
              <a:blipFill rotWithShape="1">
                <a:blip r:embed="rId5"/>
                <a:stretch>
                  <a:fillRect l="-945" t="-2956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GRAF  FUNKCE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0416" y="1412776"/>
            <a:ext cx="8352928" cy="4795498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80000" bIns="18000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Soustava souřadnic v rovině.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501" y="2060845"/>
            <a:ext cx="4115878" cy="3923123"/>
          </a:xfrm>
          <a:prstGeom prst="rect">
            <a:avLst/>
          </a:prstGeom>
          <a:noFill/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16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79418" y="213614"/>
                <a:ext cx="8352928" cy="110217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Graf funkce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 dané soustavě souřadnic je množina všech bodů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𝑿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𝒇</m:t>
                        </m:r>
                        <m:d>
                          <m:d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patří do definičního oboru funkce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418" y="213614"/>
                <a:ext cx="8352928" cy="1102179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Šipka doleva 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69956"/>
            <a:ext cx="3647456" cy="34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4876" y="1517579"/>
            <a:ext cx="8352928" cy="1102179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80000" bIns="180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Graf funkce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s každou přímkou rovnoběžnou s osou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nejvýše jeden společný bod.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05816" y="2727541"/>
            <a:ext cx="75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Proč nemůže přímka rovnoběžná s osou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protnout graf žádné funkce ve dvou bodech!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876" y="285065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4876" y="4318530"/>
                <a:ext cx="4482740" cy="184084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je pravidlo, pomocí kterého je každému reálnému číslu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i="1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přiřazeno právě jedno reálné číslo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318530"/>
                <a:ext cx="4482740" cy="1840843"/>
              </a:xfrm>
              <a:prstGeom prst="rect">
                <a:avLst/>
              </a:prstGeom>
              <a:blipFill rotWithShape="1">
                <a:blip r:embed="rId5"/>
                <a:stretch>
                  <a:fillRect l="-1754" r="-161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4876" y="3395200"/>
                <a:ext cx="448274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Funkce číslu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přiřazuje dvě různá čísla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což podle definice funkce není možné.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3395200"/>
                <a:ext cx="4482740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1224" t="-3311" r="-1088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343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82436" y="404664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VLASTNOSTI  FUNKCE</a:t>
            </a:r>
            <a:endParaRPr lang="cs-CZ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79397" y="1484784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cs typeface="Times New Roman" pitchFamily="18" charset="0"/>
                  </a:rPr>
                  <a:t>Množina všech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ke kterým existuje aspoň jedno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nějž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se nazývá </a:t>
                </a:r>
                <a:r>
                  <a:rPr lang="cs-CZ" sz="2400" b="1" dirty="0" smtClean="0">
                    <a:cs typeface="Times New Roman" pitchFamily="18" charset="0"/>
                  </a:rPr>
                  <a:t>obor hodnot funkce</a:t>
                </a:r>
                <a:r>
                  <a:rPr lang="cs-CZ" sz="2400" dirty="0" smtClean="0">
                    <a:cs typeface="Times New Roman" pitchFamily="18" charset="0"/>
                  </a:rPr>
                  <a:t>. Tato množina se označuje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𝑯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397" y="1484784"/>
                <a:ext cx="8352928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872" t="-2475" r="-945" b="-940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479" y="2780928"/>
            <a:ext cx="4845721" cy="3006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70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cs typeface="Times New Roman" pitchFamily="18" charset="0"/>
                  </a:rPr>
                  <a:t>Funkce </a:t>
                </a:r>
                <a:r>
                  <a:rPr lang="cs-CZ" sz="2400" b="1" i="1" dirty="0" smtClean="0"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cs typeface="Times New Roman" pitchFamily="18" charset="0"/>
                  </a:rPr>
                  <a:t> je</a:t>
                </a:r>
                <a:r>
                  <a:rPr lang="cs-CZ" sz="2400" dirty="0" smtClean="0">
                    <a:cs typeface="Times New Roman" pitchFamily="18" charset="0"/>
                  </a:rPr>
                  <a:t> na intervalu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𝐼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⊂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rostoucí</a:t>
                </a:r>
                <a:r>
                  <a:rPr lang="cs-CZ" sz="2400" dirty="0" smtClean="0">
                    <a:cs typeface="Times New Roman" pitchFamily="18" charset="0"/>
                  </a:rPr>
                  <a:t> právě tehdy, když pro všechna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𝐼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která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platí             							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.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945" t="-2463" r="-509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819" y="1909727"/>
            <a:ext cx="618998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708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cs typeface="Times New Roman" pitchFamily="18" charset="0"/>
                  </a:rPr>
                  <a:t>Funkce </a:t>
                </a:r>
                <a:r>
                  <a:rPr lang="cs-CZ" sz="2400" b="1" i="1" dirty="0" smtClean="0"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cs typeface="Times New Roman" pitchFamily="18" charset="0"/>
                  </a:rPr>
                  <a:t> je</a:t>
                </a:r>
                <a:r>
                  <a:rPr lang="cs-CZ" sz="2400" dirty="0" smtClean="0">
                    <a:cs typeface="Times New Roman" pitchFamily="18" charset="0"/>
                  </a:rPr>
                  <a:t> na intervalu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𝐼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⊂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klesající</a:t>
                </a:r>
                <a:r>
                  <a:rPr lang="cs-CZ" sz="2400" dirty="0" smtClean="0">
                    <a:cs typeface="Times New Roman" pitchFamily="18" charset="0"/>
                  </a:rPr>
                  <a:t> právě tehdy, když pro všechna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𝐼</m:t>
                    </m:r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pro která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, platí             							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cs typeface="Times New Roman" pitchFamily="18" charset="0"/>
                  </a:rPr>
                  <a:t>.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28471"/>
                <a:ext cx="835292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945" t="-2463" r="-509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067" y="1916833"/>
            <a:ext cx="604172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371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Funkce, Graf a vlastnosti funkce.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seznámí s pojmy funkce, definiční obor a obor hodnot funkce. Znají závislost proměnných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funkce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Určí zda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funkce rostoucí nebo klesající.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11361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1865</TotalTime>
  <Words>426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124</cp:revision>
  <dcterms:created xsi:type="dcterms:W3CDTF">2013-01-11T17:11:37Z</dcterms:created>
  <dcterms:modified xsi:type="dcterms:W3CDTF">2014-02-26T16:20:10Z</dcterms:modified>
</cp:coreProperties>
</file>