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2" r:id="rId4"/>
    <p:sldId id="283" r:id="rId5"/>
    <p:sldId id="273" r:id="rId6"/>
    <p:sldId id="275" r:id="rId7"/>
    <p:sldId id="284" r:id="rId8"/>
    <p:sldId id="285" r:id="rId9"/>
    <p:sldId id="286" r:id="rId10"/>
    <p:sldId id="287" r:id="rId11"/>
    <p:sldId id="27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accent5">
                <a:lumMod val="40000"/>
                <a:lumOff val="60000"/>
              </a:schemeClr>
            </a:gs>
            <a:gs pos="100000">
              <a:schemeClr val="accent5">
                <a:lumMod val="60000"/>
                <a:lumOff val="4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8416E81-7677-421D-B0C1-B00E65A84AD0}" type="datetimeFigureOut">
              <a:rPr lang="cs-CZ" smtClean="0"/>
              <a:t>26.2.2014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B54CAC9-799C-426B-A024-AD412423978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12" Type="http://schemas.openxmlformats.org/officeDocument/2006/relationships/image" Target="../media/image18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11" Type="http://schemas.openxmlformats.org/officeDocument/2006/relationships/image" Target="../media/image17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7.pn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6.png"/><Relationship Id="rId5" Type="http://schemas.openxmlformats.org/officeDocument/2006/relationships/image" Target="../media/image21.png"/><Relationship Id="rId15" Type="http://schemas.openxmlformats.org/officeDocument/2006/relationships/image" Target="../media/image30.png"/><Relationship Id="rId10" Type="http://schemas.openxmlformats.org/officeDocument/2006/relationships/image" Target="../media/image25.png"/><Relationship Id="rId4" Type="http://schemas.openxmlformats.org/officeDocument/2006/relationships/image" Target="../media/image20.png"/><Relationship Id="rId9" Type="http://schemas.openxmlformats.org/officeDocument/2006/relationships/slide" Target="slide6.xml"/><Relationship Id="rId1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image" Target="../media/image40.png"/><Relationship Id="rId18" Type="http://schemas.openxmlformats.org/officeDocument/2006/relationships/image" Target="../media/image45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12" Type="http://schemas.openxmlformats.org/officeDocument/2006/relationships/image" Target="../media/image39.png"/><Relationship Id="rId17" Type="http://schemas.openxmlformats.org/officeDocument/2006/relationships/image" Target="../media/image44.png"/><Relationship Id="rId2" Type="http://schemas.openxmlformats.org/officeDocument/2006/relationships/slide" Target="slide5.xml"/><Relationship Id="rId16" Type="http://schemas.openxmlformats.org/officeDocument/2006/relationships/image" Target="../media/image4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11" Type="http://schemas.openxmlformats.org/officeDocument/2006/relationships/image" Target="../media/image38.png"/><Relationship Id="rId5" Type="http://schemas.openxmlformats.org/officeDocument/2006/relationships/image" Target="../media/image33.png"/><Relationship Id="rId15" Type="http://schemas.openxmlformats.org/officeDocument/2006/relationships/image" Target="../media/image42.png"/><Relationship Id="rId10" Type="http://schemas.openxmlformats.org/officeDocument/2006/relationships/image" Target="../media/image37.png"/><Relationship Id="rId4" Type="http://schemas.openxmlformats.org/officeDocument/2006/relationships/image" Target="../media/image32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50.png"/><Relationship Id="rId7" Type="http://schemas.openxmlformats.org/officeDocument/2006/relationships/image" Target="../media/image48.pn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5" Type="http://schemas.openxmlformats.org/officeDocument/2006/relationships/image" Target="../media/image46.png"/><Relationship Id="rId10" Type="http://schemas.openxmlformats.org/officeDocument/2006/relationships/image" Target="../media/image51.png"/><Relationship Id="rId4" Type="http://schemas.openxmlformats.org/officeDocument/2006/relationships/slide" Target="slide6.xml"/><Relationship Id="rId9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2.png"/><Relationship Id="rId3" Type="http://schemas.openxmlformats.org/officeDocument/2006/relationships/image" Target="../media/image53.png"/><Relationship Id="rId7" Type="http://schemas.openxmlformats.org/officeDocument/2006/relationships/image" Target="../media/image56.png"/><Relationship Id="rId12" Type="http://schemas.openxmlformats.org/officeDocument/2006/relationships/image" Target="../media/image61.png"/><Relationship Id="rId2" Type="http://schemas.openxmlformats.org/officeDocument/2006/relationships/slide" Target="slide9.xml"/><Relationship Id="rId16" Type="http://schemas.openxmlformats.org/officeDocument/2006/relationships/image" Target="../media/image6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11" Type="http://schemas.openxmlformats.org/officeDocument/2006/relationships/image" Target="../media/image60.png"/><Relationship Id="rId5" Type="http://schemas.openxmlformats.org/officeDocument/2006/relationships/image" Target="../media/image54.png"/><Relationship Id="rId15" Type="http://schemas.openxmlformats.org/officeDocument/2006/relationships/image" Target="../media/image64.png"/><Relationship Id="rId10" Type="http://schemas.openxmlformats.org/officeDocument/2006/relationships/image" Target="../media/image59.png"/><Relationship Id="rId4" Type="http://schemas.openxmlformats.org/officeDocument/2006/relationships/slide" Target="slide6.xml"/><Relationship Id="rId9" Type="http://schemas.openxmlformats.org/officeDocument/2006/relationships/image" Target="../media/image58.png"/><Relationship Id="rId14" Type="http://schemas.openxmlformats.org/officeDocument/2006/relationships/image" Target="../media/image6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000" y="836712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059832" y="3429000"/>
            <a:ext cx="5328592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MATEMATIKA</a:t>
            </a:r>
          </a:p>
          <a:p>
            <a:endParaRPr lang="cs-CZ" sz="28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  <a:p>
            <a:r>
              <a:rPr lang="cs-CZ" sz="28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	      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Lineární rovnice</a:t>
            </a:r>
          </a:p>
          <a:p>
            <a:r>
              <a:rPr lang="cs-CZ" sz="2800" b="1" dirty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             o jedné neznámé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005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pic>
        <p:nvPicPr>
          <p:cNvPr id="2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068" y="5229200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71097" y="40466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 Střední odborná škola Litovel, Komenského 677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III-2-08-04_Linearni-rovnice-o-jedne-nezname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Mgr. Stanislav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Prucek</a:t>
            </a:r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>
                <a:latin typeface="Times New Roman" pitchFamily="18" charset="0"/>
                <a:cs typeface="Times New Roman" pitchFamily="18" charset="0"/>
              </a:rPr>
              <a:t>Tematický okruh:  Matematika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prosinec 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71097" y="4149080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1" name="Přímá spojnice 10"/>
          <p:cNvCxnSpPr/>
          <p:nvPr/>
        </p:nvCxnSpPr>
        <p:spPr>
          <a:xfrm>
            <a:off x="268288" y="4034459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3695" y="1354057"/>
            <a:ext cx="2315553" cy="194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Přímá spojnice 12"/>
          <p:cNvCxnSpPr/>
          <p:nvPr/>
        </p:nvCxnSpPr>
        <p:spPr>
          <a:xfrm>
            <a:off x="268288" y="1340768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58730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360000" y="404664"/>
            <a:ext cx="8377808" cy="136815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>
            <a:noAutofit/>
          </a:bodyPr>
          <a:lstStyle/>
          <a:p>
            <a:pPr algn="ctr"/>
            <a:r>
              <a:rPr lang="cs-CZ" sz="3600" b="1" dirty="0" smtClean="0">
                <a:latin typeface="Arial Black" pitchFamily="34" charset="0"/>
              </a:rPr>
              <a:t>LINEÁRNÍ ROVNICE</a:t>
            </a:r>
            <a:br>
              <a:rPr lang="cs-CZ" sz="3600" b="1" dirty="0" smtClean="0">
                <a:latin typeface="Arial Black" pitchFamily="34" charset="0"/>
              </a:rPr>
            </a:br>
            <a:r>
              <a:rPr lang="cs-CZ" sz="3600" b="1" dirty="0" smtClean="0">
                <a:latin typeface="Arial Black" pitchFamily="34" charset="0"/>
              </a:rPr>
              <a:t>O JEDNÉ NEZNÁMÉ</a:t>
            </a:r>
            <a:endParaRPr lang="cs-CZ" sz="3600" b="1" dirty="0">
              <a:latin typeface="Arial Black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360000" y="2204864"/>
                <a:ext cx="8352928" cy="176935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pPr algn="just"/>
                <a:r>
                  <a:rPr lang="cs-CZ" dirty="0" smtClean="0"/>
                  <a:t>	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Rovnicí o jedné neznámé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rozumíme zápis ve tvaru</a:t>
                </a:r>
              </a:p>
              <a:p>
                <a:endParaRPr lang="cs-CZ" sz="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</a:rPr>
                      <m:t>𝑳</m:t>
                    </m:r>
                    <m:r>
                      <a:rPr lang="cs-CZ" sz="2800" b="1" i="1" smtClean="0">
                        <a:latin typeface="Cambria Math"/>
                      </a:rPr>
                      <m:t>(</m:t>
                    </m:r>
                    <m:r>
                      <a:rPr lang="cs-CZ" sz="2800" b="1" i="1" smtClean="0"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</a:rPr>
                      <m:t>)=</m:t>
                    </m:r>
                    <m:r>
                      <a:rPr lang="cs-CZ" sz="2800" b="1" i="1" smtClean="0">
                        <a:latin typeface="Cambria Math"/>
                      </a:rPr>
                      <m:t>𝑷</m:t>
                    </m:r>
                    <m:r>
                      <a:rPr lang="cs-CZ" sz="2800" b="1" i="1" smtClean="0">
                        <a:latin typeface="Cambria Math"/>
                      </a:rPr>
                      <m:t>(</m:t>
                    </m:r>
                    <m:r>
                      <a:rPr lang="cs-CZ" sz="2800" b="1" i="1" smtClean="0"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</a:rPr>
                      <m:t>)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endParaRPr lang="cs-CZ" sz="800" dirty="0">
                  <a:latin typeface="Times New Roman" pitchFamily="18" charset="0"/>
                  <a:cs typeface="Times New Roman" pitchFamily="18" charset="0"/>
                </a:endParaRPr>
              </a:p>
              <a:p>
                <a:pPr algn="just"/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kde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</a:rPr>
                      <m:t>𝑳</m:t>
                    </m:r>
                    <m:d>
                      <m:dPr>
                        <m:ctrlPr>
                          <a:rPr lang="cs-CZ" sz="2400" b="1" i="1">
                            <a:latin typeface="Cambria Math"/>
                          </a:rPr>
                        </m:ctrlPr>
                      </m:dPr>
                      <m:e>
                        <m:r>
                          <a:rPr lang="cs-CZ" sz="2400" b="1" i="1">
                            <a:latin typeface="Cambria Math"/>
                          </a:rPr>
                          <m:t>𝒙</m:t>
                        </m:r>
                      </m:e>
                    </m:d>
                    <m:r>
                      <a:rPr lang="cs-CZ" sz="2400" b="1" i="1" smtClean="0">
                        <a:latin typeface="Cambria Math"/>
                      </a:rPr>
                      <m:t>,  </m:t>
                    </m:r>
                    <m:r>
                      <a:rPr lang="cs-CZ" sz="2400" b="1" i="1">
                        <a:latin typeface="Cambria Math"/>
                      </a:rPr>
                      <m:t>𝑷</m:t>
                    </m:r>
                    <m:r>
                      <a:rPr lang="cs-CZ" sz="2400" b="1" i="1">
                        <a:latin typeface="Cambria Math"/>
                      </a:rPr>
                      <m:t>(</m:t>
                    </m:r>
                    <m:r>
                      <a:rPr lang="cs-CZ" sz="2400" b="1" i="1">
                        <a:latin typeface="Cambria Math"/>
                      </a:rPr>
                      <m:t>𝒙</m:t>
                    </m:r>
                    <m:r>
                      <a:rPr lang="cs-CZ" sz="2400" b="1" i="1">
                        <a:latin typeface="Cambria Math"/>
                      </a:rPr>
                      <m:t>)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jsou výrazy obsahující proměnnou </a:t>
                </a:r>
                <a:r>
                  <a:rPr lang="cs-CZ" sz="2400" i="1" dirty="0" smtClean="0">
                    <a:latin typeface="Times New Roman" pitchFamily="18" charset="0"/>
                    <a:cs typeface="Times New Roman" pitchFamily="18" charset="0"/>
                  </a:rPr>
                  <a:t>x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a konstanty.</a:t>
                </a:r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204864"/>
                <a:ext cx="8352928" cy="1769350"/>
              </a:xfrm>
              <a:prstGeom prst="rect">
                <a:avLst/>
              </a:prstGeom>
              <a:blipFill rotWithShape="1">
                <a:blip r:embed="rId2"/>
                <a:stretch>
                  <a:fillRect l="-218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 useBgFill="1">
            <p:nvSpPr>
              <p:cNvPr id="10" name="TextovéPole 9"/>
              <p:cNvSpPr txBox="1"/>
              <p:nvPr/>
            </p:nvSpPr>
            <p:spPr>
              <a:xfrm>
                <a:off x="1889702" y="4402585"/>
                <a:ext cx="4968552" cy="1067280"/>
              </a:xfrm>
              <a:prstGeom prst="rect">
                <a:avLst/>
              </a:prstGeom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1" i="1">
                          <a:latin typeface="Cambria Math"/>
                        </a:rPr>
                        <m:t>𝑳</m:t>
                      </m:r>
                      <m:r>
                        <a:rPr lang="cs-CZ" sz="2800" b="1" i="1">
                          <a:latin typeface="Cambria Math"/>
                        </a:rPr>
                        <m:t>(</m:t>
                      </m:r>
                      <m:r>
                        <a:rPr lang="cs-CZ" sz="2800" b="1" i="1">
                          <a:latin typeface="Cambria Math"/>
                        </a:rPr>
                        <m:t>𝒙</m:t>
                      </m:r>
                      <m:r>
                        <a:rPr lang="cs-CZ" sz="2800" b="1" i="1">
                          <a:latin typeface="Cambria Math"/>
                        </a:rPr>
                        <m:t>)=</m:t>
                      </m:r>
                      <m:r>
                        <a:rPr lang="cs-CZ" sz="2800" b="1" i="1">
                          <a:latin typeface="Cambria Math"/>
                        </a:rPr>
                        <m:t>𝑷</m:t>
                      </m:r>
                      <m:r>
                        <a:rPr lang="cs-CZ" sz="2800" b="1" i="1">
                          <a:latin typeface="Cambria Math"/>
                        </a:rPr>
                        <m:t>(</m:t>
                      </m:r>
                      <m:r>
                        <a:rPr lang="cs-CZ" sz="2800" b="1" i="1">
                          <a:latin typeface="Cambria Math"/>
                        </a:rPr>
                        <m:t>𝒙</m:t>
                      </m:r>
                      <m:r>
                        <a:rPr lang="cs-CZ" sz="2800" b="1" i="1">
                          <a:latin typeface="Cambria Math"/>
                        </a:rPr>
                        <m:t>)</m:t>
                      </m:r>
                    </m:oMath>
                  </m:oMathPara>
                </a14:m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sz="800" dirty="0">
                  <a:latin typeface="Times New Roman" pitchFamily="18" charset="0"/>
                  <a:cs typeface="Times New Roman" pitchFamily="18" charset="0"/>
                </a:endParaRPr>
              </a:p>
              <a:p>
                <a:endParaRPr lang="cs-CZ" sz="28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 useBgFill="1"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9702" y="4402585"/>
                <a:ext cx="4968552" cy="10672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ovéPole 10"/>
          <p:cNvSpPr txBox="1"/>
          <p:nvPr/>
        </p:nvSpPr>
        <p:spPr>
          <a:xfrm>
            <a:off x="1187624" y="5473537"/>
            <a:ext cx="28533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Levá strana rovnice</a:t>
            </a:r>
            <a:endParaRPr lang="cs-CZ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788000" y="5473537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Pravá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strana rovnice</a:t>
            </a:r>
          </a:p>
        </p:txBody>
      </p:sp>
      <p:sp>
        <p:nvSpPr>
          <p:cNvPr id="13" name="Ovál 12"/>
          <p:cNvSpPr/>
          <p:nvPr/>
        </p:nvSpPr>
        <p:spPr>
          <a:xfrm>
            <a:off x="4500000" y="4393537"/>
            <a:ext cx="954106" cy="6074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vál 13"/>
          <p:cNvSpPr/>
          <p:nvPr/>
        </p:nvSpPr>
        <p:spPr>
          <a:xfrm>
            <a:off x="3275856" y="4393537"/>
            <a:ext cx="954106" cy="6074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5" name="Přímá spojnice se šipkou 14"/>
          <p:cNvCxnSpPr>
            <a:stCxn id="14" idx="4"/>
            <a:endCxn id="11" idx="0"/>
          </p:cNvCxnSpPr>
          <p:nvPr/>
        </p:nvCxnSpPr>
        <p:spPr>
          <a:xfrm flipH="1">
            <a:off x="2614283" y="5000959"/>
            <a:ext cx="1138626" cy="472578"/>
          </a:xfrm>
          <a:prstGeom prst="straightConnector1">
            <a:avLst/>
          </a:prstGeom>
          <a:ln w="25400" cmpd="sng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>
            <a:stCxn id="13" idx="4"/>
            <a:endCxn id="12" idx="0"/>
          </p:cNvCxnSpPr>
          <p:nvPr/>
        </p:nvCxnSpPr>
        <p:spPr>
          <a:xfrm>
            <a:off x="4977053" y="5000959"/>
            <a:ext cx="1395123" cy="47257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0990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/>
      <p:bldP spid="12" grpId="0"/>
      <p:bldP spid="13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360000" y="836712"/>
            <a:ext cx="8352928" cy="1517678"/>
          </a:xfrm>
          <a:prstGeom prst="rect">
            <a:avLst/>
          </a:prstGeom>
          <a:noFill/>
          <a:ln w="38100">
            <a:noFill/>
          </a:ln>
        </p:spPr>
        <p:txBody>
          <a:bodyPr wrap="square" tIns="180000" bIns="180000" rtlCol="0">
            <a:sp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Řešíme-li rovnice početně, používáme tzv.</a:t>
            </a:r>
          </a:p>
          <a:p>
            <a:endParaRPr lang="cs-CZ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				</a:t>
            </a:r>
            <a:r>
              <a:rPr lang="cs-CZ" sz="4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ekvivalentní úpravy</a:t>
            </a:r>
            <a:endParaRPr lang="cs-CZ" sz="40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360000" y="2325759"/>
            <a:ext cx="8352928" cy="1802371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endParaRPr lang="cs-CZ" sz="1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</a:p>
          <a:p>
            <a:pPr algn="just"/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 oběma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stranám rovnice </a:t>
            </a: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můžeme přičíst nebo odečíst     stejný výraz.</a:t>
            </a:r>
          </a:p>
          <a:p>
            <a:endParaRPr lang="cs-CZ" sz="1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Šipka doleva 1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60000" y="4217650"/>
            <a:ext cx="8352928" cy="1802371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tIns="180000" bIns="180000" rtlCol="0">
            <a:spAutoFit/>
          </a:bodyPr>
          <a:lstStyle/>
          <a:p>
            <a:endParaRPr lang="cs-CZ" sz="11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endParaRPr lang="cs-CZ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Obě strany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rovnice </a:t>
            </a: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můžeme násobit nebo dělit stejným </a:t>
            </a:r>
            <a:r>
              <a:rPr lang="cs-CZ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nenulovým </a:t>
            </a:r>
            <a:r>
              <a:rPr lang="cs-CZ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výrazem.</a:t>
            </a:r>
          </a:p>
          <a:p>
            <a:endParaRPr lang="cs-CZ" sz="105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37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Šipka doleva 5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2" name="Šipka doleva 11">
            <a:hlinkClick r:id="rId3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0000" y="404664"/>
                <a:ext cx="8352928" cy="2138682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pPr algn="just"/>
                <a:r>
                  <a:rPr lang="cs-CZ" dirty="0" smtClean="0"/>
                  <a:t>	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O rovnici říkáme, že je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lineární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když ji lze ekvivalentními úpravami převést na tvar</a:t>
                </a:r>
              </a:p>
              <a:p>
                <a:endParaRPr lang="cs-CZ" sz="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</a:rPr>
                      <m:t>𝒂𝒙</m:t>
                    </m:r>
                    <m:r>
                      <a:rPr lang="cs-CZ" sz="2800" b="1" i="1" smtClean="0">
                        <a:latin typeface="Cambria Math"/>
                      </a:rPr>
                      <m:t>+</m:t>
                    </m:r>
                    <m:r>
                      <a:rPr lang="cs-CZ" sz="2800" b="1" i="1" smtClean="0">
                        <a:latin typeface="Cambria Math"/>
                      </a:rPr>
                      <m:t>𝒃</m:t>
                    </m:r>
                    <m:r>
                      <a:rPr lang="cs-CZ" sz="2800" b="1" i="1" smtClean="0">
                        <a:latin typeface="Cambria Math"/>
                      </a:rPr>
                      <m:t>=</m:t>
                    </m:r>
                    <m:r>
                      <a:rPr lang="cs-CZ" sz="2800" b="1" i="1" smtClean="0">
                        <a:latin typeface="Cambria Math"/>
                      </a:rPr>
                      <m:t>𝟎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</a:p>
              <a:p>
                <a:endParaRPr lang="cs-CZ" sz="8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 	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kde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</a:rPr>
                      <m:t>𝒂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</a:rPr>
                      <m:t>𝒃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jsou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reálná čísla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04664"/>
                <a:ext cx="8352928" cy="2138682"/>
              </a:xfrm>
              <a:prstGeom prst="rect">
                <a:avLst/>
              </a:prstGeom>
              <a:blipFill rotWithShape="1">
                <a:blip r:embed="rId4"/>
                <a:stretch>
                  <a:fillRect l="-872" r="-945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2705193"/>
                <a:ext cx="8352928" cy="1361674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Lineární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rovnice o neznámé </a:t>
                </a:r>
                <a14:m>
                  <m:oMath xmlns:m="http://schemas.openxmlformats.org/officeDocument/2006/math">
                    <m:r>
                      <a:rPr lang="cs-CZ" sz="2400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sz="24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∈</m:t>
                    </m:r>
                    <m:r>
                      <a:rPr lang="cs-CZ" sz="2400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𝑅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 má právě jedno řešení:</a:t>
                </a:r>
                <a:endParaRPr lang="cs-CZ" sz="800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pPr algn="ctr"/>
                <a14:m>
                  <m:oMath xmlns:m="http://schemas.openxmlformats.org/officeDocument/2006/math">
                    <m:r>
                      <a:rPr lang="cs-CZ" sz="2800" b="1" i="1" smtClean="0">
                        <a:latin typeface="Cambria Math"/>
                      </a:rPr>
                      <m:t>𝒙</m:t>
                    </m:r>
                    <m:r>
                      <a:rPr lang="cs-CZ" sz="2800" b="1" i="1" smtClean="0">
                        <a:latin typeface="Cambria Math"/>
                      </a:rPr>
                      <m:t>=−</m:t>
                    </m:r>
                    <m:f>
                      <m:fPr>
                        <m:ctrlPr>
                          <a:rPr lang="cs-CZ" sz="2800" b="1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latin typeface="Cambria Math"/>
                          </a:rPr>
                          <m:t>𝒃</m:t>
                        </m:r>
                      </m:num>
                      <m:den>
                        <m:r>
                          <a:rPr lang="cs-CZ" sz="2800" b="1" i="1" smtClean="0">
                            <a:latin typeface="Cambria Math"/>
                          </a:rPr>
                          <m:t>𝒂</m:t>
                        </m:r>
                      </m:den>
                    </m:f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,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kde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.</a:t>
                </a: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705193"/>
                <a:ext cx="8352928" cy="1361674"/>
              </a:xfrm>
              <a:prstGeom prst="rect">
                <a:avLst/>
              </a:prstGeom>
              <a:blipFill rotWithShape="1">
                <a:blip r:embed="rId5"/>
                <a:stretch>
                  <a:fillRect l="-87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42876" y="4293096"/>
                <a:ext cx="8352928" cy="1748510"/>
              </a:xfrm>
              <a:prstGeom prst="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txBody>
              <a:bodyPr wrap="square" tIns="180000" bIns="180000" rtlCol="0">
                <a:spAutoFit/>
              </a:bodyPr>
              <a:lstStyle/>
              <a:p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Je-li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𝒂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, má rovnice </a:t>
                </a:r>
                <a14:m>
                  <m:oMath xmlns:m="http://schemas.openxmlformats.org/officeDocument/2006/math">
                    <m:r>
                      <a:rPr lang="cs-CZ" sz="2400" b="1" i="0" smtClean="0">
                        <a:latin typeface="Cambria Math"/>
                        <a:cs typeface="Times New Roman" pitchFamily="18" charset="0"/>
                      </a:rPr>
                      <m:t>𝟎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∙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 </a:t>
                </a:r>
                <a:r>
                  <a:rPr lang="cs-CZ" sz="2400" dirty="0" smtClean="0">
                    <a:latin typeface="Times New Roman" pitchFamily="18" charset="0"/>
                    <a:cs typeface="Times New Roman" pitchFamily="18" charset="0"/>
                  </a:rPr>
                  <a:t>dvě možnosti řešení:</a:t>
                </a:r>
              </a:p>
              <a:p>
                <a:endParaRPr lang="cs-CZ" sz="1600" dirty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Pro 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má rovnice nekonečně mnoho řešení	</a:t>
                </a:r>
                <a14:m>
                  <m:oMath xmlns:m="http://schemas.openxmlformats.org/officeDocument/2006/math"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𝑹</m:t>
                    </m:r>
                    <m:r>
                      <a:rPr lang="cs-CZ" sz="2400" b="1" i="1" smtClean="0">
                        <a:latin typeface="Cambria Math"/>
                        <a:cs typeface="Times New Roman" pitchFamily="18" charset="0"/>
                      </a:rPr>
                      <m:t>.</m:t>
                    </m:r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  <a:p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Pro 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𝒃</m:t>
                    </m:r>
                    <m:r>
                      <a:rPr lang="cs-CZ" sz="2400" b="1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≠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 nemá 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rovnice </a:t>
                </a:r>
                <a:r>
                  <a:rPr lang="cs-CZ" sz="2400" b="1" dirty="0" smtClean="0">
                    <a:latin typeface="Times New Roman" pitchFamily="18" charset="0"/>
                    <a:cs typeface="Times New Roman" pitchFamily="18" charset="0"/>
                  </a:rPr>
                  <a:t>žádné řešení	</a:t>
                </a:r>
                <a:r>
                  <a:rPr lang="cs-CZ" sz="2400" b="1" dirty="0">
                    <a:latin typeface="Times New Roman" pitchFamily="18" charset="0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sz="2400" b="1" i="1">
                        <a:latin typeface="Cambria Math"/>
                        <a:cs typeface="Times New Roman" pitchFamily="18" charset="0"/>
                      </a:rPr>
                      <m:t>=∅.</m:t>
                    </m:r>
                  </m:oMath>
                </a14:m>
                <a:endParaRPr lang="cs-CZ" sz="2400" b="1" dirty="0" smtClean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2876" y="4293096"/>
                <a:ext cx="8352928" cy="1748510"/>
              </a:xfrm>
              <a:prstGeom prst="rect">
                <a:avLst/>
              </a:prstGeom>
              <a:blipFill rotWithShape="1">
                <a:blip r:embed="rId6"/>
                <a:stretch>
                  <a:fillRect l="-872"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12616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8363" y="486419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7908" y="508444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45301" y="908650"/>
                <a:ext cx="84249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𝟐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)+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𝟒</m:t>
                      </m:r>
                      <m:d>
                        <m:dPr>
                          <m:ctrlPr>
                            <a:rPr lang="cs-CZ" b="1" i="1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b="1" i="1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𝟑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(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)</m:t>
                      </m:r>
                    </m:oMath>
                  </m:oMathPara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01" y="908650"/>
                <a:ext cx="8424936" cy="369332"/>
              </a:xfrm>
              <a:prstGeom prst="rect">
                <a:avLst/>
              </a:prstGeom>
              <a:blipFill rotWithShape="1">
                <a:blip r:embed="rId3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5328000"/>
                <a:ext cx="8395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Řešením rovnice je 	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𝟏𝟖</m:t>
                    </m:r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328000"/>
                <a:ext cx="8395539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45301" y="137665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 		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−2−3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+6+4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−12=2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+5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01" y="1376650"/>
                <a:ext cx="8322934" cy="3693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45301" y="184465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		 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−8=10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01" y="1844650"/>
                <a:ext cx="832293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45301" y="231265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	</a:t>
                </a:r>
                <a:r>
                  <a:rPr lang="cs-CZ" b="1" dirty="0" smtClean="0">
                    <a:cs typeface="Times New Roman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𝟏𝟖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301" y="2312650"/>
                <a:ext cx="832293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360000" y="3240000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ea typeface="Cambria Math"/>
                <a:cs typeface="Times New Roman" pitchFamily="18" charset="0"/>
              </a:rPr>
              <a:t> </a:t>
            </a:r>
            <a:r>
              <a:rPr lang="cs-CZ" dirty="0" smtClean="0">
                <a:ea typeface="Cambria Math"/>
                <a:cs typeface="Times New Roman" pitchFamily="18" charset="0"/>
              </a:rPr>
              <a:t>    Zkouška: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360000" y="3600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ea typeface="Cambria Math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𝐿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e>
                    </m:d>
                    <m:r>
                      <a:rPr lang="cs-CZ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2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18−1</m:t>
                        </m:r>
                      </m:e>
                    </m:d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−3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18−2</m:t>
                        </m:r>
                      </m:e>
                    </m:d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+4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18−3</m:t>
                        </m:r>
                      </m:e>
                    </m:d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=34−48+60=46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600000"/>
                <a:ext cx="8322934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Šipka doleva 19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360000" y="4068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ea typeface="Cambria Math"/>
                    <a:cs typeface="Times New Roman" pitchFamily="18" charset="0"/>
                  </a:rPr>
                  <a:t>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𝑃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e>
                    </m:d>
                    <m:r>
                      <a:rPr lang="cs-CZ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2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18+5</m:t>
                        </m:r>
                      </m:e>
                    </m:d>
                    <m: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=46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068000"/>
                <a:ext cx="8322934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0000" y="4536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dirty="0" smtClean="0">
                    <a:ea typeface="Cambria Math"/>
                    <a:cs typeface="Times New Roman" pitchFamily="18" charset="0"/>
                  </a:rPr>
                  <a:t>					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𝐿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e>
                    </m:d>
                    <m:r>
                      <a:rPr lang="cs-CZ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ea typeface="Cambria Math"/>
                        <a:cs typeface="Times New Roman" pitchFamily="18" charset="0"/>
                      </a:rPr>
                      <m:t>P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0" smtClean="0">
                            <a:latin typeface="Cambria Math"/>
                            <a:ea typeface="Cambria Math"/>
                            <a:cs typeface="Times New Roman" pitchFamily="18" charset="0"/>
                          </a:rPr>
                          <m:t>18</m:t>
                        </m:r>
                      </m:e>
                    </m:d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536000"/>
                <a:ext cx="8322934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7056000" y="184465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+8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6000" y="1844650"/>
                <a:ext cx="2088232" cy="369332"/>
              </a:xfrm>
              <a:prstGeom prst="rect">
                <a:avLst/>
              </a:prstGeom>
              <a:blipFill rotWithShape="1">
                <a:blip r:embed="rId11"/>
                <a:stretch>
                  <a:fillRect l="-233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7056000" y="137665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−2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56000" y="1376650"/>
                <a:ext cx="2088232" cy="369332"/>
              </a:xfrm>
              <a:prstGeom prst="rect">
                <a:avLst/>
              </a:prstGeom>
              <a:blipFill rotWithShape="1">
                <a:blip r:embed="rId12"/>
                <a:stretch>
                  <a:fillRect l="-2332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5163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2" grpId="0"/>
      <p:bldP spid="24" grpId="0"/>
      <p:bldP spid="2" grpId="0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8363" y="486419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7908" y="508444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900000"/>
                <a:ext cx="8424936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𝟐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𝟑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𝟑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(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𝟒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𝟐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) 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𝟖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900000"/>
                <a:ext cx="8424936" cy="634789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5868000"/>
                <a:ext cx="8395539" cy="5369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Řešením rovnice je  	</a:t>
                </a:r>
                <a14:m>
                  <m:oMath xmlns:m="http://schemas.openxmlformats.org/officeDocument/2006/math"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𝟏𝟏</m:t>
                        </m:r>
                      </m:num>
                      <m:den>
                        <m:r>
                          <a:rPr lang="cs-CZ" sz="2000" b="1" i="1" dirty="0" smtClean="0">
                            <a:latin typeface="Cambria Math"/>
                            <a:cs typeface="Times New Roman" pitchFamily="18" charset="0"/>
                          </a:rPr>
                          <m:t>𝟗</m:t>
                        </m:r>
                      </m:den>
                    </m:f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868000"/>
                <a:ext cx="8395539" cy="536942"/>
              </a:xfrm>
              <a:prstGeom prst="rect">
                <a:avLst/>
              </a:prstGeom>
              <a:blipFill rotWithShape="1">
                <a:blip r:embed="rId4"/>
                <a:stretch>
                  <a:fillRect b="-454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720000" y="1548000"/>
                <a:ext cx="832293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2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+6−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4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  <a:cs typeface="Times New Roman" pitchFamily="18" charset="0"/>
                        </a:rPr>
                        <m:t>−6=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+11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cs typeface="Times New Roman" pitchFamily="18" charset="0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b="0" dirty="0" smtClean="0"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20000" y="1548000"/>
                <a:ext cx="8322934" cy="61273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60000" y="2196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		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16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−6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=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+11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196000"/>
                <a:ext cx="832293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2664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   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9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=11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664000"/>
                <a:ext cx="832293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ovéPole 17"/>
          <p:cNvSpPr txBox="1"/>
          <p:nvPr/>
        </p:nvSpPr>
        <p:spPr>
          <a:xfrm>
            <a:off x="343053" y="3775094"/>
            <a:ext cx="83229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>
                <a:ea typeface="Cambria Math"/>
                <a:cs typeface="Times New Roman" pitchFamily="18" charset="0"/>
              </a:rPr>
              <a:t> </a:t>
            </a:r>
            <a:r>
              <a:rPr lang="cs-CZ" dirty="0" smtClean="0">
                <a:ea typeface="Cambria Math"/>
                <a:cs typeface="Times New Roman" pitchFamily="18" charset="0"/>
              </a:rPr>
              <a:t>    Zkouška: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1008000" y="4135094"/>
                <a:ext cx="8322934" cy="714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𝐿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2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+3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−3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4</m:t>
                              </m:r>
                            </m:den>
                          </m:f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+2</m:t>
                          </m:r>
                        </m:e>
                      </m:d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=2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38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9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−3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83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36</m:t>
                          </m:r>
                        </m:den>
                      </m:f>
                      <m:r>
                        <a:rPr lang="cs-CZ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304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36</m:t>
                          </m:r>
                        </m:den>
                      </m:f>
                      <m:r>
                        <a:rPr lang="cs-CZ">
                          <a:latin typeface="Cambria Math"/>
                          <a:ea typeface="Cambria Math"/>
                          <a:cs typeface="Times New Roman" pitchFamily="18" charset="0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249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36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55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08000" y="4135094"/>
                <a:ext cx="8322934" cy="71468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Šipka doleva 19">
            <a:hlinkClick r:id="rId9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-936000" y="4898671"/>
                <a:ext cx="8322934" cy="86607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𝑃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+11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8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110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8</m:t>
                          </m:r>
                        </m:den>
                      </m:f>
                      <m:r>
                        <a:rPr lang="cs-CZ" b="0" i="0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55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36</m:t>
                          </m:r>
                        </m:den>
                      </m:f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-936000" y="4898671"/>
                <a:ext cx="8322934" cy="866071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600000" y="4974364"/>
                <a:ext cx="8322934" cy="71468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>
                          <a:latin typeface="Cambria Math"/>
                          <a:ea typeface="Cambria Math"/>
                          <a:cs typeface="Times New Roman" pitchFamily="18" charset="0"/>
                        </a:rPr>
                        <m:t>𝐿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  <m:r>
                        <a:rPr lang="cs-CZ">
                          <a:latin typeface="Cambria Math"/>
                          <a:ea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b="0" i="1" smtClean="0">
                          <a:latin typeface="Cambria Math"/>
                          <a:ea typeface="Cambria Math"/>
                          <a:cs typeface="Times New Roman" pitchFamily="18" charset="0"/>
                        </a:rPr>
                        <m:t>𝑃</m:t>
                      </m:r>
                      <m:d>
                        <m:dPr>
                          <m:ctrlPr>
                            <a:rPr lang="cs-CZ" i="1"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11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  <a:ea typeface="Cambria Math"/>
                                  <a:cs typeface="Times New Roman" pitchFamily="18" charset="0"/>
                                </a:rPr>
                                <m:t>9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0" y="4974364"/>
                <a:ext cx="8322934" cy="714683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876256" y="16697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</m:t>
                    </m:r>
                    <m:r>
                      <a:rPr lang="cs-CZ" b="0" i="1" smtClean="0">
                        <a:latin typeface="Cambria Math"/>
                      </a:rPr>
                      <m:t>8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1669700"/>
                <a:ext cx="2088232" cy="369332"/>
              </a:xfrm>
              <a:prstGeom prst="rect">
                <a:avLst/>
              </a:prstGeom>
              <a:blipFill rotWithShape="1">
                <a:blip r:embed="rId12"/>
                <a:stretch>
                  <a:fillRect l="-2624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1259999" y="3132000"/>
                <a:ext cx="8322934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𝟗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999" y="3132000"/>
                <a:ext cx="8322934" cy="6127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6876000" y="2191432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000" y="2191432"/>
                <a:ext cx="2088232" cy="369332"/>
              </a:xfrm>
              <a:prstGeom prst="rect">
                <a:avLst/>
              </a:prstGeom>
              <a:blipFill rotWithShape="1">
                <a:blip r:embed="rId14"/>
                <a:stretch>
                  <a:fillRect l="-26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6876256" y="26640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:</m:t>
                    </m:r>
                    <m:r>
                      <a:rPr lang="cs-CZ" b="0" i="1" smtClean="0">
                        <a:latin typeface="Cambria Math"/>
                      </a:rPr>
                      <m:t>9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2664000"/>
                <a:ext cx="2088232" cy="369332"/>
              </a:xfrm>
              <a:prstGeom prst="rect">
                <a:avLst/>
              </a:prstGeom>
              <a:blipFill rotWithShape="1">
                <a:blip r:embed="rId15"/>
                <a:stretch>
                  <a:fillRect l="-26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9833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  <p:bldP spid="22" grpId="0"/>
      <p:bldP spid="24" grpId="0"/>
      <p:bldP spid="2" grpId="0"/>
      <p:bldP spid="21" grpId="0"/>
      <p:bldP spid="23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080000" y="323778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60000" y="36000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360000" y="648000"/>
                <a:ext cx="842493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𝟒</m:t>
                      </m:r>
                      <m:d>
                        <m:dPr>
                          <m:begChr m:val="["/>
                          <m:endChr m:val="]"/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𝟐</m:t>
                          </m:r>
                          <m:d>
                            <m:dPr>
                              <m:ctrlPr>
                                <a:rPr lang="cs-CZ" b="1" i="1" smtClean="0">
                                  <a:latin typeface="Cambria Math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r>
                                <a:rPr lang="cs-CZ" b="1" i="1" smtClean="0">
                                  <a:latin typeface="Cambria Math"/>
                                  <a:cs typeface="Times New Roman" pitchFamily="18" charset="0"/>
                                </a:rPr>
                                <m:t>𝒙</m:t>
                              </m:r>
                              <m:r>
                                <a:rPr lang="cs-CZ" b="1" i="1" smtClean="0">
                                  <a:latin typeface="Cambria Math"/>
                                  <a:cs typeface="Times New Roman" pitchFamily="18" charset="0"/>
                                </a:rPr>
                                <m:t>+</m:t>
                              </m:r>
                              <m:r>
                                <a:rPr lang="cs-CZ" b="1" i="1" smtClean="0">
                                  <a:latin typeface="Cambria Math"/>
                                  <a:cs typeface="Times New Roman" pitchFamily="18" charset="0"/>
                                </a:rPr>
                                <m:t>𝟔</m:t>
                              </m:r>
                            </m:e>
                          </m:d>
                        </m:e>
                      </m:d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𝟓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+</m:t>
                      </m:r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𝟑</m:t>
                      </m:r>
                    </m:oMath>
                  </m:oMathPara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648000"/>
                <a:ext cx="8424936" cy="36933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360000" y="2808000"/>
                <a:ext cx="8395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Rovnice nemá řešení 	 	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=∅</m:t>
                    </m:r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808000"/>
                <a:ext cx="8395539" cy="369332"/>
              </a:xfrm>
              <a:prstGeom prst="rect">
                <a:avLst/>
              </a:prstGeom>
              <a:blipFill rotWithShape="1">
                <a:blip r:embed="rId4"/>
                <a:stretch>
                  <a:fillRect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360000" y="1080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 		  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−4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−2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−12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</m:t>
                    </m:r>
                  </m:oMath>
                </a14:m>
                <a:r>
                  <a:rPr lang="cs-CZ" dirty="0" smtClean="0">
                    <a:latin typeface="Times New Roman" pitchFamily="18" charset="0"/>
                    <a:cs typeface="Times New Roman" pitchFamily="18" charset="0"/>
                  </a:rPr>
                  <a:t>3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080000"/>
                <a:ext cx="8322934" cy="369332"/>
              </a:xfrm>
              <a:prstGeom prst="rect">
                <a:avLst/>
              </a:prstGeom>
              <a:blipFill rotWithShape="1">
                <a:blip r:embed="rId5"/>
                <a:stretch>
                  <a:fillRect t="-9836" b="-2295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360000" y="1512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	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−4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+8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+48=5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+3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512000"/>
                <a:ext cx="8322934" cy="36933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360000" y="1944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+48=5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+3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1944000"/>
                <a:ext cx="8322934" cy="3693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Šipka doleva 19">
            <a:hlinkClick r:id="rId8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/>
              <p:cNvSpPr txBox="1"/>
              <p:nvPr/>
            </p:nvSpPr>
            <p:spPr>
              <a:xfrm>
                <a:off x="6876256" y="19440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−5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1944000"/>
                <a:ext cx="2088232" cy="369332"/>
              </a:xfrm>
              <a:prstGeom prst="rect">
                <a:avLst/>
              </a:prstGeom>
              <a:blipFill rotWithShape="1">
                <a:blip r:embed="rId9"/>
                <a:stretch>
                  <a:fillRect l="-2624" t="-8333" b="-2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ovéPole 20"/>
              <p:cNvSpPr txBox="1"/>
              <p:nvPr/>
            </p:nvSpPr>
            <p:spPr>
              <a:xfrm>
                <a:off x="360000" y="2376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      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𝟒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𝟖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𝟑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1" name="TextovéPole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2376000"/>
                <a:ext cx="8322934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3" name="TextovéPole 22"/>
          <p:cNvSpPr txBox="1"/>
          <p:nvPr/>
        </p:nvSpPr>
        <p:spPr>
          <a:xfrm>
            <a:off x="1080000" y="3420000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60000" y="3456000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ovéPole 25"/>
              <p:cNvSpPr txBox="1"/>
              <p:nvPr/>
            </p:nvSpPr>
            <p:spPr>
              <a:xfrm>
                <a:off x="360000" y="3744000"/>
                <a:ext cx="8424936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𝟔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𝟐𝟓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𝟏𝟓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−</m:t>
                      </m:r>
                      <m:d>
                        <m:d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𝟏</m:t>
                          </m:r>
                        </m:e>
                      </m:d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𝟐</m:t>
                          </m:r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𝒙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𝟑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  <a:cs typeface="Times New Roman" pitchFamily="18" charset="0"/>
                        </a:rPr>
                        <m:t>+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𝟕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  <a:cs typeface="Times New Roman" pitchFamily="18" charset="0"/>
                            </a:rPr>
                            <m:t>𝟓</m:t>
                          </m:r>
                        </m:den>
                      </m:f>
                    </m:oMath>
                  </m:oMathPara>
                </a14:m>
                <a:endParaRPr lang="cs-CZ" b="1" dirty="0">
                  <a:latin typeface="Cambria Math" pitchFamily="18" charset="0"/>
                  <a:ea typeface="Cambria Math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6" name="TextovéPole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3744000"/>
                <a:ext cx="8424936" cy="634789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360000" y="6121817"/>
                <a:ext cx="8395539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Rovnice má nekonečně mnoho řešení 	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𝑷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dirty="0" smtClean="0">
                        <a:latin typeface="Cambria Math"/>
                        <a:cs typeface="Times New Roman" pitchFamily="18" charset="0"/>
                      </a:rPr>
                      <m:t>𝑹</m:t>
                    </m:r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6121817"/>
                <a:ext cx="8395539" cy="369332"/>
              </a:xfrm>
              <a:prstGeom prst="rect">
                <a:avLst/>
              </a:prstGeom>
              <a:blipFill rotWithShape="1">
                <a:blip r:embed="rId12"/>
                <a:stretch>
                  <a:fillRect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360000" y="4392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 		            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6+25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−15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𝑥</m:t>
                        </m:r>
                        <m:r>
                          <a:rPr lang="cs-CZ" b="0" i="1" smtClean="0">
                            <a:latin typeface="Cambria Math"/>
                            <a:cs typeface="Times New Roman" pitchFamily="18" charset="0"/>
                          </a:rPr>
                          <m:t>−1</m:t>
                        </m:r>
                      </m:e>
                    </m:d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=10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+21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392000"/>
                <a:ext cx="8322934" cy="3693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360000" y="4824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ea typeface="Cambria Math"/>
                    <a:cs typeface="Times New Roman" pitchFamily="18" charset="0"/>
                  </a:rPr>
                  <a:t>		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6+25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−15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+15=10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ea typeface="Cambria Math"/>
                        <a:cs typeface="Times New Roman" pitchFamily="18" charset="0"/>
                      </a:rPr>
                      <m:t>+21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4824000"/>
                <a:ext cx="8322934" cy="369332"/>
              </a:xfrm>
              <a:prstGeom prst="rect">
                <a:avLst/>
              </a:prstGeom>
              <a:blipFill rotWithShape="1"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360000" y="5256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</a:t>
                </a:r>
                <a14:m>
                  <m:oMath xmlns:m="http://schemas.openxmlformats.org/officeDocument/2006/math">
                    <m:r>
                      <a:rPr lang="cs-CZ" b="0" i="0" smtClean="0">
                        <a:latin typeface="Cambria Math"/>
                        <a:cs typeface="Times New Roman" pitchFamily="18" charset="0"/>
                      </a:rPr>
                      <m:t>10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+21=10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𝑥</m:t>
                    </m:r>
                    <m:r>
                      <a:rPr lang="cs-CZ" b="0" i="1" smtClean="0">
                        <a:latin typeface="Cambria Math"/>
                        <a:cs typeface="Times New Roman" pitchFamily="18" charset="0"/>
                      </a:rPr>
                      <m:t>+21</m:t>
                    </m:r>
                  </m:oMath>
                </a14:m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256000"/>
                <a:ext cx="8322934" cy="369332"/>
              </a:xfrm>
              <a:prstGeom prst="rect">
                <a:avLst/>
              </a:prstGeom>
              <a:blipFill rotWithShape="1"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6876000" y="3876728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ea typeface="Cambria Math"/>
                      </a:rPr>
                      <m:t>∙15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000" y="3876728"/>
                <a:ext cx="2088232" cy="369332"/>
              </a:xfrm>
              <a:prstGeom prst="rect">
                <a:avLst/>
              </a:prstGeom>
              <a:blipFill rotWithShape="1">
                <a:blip r:embed="rId16"/>
                <a:stretch>
                  <a:fillRect l="-26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360000" y="5688000"/>
                <a:ext cx="8322934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cs-CZ" b="0" dirty="0" smtClean="0">
                    <a:cs typeface="Times New Roman" pitchFamily="18" charset="0"/>
                  </a:rPr>
                  <a:t>				           </a:t>
                </a:r>
                <a14:m>
                  <m:oMath xmlns:m="http://schemas.openxmlformats.org/officeDocument/2006/math">
                    <m:r>
                      <a:rPr lang="cs-CZ" b="1" i="0" smtClean="0">
                        <a:latin typeface="Cambria Math"/>
                        <a:cs typeface="Times New Roman" pitchFamily="18" charset="0"/>
                      </a:rPr>
                      <m:t>𝟐𝟏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b="1" i="1" smtClean="0">
                        <a:latin typeface="Cambria Math"/>
                        <a:cs typeface="Times New Roman" pitchFamily="18" charset="0"/>
                      </a:rPr>
                      <m:t>𝟐𝟏</m:t>
                    </m:r>
                  </m:oMath>
                </a14:m>
                <a:endParaRPr lang="cs-CZ" b="1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0000" y="5688000"/>
                <a:ext cx="8322934" cy="369332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ovéPole 21"/>
              <p:cNvSpPr txBox="1"/>
              <p:nvPr/>
            </p:nvSpPr>
            <p:spPr>
              <a:xfrm>
                <a:off x="6876256" y="5256000"/>
                <a:ext cx="208823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−10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2" name="TextovéPole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76256" y="5256000"/>
                <a:ext cx="2088232" cy="369332"/>
              </a:xfrm>
              <a:prstGeom prst="rect">
                <a:avLst/>
              </a:prstGeom>
              <a:blipFill rotWithShape="1">
                <a:blip r:embed="rId18"/>
                <a:stretch>
                  <a:fillRect l="-2624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ovéPole 23"/>
          <p:cNvSpPr txBox="1"/>
          <p:nvPr/>
        </p:nvSpPr>
        <p:spPr>
          <a:xfrm>
            <a:off x="1080000" y="2376000"/>
            <a:ext cx="285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Nepravdivý výraz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Ovál 32"/>
          <p:cNvSpPr/>
          <p:nvPr/>
        </p:nvSpPr>
        <p:spPr>
          <a:xfrm>
            <a:off x="4716016" y="2256955"/>
            <a:ext cx="954106" cy="6074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TextovéPole 33"/>
          <p:cNvSpPr txBox="1"/>
          <p:nvPr/>
        </p:nvSpPr>
        <p:spPr>
          <a:xfrm>
            <a:off x="1079999" y="5688000"/>
            <a:ext cx="28533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Pravdivý výraz</a:t>
            </a:r>
            <a:endParaRPr lang="cs-CZ" sz="24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Ovál 34"/>
          <p:cNvSpPr/>
          <p:nvPr/>
        </p:nvSpPr>
        <p:spPr>
          <a:xfrm>
            <a:off x="4716015" y="5568955"/>
            <a:ext cx="954106" cy="607422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9043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2" grpId="0"/>
      <p:bldP spid="21" grpId="0"/>
      <p:bldP spid="27" grpId="0"/>
      <p:bldP spid="28" grpId="0"/>
      <p:bldP spid="29" grpId="0"/>
      <p:bldP spid="30" grpId="0"/>
      <p:bldP spid="31" grpId="0"/>
      <p:bldP spid="32" grpId="0"/>
      <p:bldP spid="22" grpId="0"/>
      <p:bldP spid="24" grpId="0"/>
      <p:bldP spid="33" grpId="0" animBg="1"/>
      <p:bldP spid="34" grpId="0"/>
      <p:bldP spid="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8363" y="653047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7908" y="675072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18794" y="5511603"/>
                <a:ext cx="8395539" cy="3929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Řešením rovnice je  	</a:t>
                </a:r>
                <a14:m>
                  <m:oMath xmlns:m="http://schemas.openxmlformats.org/officeDocument/2006/math"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r>
                      <a:rPr lang="cs-CZ" sz="2000" b="1" i="1" dirty="0" smtClean="0">
                        <a:latin typeface="Cambria Math"/>
                        <a:cs typeface="Times New Roman" pitchFamily="18" charset="0"/>
                      </a:rPr>
                      <m:t>𝟎</m:t>
                    </m:r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794" y="5511603"/>
                <a:ext cx="8395539" cy="392993"/>
              </a:xfrm>
              <a:prstGeom prst="rect">
                <a:avLst/>
              </a:prstGeom>
              <a:blipFill rotWithShape="1">
                <a:blip r:embed="rId3"/>
                <a:stretch>
                  <a:fillRect t="-1538" b="-2307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Šipka doleva 19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ovéPole 51"/>
              <p:cNvSpPr txBox="1"/>
              <p:nvPr/>
            </p:nvSpPr>
            <p:spPr>
              <a:xfrm>
                <a:off x="2593894" y="1198292"/>
                <a:ext cx="3393813" cy="61734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𝟒</m:t>
                          </m:r>
                          <m:sSup>
                            <m:sSup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sSupPr>
                            <m:e>
                              <m:r>
                                <a:rPr lang="cs-CZ" b="1" i="1" smtClean="0">
                                  <a:latin typeface="Cambria Math"/>
                                </a:rPr>
                                <m:t>𝒙</m:t>
                              </m:r>
                            </m:e>
                            <m:sup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sup>
                          </m:sSup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𝟏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52" name="TextovéPole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93894" y="1198292"/>
                <a:ext cx="3393813" cy="617348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1728000" y="2132856"/>
                <a:ext cx="4257063" cy="65197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−4</m:t>
                          </m:r>
                        </m:num>
                        <m:den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1−2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  <m:d>
                            <m:d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b="0" i="1" smtClean="0">
                                  <a:latin typeface="Cambria Math"/>
                                </a:rPr>
                                <m:t>1+2</m:t>
                              </m:r>
                              <m:r>
                                <a:rPr lang="cs-CZ" b="0" i="1" smtClean="0">
                                  <a:latin typeface="Cambria Math"/>
                                </a:rPr>
                                <m:t>𝑥</m:t>
                              </m:r>
                            </m:e>
                          </m:d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1+2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8000" y="2132856"/>
                <a:ext cx="4257063" cy="65197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6372200" y="2274176"/>
                <a:ext cx="206460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/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1+2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2200" y="2274176"/>
                <a:ext cx="2064604" cy="369332"/>
              </a:xfrm>
              <a:prstGeom prst="rect">
                <a:avLst/>
              </a:prstGeom>
              <a:blipFill rotWithShape="1">
                <a:blip r:embed="rId7"/>
                <a:stretch>
                  <a:fillRect b="-1147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3" name="TextovéPole 62"/>
          <p:cNvSpPr txBox="1"/>
          <p:nvPr/>
        </p:nvSpPr>
        <p:spPr>
          <a:xfrm>
            <a:off x="5556094" y="295275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2052000" y="3096000"/>
                <a:ext cx="3915816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(3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−4)+(1+2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)+3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b="0" i="1" smtClean="0">
                              <a:latin typeface="Cambria Math"/>
                            </a:rPr>
                            <m:t>1−2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52000" y="3096000"/>
                <a:ext cx="3915816" cy="369332"/>
              </a:xfrm>
              <a:prstGeom prst="rect">
                <a:avLst/>
              </a:prstGeom>
              <a:blipFill rotWithShape="1">
                <a:blip r:embed="rId8"/>
                <a:stretch>
                  <a:fillRect b="-1333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ovéPole 64"/>
              <p:cNvSpPr txBox="1"/>
              <p:nvPr/>
            </p:nvSpPr>
            <p:spPr>
              <a:xfrm>
                <a:off x="2776443" y="3600000"/>
                <a:ext cx="32112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−4+1+2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+3−6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5" name="TextovéPole 6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6443" y="3600000"/>
                <a:ext cx="3211264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5004000" y="4104000"/>
                <a:ext cx="975523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04000" y="4104000"/>
                <a:ext cx="975523" cy="369332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5184000" y="4608000"/>
                <a:ext cx="81144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r>
                        <a:rPr lang="cs-CZ" b="1" i="1" smtClean="0">
                          <a:latin typeface="Cambria Math"/>
                        </a:rPr>
                        <m:t>𝟎</m:t>
                      </m:r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84000" y="4608000"/>
                <a:ext cx="811441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0036346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1" grpId="0"/>
      <p:bldP spid="62" grpId="0"/>
      <p:bldP spid="64" grpId="0"/>
      <p:bldP spid="65" grpId="0"/>
      <p:bldP spid="66" grpId="0"/>
      <p:bldP spid="6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Šipka doleva 7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118363" y="653047"/>
            <a:ext cx="76850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Řešte rovnici: 		</a:t>
            </a:r>
            <a:endParaRPr lang="cs-CZ" sz="2000" b="0" i="1" dirty="0" smtClean="0">
              <a:latin typeface="Cambria Math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7908" y="675072"/>
            <a:ext cx="455056" cy="523220"/>
          </a:xfrm>
          <a:prstGeom prst="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418794" y="5708100"/>
                <a:ext cx="8395539" cy="6258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0" dirty="0" smtClean="0">
                    <a:cs typeface="Times New Roman" pitchFamily="18" charset="0"/>
                  </a:rPr>
                  <a:t>		Řešením rovnice je  	</a:t>
                </a:r>
                <a14:m>
                  <m:oMath xmlns:m="http://schemas.openxmlformats.org/officeDocument/2006/math"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𝒙</m:t>
                    </m:r>
                    <m:r>
                      <a:rPr lang="cs-CZ" sz="2400" b="1" i="1" dirty="0" smtClean="0">
                        <a:latin typeface="Cambria Math"/>
                        <a:cs typeface="Times New Roman" pitchFamily="18" charset="0"/>
                      </a:rPr>
                      <m:t>=</m:t>
                    </m:r>
                    <m:f>
                      <m:fPr>
                        <m:ctrlP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</m:ctrlPr>
                      </m:fPr>
                      <m:num>
                        <m: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  <m:t>𝟏𝟔</m:t>
                        </m:r>
                      </m:num>
                      <m:den>
                        <m:r>
                          <a:rPr lang="cs-CZ" sz="2400" b="1" i="1" dirty="0" smtClean="0">
                            <a:latin typeface="Cambria Math"/>
                            <a:cs typeface="Times New Roman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cs-CZ" b="0" dirty="0" smtClean="0">
                    <a:cs typeface="Times New Roman" pitchFamily="18" charset="0"/>
                  </a:rPr>
                  <a:t>.</a:t>
                </a:r>
                <a:endParaRPr lang="cs-CZ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794" y="5708100"/>
                <a:ext cx="8395539" cy="625812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Šipka doleva 19">
            <a:hlinkClick r:id="rId4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2988000" y="1008000"/>
                <a:ext cx="2637260" cy="101739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𝟐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den>
                      </m:f>
                      <m:r>
                        <a:rPr lang="cs-CZ" b="1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f>
                            <m:f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num>
                            <m:den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den>
                          </m:f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</m:num>
                        <m:den>
                          <m:f>
                            <m:fPr>
                              <m:ctrlPr>
                                <a:rPr lang="cs-CZ" b="1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1" i="1" smtClean="0">
                                  <a:latin typeface="Cambria Math"/>
                                </a:rPr>
                                <m:t>𝟐</m:t>
                              </m:r>
                            </m:num>
                            <m:den>
                              <m:r>
                                <a:rPr lang="cs-CZ" b="1" i="1" smtClean="0">
                                  <a:latin typeface="Cambria Math"/>
                                </a:rPr>
                                <m:t>𝟑</m:t>
                              </m:r>
                            </m:den>
                          </m:f>
                          <m:r>
                            <a:rPr lang="cs-CZ" b="1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1" i="1" smtClean="0">
                              <a:latin typeface="Cambria Math"/>
                            </a:rPr>
                            <m:t>𝒙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88000" y="1008000"/>
                <a:ext cx="2637260" cy="1017394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2556000" y="2124000"/>
                <a:ext cx="4121128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den>
                      </m:f>
                      <m:d>
                        <m:dPr>
                          <m:ctrlPr>
                            <a:rPr lang="cs-CZ" i="1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i="1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i="1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i="1">
                              <a:latin typeface="Cambria Math"/>
                            </a:rPr>
                            <m:t>+</m:t>
                          </m:r>
                          <m:r>
                            <a:rPr lang="cs-CZ" i="1">
                              <a:latin typeface="Cambria Math"/>
                            </a:rPr>
                            <m:t>𝑥</m:t>
                          </m:r>
                        </m:e>
                      </m:d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d>
                        <m:dPr>
                          <m:ctrlPr>
                            <a:rPr lang="cs-CZ" b="0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b="0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56000" y="2124000"/>
                <a:ext cx="4121128" cy="714683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TextovéPole 36"/>
          <p:cNvSpPr txBox="1"/>
          <p:nvPr/>
        </p:nvSpPr>
        <p:spPr>
          <a:xfrm>
            <a:off x="6732000" y="1342919"/>
            <a:ext cx="27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0" dirty="0" smtClean="0"/>
              <a:t>/</a:t>
            </a:r>
            <a:endParaRPr lang="cs-CZ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4127942" y="35149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ovéPole 38"/>
              <p:cNvSpPr txBox="1"/>
              <p:nvPr/>
            </p:nvSpPr>
            <p:spPr>
              <a:xfrm>
                <a:off x="2808000" y="2952000"/>
                <a:ext cx="3326680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cs-CZ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4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9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+</m:t>
                      </m:r>
                      <m:f>
                        <m:fPr>
                          <m:ctrlPr>
                            <a:rPr lang="cs-CZ" i="1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i="1">
                              <a:latin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i="1">
                              <a:latin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39" name="TextovéPole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08000" y="2952000"/>
                <a:ext cx="3326680" cy="612732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0" name="TextovéPole 39"/>
              <p:cNvSpPr txBox="1"/>
              <p:nvPr/>
            </p:nvSpPr>
            <p:spPr>
              <a:xfrm>
                <a:off x="2916000" y="3708000"/>
                <a:ext cx="2961195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−8−12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=8+12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−27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0" name="TextovéPole 3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6000" y="3708000"/>
                <a:ext cx="2961195" cy="369332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ovéPole 40"/>
              <p:cNvSpPr txBox="1"/>
              <p:nvPr/>
            </p:nvSpPr>
            <p:spPr>
              <a:xfrm>
                <a:off x="3348000" y="4140000"/>
                <a:ext cx="202286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−12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=16−15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1" name="TextovéPole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8000" y="4140000"/>
                <a:ext cx="2022861" cy="36933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ovéPole 41"/>
              <p:cNvSpPr txBox="1"/>
              <p:nvPr/>
            </p:nvSpPr>
            <p:spPr>
              <a:xfrm>
                <a:off x="6948000" y="1170243"/>
                <a:ext cx="1150571" cy="71468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∙</m:t>
                      </m:r>
                      <m:d>
                        <m:dPr>
                          <m:ctrlPr>
                            <a:rPr lang="cs-CZ" i="1" smtClean="0">
                              <a:latin typeface="Cambria Math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cs-CZ" i="1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b="0" i="1" smtClean="0">
                                  <a:latin typeface="Cambria Math"/>
                                </a:rPr>
                                <m:t>2</m:t>
                              </m:r>
                            </m:num>
                            <m:den>
                              <m:r>
                                <a:rPr lang="cs-CZ" b="0" i="1" smtClean="0">
                                  <a:latin typeface="Cambria Math"/>
                                </a:rPr>
                                <m:t>3</m:t>
                              </m:r>
                            </m:den>
                          </m:f>
                          <m:r>
                            <a:rPr lang="cs-CZ" b="0" i="1" smtClean="0">
                              <a:latin typeface="Cambria Math"/>
                            </a:rPr>
                            <m:t>+</m:t>
                          </m:r>
                          <m:r>
                            <a:rPr lang="cs-CZ" b="0" i="1" smtClean="0">
                              <a:latin typeface="Cambria Math"/>
                            </a:rPr>
                            <m:t>𝑥</m:t>
                          </m:r>
                        </m:e>
                      </m:d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2" name="TextovéPole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000" y="1170243"/>
                <a:ext cx="1150571" cy="714683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4" name="TextovéPole 43"/>
              <p:cNvSpPr txBox="1"/>
              <p:nvPr/>
            </p:nvSpPr>
            <p:spPr>
              <a:xfrm>
                <a:off x="3636000" y="4572000"/>
                <a:ext cx="105888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</a:rPr>
                        <m:t>3</m:t>
                      </m:r>
                      <m:r>
                        <a:rPr lang="cs-CZ" b="0" i="1" smtClean="0">
                          <a:latin typeface="Cambria Math"/>
                        </a:rPr>
                        <m:t>𝑥</m:t>
                      </m:r>
                      <m:r>
                        <a:rPr lang="cs-CZ" b="0" i="1" smtClean="0">
                          <a:latin typeface="Cambria Math"/>
                        </a:rPr>
                        <m:t>=16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4" name="TextovéPole 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36000" y="4572000"/>
                <a:ext cx="1058880" cy="369332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ovéPole 44"/>
              <p:cNvSpPr txBox="1"/>
              <p:nvPr/>
            </p:nvSpPr>
            <p:spPr>
              <a:xfrm>
                <a:off x="3780000" y="5004000"/>
                <a:ext cx="949875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/>
                        </a:rPr>
                        <m:t>𝒙</m:t>
                      </m:r>
                      <m:r>
                        <a:rPr lang="cs-CZ" b="1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b="1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b="1" i="1" smtClean="0">
                              <a:latin typeface="Cambria Math"/>
                            </a:rPr>
                            <m:t>𝟏𝟔</m:t>
                          </m:r>
                        </m:num>
                        <m:den>
                          <m:r>
                            <a:rPr lang="cs-CZ" b="1" i="1" smtClean="0">
                              <a:latin typeface="Cambria Math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45" name="TextovéPole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80000" y="5004000"/>
                <a:ext cx="949875" cy="612732"/>
              </a:xfrm>
              <a:prstGeom prst="rect">
                <a:avLst/>
              </a:prstGeom>
              <a:blipFill rotWithShape="1"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ovéPole 45"/>
          <p:cNvSpPr txBox="1"/>
          <p:nvPr/>
        </p:nvSpPr>
        <p:spPr>
          <a:xfrm>
            <a:off x="6732000" y="3073700"/>
            <a:ext cx="2776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b="0" dirty="0" smtClean="0"/>
              <a:t>/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7" name="TextovéPole 46"/>
              <p:cNvSpPr txBox="1"/>
              <p:nvPr/>
            </p:nvSpPr>
            <p:spPr>
              <a:xfrm>
                <a:off x="6948000" y="2952000"/>
                <a:ext cx="582211" cy="6127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−</m:t>
                      </m:r>
                      <m:f>
                        <m:fPr>
                          <m:ctrlPr>
                            <a:rPr lang="cs-CZ" b="0" i="1" smtClean="0"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2</m:t>
                          </m:r>
                        </m:num>
                        <m:den>
                          <m:r>
                            <a:rPr lang="cs-CZ" b="0" i="1" smtClean="0">
                              <a:latin typeface="Cambria Math"/>
                              <a:ea typeface="Cambria Math"/>
                            </a:rPr>
                            <m:t>3</m:t>
                          </m:r>
                        </m:den>
                      </m:f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47" name="TextovéPole 4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48000" y="2952000"/>
                <a:ext cx="582211" cy="612732"/>
              </a:xfrm>
              <a:prstGeom prst="rect">
                <a:avLst/>
              </a:prstGeom>
              <a:blipFill rotWithShape="1"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ovéPole 47"/>
              <p:cNvSpPr txBox="1"/>
              <p:nvPr/>
            </p:nvSpPr>
            <p:spPr>
              <a:xfrm>
                <a:off x="6732000" y="3708000"/>
                <a:ext cx="69442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+8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8" name="TextovéPole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000" y="3708000"/>
                <a:ext cx="694421" cy="369332"/>
              </a:xfrm>
              <a:prstGeom prst="rect">
                <a:avLst/>
              </a:prstGeom>
              <a:blipFill rotWithShape="1">
                <a:blip r:embed="rId14"/>
                <a:stretch>
                  <a:fillRect l="-7018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6732000" y="4140000"/>
                <a:ext cx="953081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+15</m:t>
                    </m:r>
                    <m:r>
                      <a:rPr lang="cs-CZ" b="0" i="1" smtClean="0">
                        <a:latin typeface="Cambria Math"/>
                      </a:rPr>
                      <m:t>𝑥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000" y="4140000"/>
                <a:ext cx="953081" cy="369332"/>
              </a:xfrm>
              <a:prstGeom prst="rect">
                <a:avLst/>
              </a:prstGeom>
              <a:blipFill rotWithShape="1">
                <a:blip r:embed="rId15"/>
                <a:stretch>
                  <a:fillRect l="-5096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ovéPole 49"/>
              <p:cNvSpPr txBox="1"/>
              <p:nvPr/>
            </p:nvSpPr>
            <p:spPr>
              <a:xfrm>
                <a:off x="6732000" y="4572000"/>
                <a:ext cx="655949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b="0" dirty="0" smtClean="0"/>
                  <a:t>/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</a:rPr>
                      <m:t>:3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0" name="TextovéPole 4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32000" y="4572000"/>
                <a:ext cx="655949" cy="369332"/>
              </a:xfrm>
              <a:prstGeom prst="rect">
                <a:avLst/>
              </a:prstGeom>
              <a:blipFill rotWithShape="1">
                <a:blip r:embed="rId16"/>
                <a:stretch>
                  <a:fillRect l="-7407" t="-8197" b="-2459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7077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31" grpId="0"/>
      <p:bldP spid="37" grpId="0"/>
      <p:bldP spid="39" grpId="0"/>
      <p:bldP spid="40" grpId="0"/>
      <p:bldP spid="41" grpId="0"/>
      <p:bldP spid="42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227081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1097" y="404664"/>
            <a:ext cx="8352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pPr algn="just"/>
            <a:r>
              <a:rPr lang="cs-CZ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Lineárních rovnic o jedné neznámé.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pomocí ekvivalentních úprav řeší příklady na dané téma.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algn="just">
              <a:buNone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Odvárko , DrSc.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80-7196-042-X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Doc. RNDr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Oldřich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Odvárko, DrSc.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a kol.: Matematika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1996, 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80-7196-039-X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Doc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. RNDr. František Jirásek, DrSc. a kol.: Sbírka úloh z matematiky pro SOŠ a studijní obory SOU,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část,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1986,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80-85849-55-0</a:t>
            </a: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František Janeček: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Sbírka úloh z matematiky pro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střední školy - VÝRAZY, ROVNICE, NEROVNICE A JEJICH SOUSTAVY, 4.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vydání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2002,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Prometheus, ISBN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80-7196-076-4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392801" y="542063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je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	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					       </a:t>
            </a:r>
            <a:r>
              <a:rPr lang="cs-CZ" dirty="0">
                <a:latin typeface="Arial" pitchFamily="34" charset="0"/>
                <a:cs typeface="Arial" pitchFamily="34" charset="0"/>
              </a:rPr>
              <a:t>Mgr.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Stanislav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Prucek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4" name="Přímá spojnice 13"/>
          <p:cNvCxnSpPr/>
          <p:nvPr/>
        </p:nvCxnSpPr>
        <p:spPr>
          <a:xfrm>
            <a:off x="262817" y="5373216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27081" y="148478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Šipka doleva 15">
            <a:hlinkClick r:id="rId2" action="ppaction://hlinksldjump"/>
          </p:cNvPr>
          <p:cNvSpPr/>
          <p:nvPr/>
        </p:nvSpPr>
        <p:spPr>
          <a:xfrm>
            <a:off x="467544" y="6309320"/>
            <a:ext cx="1008112" cy="43204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zpět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7210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2270</TotalTime>
  <Words>750</Words>
  <Application>Microsoft Office PowerPoint</Application>
  <PresentationFormat>Předvádění na obrazovce (4:3)</PresentationFormat>
  <Paragraphs>143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Prezentace aplikace PowerPoint</vt:lpstr>
      <vt:lpstr>LINEÁRNÍ ROVNICE O JEDNÉ NEZNÁMÉ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Prucek Stanislav</dc:creator>
  <cp:lastModifiedBy>NB3</cp:lastModifiedBy>
  <cp:revision>173</cp:revision>
  <dcterms:created xsi:type="dcterms:W3CDTF">2013-01-11T17:11:37Z</dcterms:created>
  <dcterms:modified xsi:type="dcterms:W3CDTF">2014-02-26T16:21:04Z</dcterms:modified>
</cp:coreProperties>
</file>