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2" r:id="rId4"/>
    <p:sldId id="283" r:id="rId5"/>
    <p:sldId id="273" r:id="rId6"/>
    <p:sldId id="275" r:id="rId7"/>
    <p:sldId id="288" r:id="rId8"/>
    <p:sldId id="285" r:id="rId9"/>
    <p:sldId id="286" r:id="rId10"/>
    <p:sldId id="289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5.png"/><Relationship Id="rId5" Type="http://schemas.openxmlformats.org/officeDocument/2006/relationships/image" Target="../media/image20.png"/><Relationship Id="rId10" Type="http://schemas.openxmlformats.org/officeDocument/2006/relationships/image" Target="../media/image24.png"/><Relationship Id="rId4" Type="http://schemas.openxmlformats.org/officeDocument/2006/relationships/image" Target="../media/image19.png"/><Relationship Id="rId9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3" Type="http://schemas.openxmlformats.org/officeDocument/2006/relationships/image" Target="../media/image27.png"/><Relationship Id="rId7" Type="http://schemas.openxmlformats.org/officeDocument/2006/relationships/slide" Target="slide7.xml"/><Relationship Id="rId12" Type="http://schemas.openxmlformats.org/officeDocument/2006/relationships/image" Target="../media/image3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34.png"/><Relationship Id="rId5" Type="http://schemas.openxmlformats.org/officeDocument/2006/relationships/image" Target="../media/image29.png"/><Relationship Id="rId15" Type="http://schemas.openxmlformats.org/officeDocument/2006/relationships/image" Target="../media/image38.png"/><Relationship Id="rId10" Type="http://schemas.openxmlformats.org/officeDocument/2006/relationships/image" Target="../media/image33.png"/><Relationship Id="rId4" Type="http://schemas.openxmlformats.org/officeDocument/2006/relationships/image" Target="../media/image28.png"/><Relationship Id="rId9" Type="http://schemas.openxmlformats.org/officeDocument/2006/relationships/image" Target="../media/image32.png"/><Relationship Id="rId14" Type="http://schemas.openxmlformats.org/officeDocument/2006/relationships/image" Target="../media/image3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48.png"/><Relationship Id="rId3" Type="http://schemas.openxmlformats.org/officeDocument/2006/relationships/image" Target="../media/image39.png"/><Relationship Id="rId7" Type="http://schemas.openxmlformats.org/officeDocument/2006/relationships/image" Target="../media/image42.png"/><Relationship Id="rId12" Type="http://schemas.openxmlformats.org/officeDocument/2006/relationships/image" Target="../media/image47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image" Target="../media/image46.png"/><Relationship Id="rId5" Type="http://schemas.openxmlformats.org/officeDocument/2006/relationships/image" Target="../media/image41.png"/><Relationship Id="rId10" Type="http://schemas.openxmlformats.org/officeDocument/2006/relationships/image" Target="../media/image45.png"/><Relationship Id="rId4" Type="http://schemas.openxmlformats.org/officeDocument/2006/relationships/image" Target="../media/image40.png"/><Relationship Id="rId9" Type="http://schemas.openxmlformats.org/officeDocument/2006/relationships/image" Target="../media/image44.png"/><Relationship Id="rId14" Type="http://schemas.openxmlformats.org/officeDocument/2006/relationships/image" Target="../media/image4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9.png"/><Relationship Id="rId3" Type="http://schemas.openxmlformats.org/officeDocument/2006/relationships/image" Target="../media/image50.png"/><Relationship Id="rId7" Type="http://schemas.openxmlformats.org/officeDocument/2006/relationships/image" Target="../media/image53.png"/><Relationship Id="rId12" Type="http://schemas.openxmlformats.org/officeDocument/2006/relationships/image" Target="../media/image58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image" Target="../media/image57.png"/><Relationship Id="rId5" Type="http://schemas.openxmlformats.org/officeDocument/2006/relationships/image" Target="../media/image52.png"/><Relationship Id="rId10" Type="http://schemas.openxmlformats.org/officeDocument/2006/relationships/image" Target="../media/image56.png"/><Relationship Id="rId4" Type="http://schemas.openxmlformats.org/officeDocument/2006/relationships/image" Target="../media/image51.png"/><Relationship Id="rId9" Type="http://schemas.openxmlformats.org/officeDocument/2006/relationships/image" Target="../media/image55.png"/><Relationship Id="rId14" Type="http://schemas.openxmlformats.org/officeDocument/2006/relationships/image" Target="../media/image6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3429000"/>
            <a:ext cx="5328592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   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Lineární nerovnice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o jedné neznámé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a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	           jejich soustavy</a:t>
            </a: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III-2-08-05_Linearni-nerovnice-o-jedne-nezname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prosinec 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360000" y="404664"/>
            <a:ext cx="8377808" cy="136815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/>
            <a:r>
              <a:rPr lang="cs-CZ" sz="3600" b="1" dirty="0" smtClean="0">
                <a:latin typeface="Arial Black" pitchFamily="34" charset="0"/>
              </a:rPr>
              <a:t>LINEÁRNÍ NEROVNICE</a:t>
            </a:r>
            <a:br>
              <a:rPr lang="cs-CZ" sz="3600" b="1" dirty="0" smtClean="0">
                <a:latin typeface="Arial Black" pitchFamily="34" charset="0"/>
              </a:rPr>
            </a:br>
            <a:r>
              <a:rPr lang="cs-CZ" sz="3600" b="1" dirty="0" smtClean="0">
                <a:latin typeface="Arial Black" pitchFamily="34" charset="0"/>
              </a:rPr>
              <a:t>O JEDNÉ NEZNÁMÉ</a:t>
            </a:r>
            <a:endParaRPr lang="cs-CZ" sz="36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60000" y="2204864"/>
                <a:ext cx="8352928" cy="2210175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r>
                  <a:rPr lang="cs-CZ" dirty="0"/>
                  <a:t> </a:t>
                </a:r>
                <a:r>
                  <a:rPr lang="cs-CZ" dirty="0" smtClean="0"/>
                  <a:t>        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Nerovnicí o jedné neznámé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rozumíme každý zápis ve tvaru</a:t>
                </a:r>
              </a:p>
              <a:p>
                <a:endParaRPr lang="cs-CZ" sz="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</a:rPr>
                      <m:t>𝑳</m:t>
                    </m:r>
                    <m:r>
                      <a:rPr lang="cs-CZ" sz="2800" b="1" i="1" smtClean="0">
                        <a:latin typeface="Cambria Math"/>
                      </a:rPr>
                      <m:t>(</m:t>
                    </m:r>
                    <m:r>
                      <a:rPr lang="cs-CZ" sz="2800" b="1" i="1" smtClean="0"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latin typeface="Cambria Math"/>
                      </a:rPr>
                      <m:t>)&lt;</m:t>
                    </m:r>
                    <m:r>
                      <a:rPr lang="cs-CZ" sz="2800" b="1" i="1" smtClean="0">
                        <a:latin typeface="Cambria Math"/>
                      </a:rPr>
                      <m:t>𝑷</m:t>
                    </m:r>
                    <m:r>
                      <a:rPr lang="cs-CZ" sz="2800" b="1" i="1" smtClean="0">
                        <a:latin typeface="Cambria Math"/>
                      </a:rPr>
                      <m:t>(</m:t>
                    </m:r>
                    <m:r>
                      <a:rPr lang="cs-CZ" sz="2800" b="1" i="1" smtClean="0"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	</a:t>
                </a:r>
                <a14:m>
                  <m:oMath xmlns:m="http://schemas.openxmlformats.org/officeDocument/2006/math">
                    <m:r>
                      <a:rPr lang="cs-CZ" sz="2800" b="1" i="1">
                        <a:latin typeface="Cambria Math"/>
                      </a:rPr>
                      <m:t>𝑳</m:t>
                    </m:r>
                    <m:r>
                      <a:rPr lang="cs-CZ" sz="2800" b="1" i="1">
                        <a:latin typeface="Cambria Math"/>
                      </a:rPr>
                      <m:t>(</m:t>
                    </m:r>
                    <m:r>
                      <a:rPr lang="cs-CZ" sz="2800" b="1" i="1">
                        <a:latin typeface="Cambria Math"/>
                      </a:rPr>
                      <m:t>𝒙</m:t>
                    </m:r>
                    <m:r>
                      <a:rPr lang="cs-CZ" sz="2800" b="1" i="1">
                        <a:latin typeface="Cambria Math"/>
                      </a:rPr>
                      <m:t>)&gt;</m:t>
                    </m:r>
                    <m:r>
                      <a:rPr lang="cs-CZ" sz="2800" b="1" i="1">
                        <a:latin typeface="Cambria Math"/>
                      </a:rPr>
                      <m:t>𝑷</m:t>
                    </m:r>
                    <m:r>
                      <a:rPr lang="cs-CZ" sz="2800" b="1" i="1">
                        <a:latin typeface="Cambria Math"/>
                      </a:rPr>
                      <m:t>(</m:t>
                    </m:r>
                    <m:r>
                      <a:rPr lang="cs-CZ" sz="2800" b="1" i="1">
                        <a:latin typeface="Cambria Math"/>
                      </a:rPr>
                      <m:t>𝒙</m:t>
                    </m:r>
                    <m:r>
                      <a:rPr lang="cs-CZ" sz="2800" b="1" i="1">
                        <a:latin typeface="Cambria Math"/>
                      </a:rPr>
                      <m:t>)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,</a:t>
                </a:r>
                <a:endParaRPr lang="cs-CZ" sz="2800" b="1" i="1" dirty="0" smtClean="0">
                  <a:latin typeface="Cambria Math"/>
                </a:endParaRPr>
              </a:p>
              <a:p>
                <a:pPr algn="ctr"/>
                <a14:m>
                  <m:oMath xmlns:m="http://schemas.openxmlformats.org/officeDocument/2006/math">
                    <m:r>
                      <a:rPr lang="cs-CZ" sz="2800" b="1" i="1">
                        <a:latin typeface="Cambria Math"/>
                      </a:rPr>
                      <m:t>𝑳</m:t>
                    </m:r>
                    <m:r>
                      <a:rPr lang="cs-CZ" sz="2800" b="1" i="1">
                        <a:latin typeface="Cambria Math"/>
                      </a:rPr>
                      <m:t>(</m:t>
                    </m:r>
                    <m:r>
                      <a:rPr lang="cs-CZ" sz="2800" b="1" i="1">
                        <a:latin typeface="Cambria Math"/>
                      </a:rPr>
                      <m:t>𝒙</m:t>
                    </m:r>
                    <m:r>
                      <a:rPr lang="cs-CZ" sz="2800" b="1" i="1">
                        <a:latin typeface="Cambria Math"/>
                      </a:rPr>
                      <m:t>)≤</m:t>
                    </m:r>
                    <m:r>
                      <a:rPr lang="cs-CZ" sz="2800" b="1" i="1">
                        <a:latin typeface="Cambria Math"/>
                      </a:rPr>
                      <m:t>𝑷</m:t>
                    </m:r>
                    <m:r>
                      <a:rPr lang="cs-CZ" sz="2800" b="1" i="1">
                        <a:latin typeface="Cambria Math"/>
                      </a:rPr>
                      <m:t>(</m:t>
                    </m:r>
                    <m:r>
                      <a:rPr lang="cs-CZ" sz="2800" b="1" i="1">
                        <a:latin typeface="Cambria Math"/>
                      </a:rPr>
                      <m:t>𝒙</m:t>
                    </m:r>
                    <m:r>
                      <a:rPr lang="cs-CZ" sz="2800" b="1" i="1">
                        <a:latin typeface="Cambria Math"/>
                      </a:rPr>
                      <m:t>)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,</a:t>
                </a:r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800" b="1" i="1">
                        <a:latin typeface="Cambria Math"/>
                      </a:rPr>
                      <m:t>𝑳</m:t>
                    </m:r>
                    <m:r>
                      <a:rPr lang="cs-CZ" sz="2800" b="1" i="1">
                        <a:latin typeface="Cambria Math"/>
                      </a:rPr>
                      <m:t>(</m:t>
                    </m:r>
                    <m:r>
                      <a:rPr lang="cs-CZ" sz="2800" b="1" i="1">
                        <a:latin typeface="Cambria Math"/>
                      </a:rPr>
                      <m:t>𝒙</m:t>
                    </m:r>
                    <m:r>
                      <a:rPr lang="cs-CZ" sz="2800" b="1" i="1">
                        <a:latin typeface="Cambria Math"/>
                      </a:rPr>
                      <m:t>)≥</m:t>
                    </m:r>
                    <m:r>
                      <a:rPr lang="cs-CZ" sz="2800" b="1" i="1">
                        <a:latin typeface="Cambria Math"/>
                      </a:rPr>
                      <m:t>𝑷</m:t>
                    </m:r>
                    <m:r>
                      <a:rPr lang="cs-CZ" sz="2800" b="1" i="1">
                        <a:latin typeface="Cambria Math"/>
                      </a:rPr>
                      <m:t>(</m:t>
                    </m:r>
                    <m:r>
                      <a:rPr lang="cs-CZ" sz="2800" b="1" i="1">
                        <a:latin typeface="Cambria Math"/>
                      </a:rPr>
                      <m:t>𝒙</m:t>
                    </m:r>
                    <m:r>
                      <a:rPr lang="cs-CZ" sz="2800" b="1" i="1">
                        <a:latin typeface="Cambria Math"/>
                      </a:rPr>
                      <m:t>)</m:t>
                    </m:r>
                  </m:oMath>
                </a14:m>
                <a:r>
                  <a:rPr lang="cs-CZ" b="1" i="1" dirty="0">
                    <a:latin typeface="Cambria Math"/>
                  </a:rPr>
                  <a:t>,</a:t>
                </a:r>
                <a:endParaRPr lang="cs-CZ" sz="2800" b="1" i="1" dirty="0">
                  <a:latin typeface="Cambria Math"/>
                </a:endParaRPr>
              </a:p>
              <a:p>
                <a:endParaRPr lang="cs-CZ" sz="800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400" b="1" i="1">
                        <a:latin typeface="Cambria Math"/>
                      </a:rPr>
                      <m:t>𝑳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1" i="1">
                            <a:latin typeface="Cambria Math"/>
                          </a:rPr>
                          <m:t>𝒙</m:t>
                        </m:r>
                      </m:e>
                    </m:d>
                    <m:r>
                      <a:rPr lang="cs-CZ" sz="2400" b="1" i="1" smtClean="0">
                        <a:latin typeface="Cambria Math"/>
                      </a:rPr>
                      <m:t>,  </m:t>
                    </m:r>
                    <m:r>
                      <a:rPr lang="cs-CZ" sz="2400" b="1" i="1">
                        <a:latin typeface="Cambria Math"/>
                      </a:rPr>
                      <m:t>𝑷</m:t>
                    </m:r>
                    <m:r>
                      <a:rPr lang="cs-CZ" sz="2400" b="1" i="1">
                        <a:latin typeface="Cambria Math"/>
                      </a:rPr>
                      <m:t>(</m:t>
                    </m:r>
                    <m:r>
                      <a:rPr lang="cs-CZ" sz="2400" b="1" i="1">
                        <a:latin typeface="Cambria Math"/>
                      </a:rPr>
                      <m:t>𝒙</m:t>
                    </m:r>
                    <m:r>
                      <a:rPr lang="cs-CZ" sz="2400" b="1" i="1">
                        <a:latin typeface="Cambria Math"/>
                      </a:rPr>
                      <m:t>)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jsou výrazy obsahující proměnnou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a konstanty.</a:t>
                </a: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204864"/>
                <a:ext cx="8352928" cy="2210175"/>
              </a:xfrm>
              <a:prstGeom prst="rect">
                <a:avLst/>
              </a:prstGeom>
              <a:blipFill rotWithShape="1">
                <a:blip r:embed="rId2"/>
                <a:stretch>
                  <a:fillRect l="-218" r="-945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 useBgFill="1">
            <p:nvSpPr>
              <p:cNvPr id="10" name="TextovéPole 9"/>
              <p:cNvSpPr txBox="1"/>
              <p:nvPr/>
            </p:nvSpPr>
            <p:spPr>
              <a:xfrm>
                <a:off x="1889702" y="4698644"/>
                <a:ext cx="4968552" cy="1067280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>
                          <a:latin typeface="Cambria Math"/>
                        </a:rPr>
                        <m:t>𝑳</m:t>
                      </m:r>
                      <m:r>
                        <a:rPr lang="cs-CZ" sz="2800" b="1" i="1">
                          <a:latin typeface="Cambria Math"/>
                        </a:rPr>
                        <m:t>(</m:t>
                      </m:r>
                      <m:r>
                        <a:rPr lang="cs-CZ" sz="2800" b="1" i="1">
                          <a:latin typeface="Cambria Math"/>
                        </a:rPr>
                        <m:t>𝒙</m:t>
                      </m:r>
                      <m:r>
                        <a:rPr lang="cs-CZ" sz="2800" b="1" i="1">
                          <a:latin typeface="Cambria Math"/>
                        </a:rPr>
                        <m:t>)&lt;</m:t>
                      </m:r>
                      <m:r>
                        <a:rPr lang="cs-CZ" sz="2800" b="1" i="1">
                          <a:latin typeface="Cambria Math"/>
                        </a:rPr>
                        <m:t>𝑷</m:t>
                      </m:r>
                      <m:r>
                        <a:rPr lang="cs-CZ" sz="2800" b="1" i="1">
                          <a:latin typeface="Cambria Math"/>
                        </a:rPr>
                        <m:t>(</m:t>
                      </m:r>
                      <m:r>
                        <a:rPr lang="cs-CZ" sz="2800" b="1" i="1">
                          <a:latin typeface="Cambria Math"/>
                        </a:rPr>
                        <m:t>𝒙</m:t>
                      </m:r>
                      <m:r>
                        <a:rPr lang="cs-CZ" sz="2800" b="1" i="1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800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 useBgFill="1"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9702" y="4698644"/>
                <a:ext cx="4968552" cy="106728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1043608" y="5769596"/>
            <a:ext cx="31863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Levá strana nerovnice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5769596"/>
            <a:ext cx="3312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Pravá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strana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nerovnice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500000" y="4689596"/>
            <a:ext cx="954106" cy="60742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275856" y="4689596"/>
            <a:ext cx="954106" cy="60742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se šipkou 14"/>
          <p:cNvCxnSpPr>
            <a:stCxn id="14" idx="4"/>
            <a:endCxn id="11" idx="0"/>
          </p:cNvCxnSpPr>
          <p:nvPr/>
        </p:nvCxnSpPr>
        <p:spPr>
          <a:xfrm flipH="1">
            <a:off x="2636785" y="5297018"/>
            <a:ext cx="1116124" cy="472578"/>
          </a:xfrm>
          <a:prstGeom prst="straightConnector1">
            <a:avLst/>
          </a:prstGeom>
          <a:ln w="2540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13" idx="4"/>
            <a:endCxn id="12" idx="0"/>
          </p:cNvCxnSpPr>
          <p:nvPr/>
        </p:nvCxnSpPr>
        <p:spPr>
          <a:xfrm>
            <a:off x="4977053" y="5297018"/>
            <a:ext cx="1323127" cy="47257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0990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360000" y="201720"/>
            <a:ext cx="8352928" cy="1517678"/>
          </a:xfrm>
          <a:prstGeom prst="rect">
            <a:avLst/>
          </a:prstGeom>
          <a:noFill/>
          <a:ln w="38100">
            <a:noFill/>
          </a:ln>
        </p:spPr>
        <p:txBody>
          <a:bodyPr wrap="square" tIns="180000" bIns="180000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Řešíme-li nerovnice početně, používáme tzv.</a:t>
            </a:r>
          </a:p>
          <a:p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ekvivalentní úpravy</a:t>
            </a:r>
            <a:endParaRPr lang="cs-CZ" sz="40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0000" y="1620000"/>
            <a:ext cx="8352928" cy="1102179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tIns="180000" bIns="180000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1.	K oběma </a:t>
            </a:r>
            <a:r>
              <a:rPr lang="cs-CZ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stranám </a:t>
            </a: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nerovnice můžeme přičíst nebo odečíst     stejný výraz.</a:t>
            </a:r>
          </a:p>
        </p:txBody>
      </p:sp>
      <p:sp>
        <p:nvSpPr>
          <p:cNvPr id="18" name="Šipka doleva 1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0000" y="2808000"/>
            <a:ext cx="8352928" cy="1471511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tIns="180000" bIns="180000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2A.	Obě strany nerovnice můžeme násobit nebo dělit stejným výrazem, který nabývá pouze kladných hodnot (znak nerovnosti se ponechá beze změny.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0000" y="4392000"/>
                <a:ext cx="8352928" cy="1840843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2B.	Obě strany nerovnice můžeme násobit nebo dělit stejným výrazem, který nabývá pouze záporných hodnot a znak nerovnosti změníme v opačný,</a:t>
                </a:r>
              </a:p>
              <a:p>
                <a:pPr algn="just"/>
                <a:r>
                  <a:rPr lang="cs-CZ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		        tj.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&lt;</m:t>
                    </m:r>
                  </m:oMath>
                </a14:m>
                <a:r>
                  <a:rPr lang="cs-CZ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na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&gt;</m:t>
                    </m:r>
                  </m:oMath>
                </a14:m>
                <a:r>
                  <a:rPr lang="cs-CZ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&gt;</m:t>
                    </m:r>
                  </m:oMath>
                </a14:m>
                <a:r>
                  <a:rPr lang="cs-CZ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na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&lt;</m:t>
                    </m:r>
                  </m:oMath>
                </a14:m>
                <a:r>
                  <a:rPr lang="cs-CZ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≤</m:t>
                    </m:r>
                  </m:oMath>
                </a14:m>
                <a:r>
                  <a:rPr lang="cs-CZ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na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≥</m:t>
                    </m:r>
                  </m:oMath>
                </a14:m>
                <a:r>
                  <a:rPr lang="cs-CZ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≥</m:t>
                    </m:r>
                  </m:oMath>
                </a14:m>
                <a:r>
                  <a:rPr lang="cs-CZ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na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≤</m:t>
                    </m:r>
                  </m:oMath>
                </a14:m>
                <a:r>
                  <a:rPr lang="cs-CZ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392000"/>
                <a:ext cx="8352928" cy="1840843"/>
              </a:xfrm>
              <a:prstGeom prst="rect">
                <a:avLst/>
              </a:prstGeom>
              <a:blipFill rotWithShape="1">
                <a:blip r:embed="rId3"/>
                <a:stretch>
                  <a:fillRect l="-872" r="-945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63237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2" name="Šipka doleva 11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0000" y="1484784"/>
                <a:ext cx="8352928" cy="3401527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r>
                  <a:rPr lang="cs-CZ" dirty="0" smtClean="0"/>
                  <a:t>	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O nerovnici říkáme, že je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lineární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když ji lze ekvivalentními úpravami převést na jeden z tvarů</a:t>
                </a:r>
              </a:p>
              <a:p>
                <a:endParaRPr lang="cs-CZ" sz="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</a:rPr>
                      <m:t>𝒂𝒙</m:t>
                    </m:r>
                    <m:r>
                      <a:rPr lang="cs-CZ" sz="2800" b="1" i="1" smtClean="0"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</a:rPr>
                      <m:t>𝒃</m:t>
                    </m:r>
                    <m:r>
                      <a:rPr lang="cs-CZ" sz="2800" b="1" i="1" smtClean="0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800" b="1" i="1" smtClean="0">
                        <a:latin typeface="Cambria Math"/>
                      </a:rPr>
                      <m:t>𝟎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	</a:t>
                </a:r>
              </a:p>
              <a:p>
                <a:pPr algn="ctr"/>
                <a14:m>
                  <m:oMath xmlns:m="http://schemas.openxmlformats.org/officeDocument/2006/math">
                    <m:r>
                      <a:rPr lang="cs-CZ" sz="2800" b="1" i="1">
                        <a:latin typeface="Cambria Math"/>
                      </a:rPr>
                      <m:t>𝒂𝒙</m:t>
                    </m:r>
                    <m:r>
                      <a:rPr lang="cs-CZ" sz="2800" b="1" i="1">
                        <a:latin typeface="Cambria Math"/>
                      </a:rPr>
                      <m:t>+</m:t>
                    </m:r>
                    <m:r>
                      <a:rPr lang="cs-CZ" sz="2800" b="1" i="1">
                        <a:latin typeface="Cambria Math"/>
                      </a:rPr>
                      <m:t>𝒃</m:t>
                    </m:r>
                    <m:r>
                      <a:rPr lang="cs-CZ" sz="2800" b="1" i="1" smtClean="0"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2800" b="1" i="1">
                        <a:latin typeface="Cambria Math"/>
                      </a:rPr>
                      <m:t>𝟎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pPr algn="ctr"/>
                <a14:m>
                  <m:oMath xmlns:m="http://schemas.openxmlformats.org/officeDocument/2006/math">
                    <m:r>
                      <a:rPr lang="cs-CZ" sz="2800" b="1" i="1">
                        <a:latin typeface="Cambria Math"/>
                      </a:rPr>
                      <m:t>𝒂𝒙</m:t>
                    </m:r>
                    <m:r>
                      <a:rPr lang="cs-CZ" sz="2800" b="1" i="1">
                        <a:latin typeface="Cambria Math"/>
                      </a:rPr>
                      <m:t>+</m:t>
                    </m:r>
                    <m:r>
                      <a:rPr lang="cs-CZ" sz="2800" b="1" i="1">
                        <a:latin typeface="Cambria Math"/>
                      </a:rPr>
                      <m:t>𝒃</m:t>
                    </m:r>
                    <m:r>
                      <a:rPr lang="cs-CZ" sz="2800" b="1" i="1" smtClean="0"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sz="2800" b="1" i="1">
                        <a:latin typeface="Cambria Math"/>
                      </a:rPr>
                      <m:t>𝟎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pPr algn="ctr"/>
                <a14:m>
                  <m:oMath xmlns:m="http://schemas.openxmlformats.org/officeDocument/2006/math">
                    <m:r>
                      <a:rPr lang="cs-CZ" sz="2800" b="1" i="1">
                        <a:latin typeface="Cambria Math"/>
                      </a:rPr>
                      <m:t>𝒂𝒙</m:t>
                    </m:r>
                    <m:r>
                      <a:rPr lang="cs-CZ" sz="2800" b="1" i="1">
                        <a:latin typeface="Cambria Math"/>
                      </a:rPr>
                      <m:t>+</m:t>
                    </m:r>
                    <m:r>
                      <a:rPr lang="cs-CZ" sz="2800" b="1" i="1">
                        <a:latin typeface="Cambria Math"/>
                      </a:rPr>
                      <m:t>𝒃</m:t>
                    </m:r>
                    <m:r>
                      <a:rPr lang="cs-CZ" sz="2800" b="1" i="1" smtClean="0">
                        <a:latin typeface="Cambria Math"/>
                        <a:ea typeface="Cambria Math"/>
                      </a:rPr>
                      <m:t>≥</m:t>
                    </m:r>
                    <m:r>
                      <a:rPr lang="cs-CZ" sz="2800" b="1" i="1">
                        <a:latin typeface="Cambria Math"/>
                      </a:rPr>
                      <m:t>𝟎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endParaRPr lang="cs-CZ" sz="8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	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𝒂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𝒃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jsou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reálná čísla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484784"/>
                <a:ext cx="8352928" cy="3401527"/>
              </a:xfrm>
              <a:prstGeom prst="rect">
                <a:avLst/>
              </a:prstGeom>
              <a:blipFill rotWithShape="1">
                <a:blip r:embed="rId4"/>
                <a:stretch>
                  <a:fillRect l="-87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12616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8363" y="486419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soustavu nerovnic: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7908" y="508444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45301" y="908650"/>
                <a:ext cx="8424936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  <m:t>𝟏𝟕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  <m:t>𝟒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  <m:t>𝟖</m:t>
                          </m:r>
                          <m: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  <m:t>𝒙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≤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𝟒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𝒙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b="1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301" y="908650"/>
                <a:ext cx="8424936" cy="63478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45301" y="5524496"/>
                <a:ext cx="8395539" cy="3929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		Řešením nerovnice je 	 </a:t>
                </a:r>
                <a14:m>
                  <m:oMath xmlns:m="http://schemas.openxmlformats.org/officeDocument/2006/math"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  <m:t>𝟓𝟎</m:t>
                        </m:r>
                      </m:e>
                    </m:d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; </m:t>
                    </m:r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∞)</m:t>
                    </m:r>
                  </m:oMath>
                </a14:m>
                <a:r>
                  <a:rPr lang="cs-CZ" b="1" dirty="0" smtClean="0">
                    <a:cs typeface="Times New Roman" pitchFamily="18" charset="0"/>
                  </a:rPr>
                  <a:t>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301" y="5524496"/>
                <a:ext cx="8395539" cy="392993"/>
              </a:xfrm>
              <a:prstGeom prst="rect">
                <a:avLst/>
              </a:prstGeom>
              <a:blipFill rotWithShape="1">
                <a:blip r:embed="rId4"/>
                <a:stretch>
                  <a:fillRect t="-124615" b="-1861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26154" y="1548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 		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4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−34−32+4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−16≤8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−32+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154" y="1548000"/>
                <a:ext cx="832293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79512" y="1980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				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8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−82≤9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−32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1980000"/>
                <a:ext cx="8322934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26154" y="2916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				      </a:t>
                </a:r>
                <a:r>
                  <a:rPr lang="cs-CZ" b="1" dirty="0" smtClean="0">
                    <a:cs typeface="Times New Roman" pitchFamily="18" charset="0"/>
                  </a:rPr>
                  <a:t> 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≥−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𝟓𝟎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154" y="2916000"/>
                <a:ext cx="8322934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ipka doleva 19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715216" y="1980000"/>
                <a:ext cx="20882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/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−9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dirty="0" smtClean="0"/>
                  <a:t>    </a:t>
                </a:r>
                <a:r>
                  <a:rPr lang="cs-CZ" dirty="0"/>
                  <a:t>/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+8</m:t>
                    </m:r>
                    <m:r>
                      <a:rPr lang="cs-CZ" b="0" i="1" smtClean="0">
                        <a:latin typeface="Cambria Math"/>
                      </a:rPr>
                      <m:t>2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15216" y="1980000"/>
                <a:ext cx="2088232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2632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724694" y="1041378"/>
                <a:ext cx="20882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/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∙8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24694" y="1041378"/>
                <a:ext cx="2088232" cy="369332"/>
              </a:xfrm>
              <a:prstGeom prst="rect">
                <a:avLst/>
              </a:prstGeom>
              <a:blipFill rotWithShape="1">
                <a:blip r:embed="rId9"/>
                <a:stretch>
                  <a:fillRect l="-2332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37812" y="2448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				    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≤50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812" y="2448000"/>
                <a:ext cx="8322934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573016"/>
            <a:ext cx="6077130" cy="15359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724694" y="2916000"/>
                <a:ext cx="20882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/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∙(−1)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24694" y="2916000"/>
                <a:ext cx="2088232" cy="369332"/>
              </a:xfrm>
              <a:prstGeom prst="rect">
                <a:avLst/>
              </a:prstGeom>
              <a:blipFill rotWithShape="1">
                <a:blip r:embed="rId12"/>
                <a:stretch>
                  <a:fillRect l="-2332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65163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2" grpId="0"/>
      <p:bldP spid="25" grpId="0"/>
      <p:bldP spid="21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8363" y="486419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nerovnici: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7908" y="508444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45301" y="900000"/>
                <a:ext cx="8424936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  <a:cs typeface="Times New Roman" pitchFamily="18" charset="0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latin typeface="Cambria Math"/>
                                  <a:cs typeface="Times New Roman" pitchFamily="18" charset="0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  <a:cs typeface="Times New Roman" pitchFamily="18" charset="0"/>
                                </a:rPr>
                                <m:t>𝟑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+</m:t>
                      </m:r>
                      <m:sSup>
                        <m:sSupPr>
                          <m:ctrlPr>
                            <a:rPr lang="cs-CZ" b="1" i="1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latin typeface="Cambria Math"/>
                                  <a:cs typeface="Times New Roman" pitchFamily="18" charset="0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latin typeface="Cambria Math"/>
                                  <a:cs typeface="Times New Roman" pitchFamily="18" charset="0"/>
                                </a:rPr>
                                <m:t>+</m:t>
                              </m:r>
                              <m:r>
                                <a:rPr lang="cs-CZ" b="1" i="1" smtClean="0">
                                  <a:latin typeface="Cambria Math"/>
                                  <a:cs typeface="Times New Roman" pitchFamily="18" charset="0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&lt;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𝟐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𝟔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𝟏𝟑</m:t>
                      </m:r>
                    </m:oMath>
                  </m:oMathPara>
                </a14:m>
                <a:endParaRPr lang="cs-CZ" b="1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301" y="900000"/>
                <a:ext cx="8424936" cy="37555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15007" y="5892042"/>
                <a:ext cx="8395539" cy="6450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		Řešením nerovnice je 	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sz="2400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4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∞; </m:t>
                        </m:r>
                        <m:f>
                          <m:fPr>
                            <m:ctrlPr>
                              <a:rPr lang="cs-CZ" sz="2400" b="1" i="1" dirty="0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2400" b="1" i="1" dirty="0" smtClean="0">
                                <a:latin typeface="Cambria Math"/>
                                <a:cs typeface="Times New Roman" pitchFamily="18" charset="0"/>
                              </a:rPr>
                              <m:t>𝟑</m:t>
                            </m:r>
                          </m:num>
                          <m:den>
                            <m:r>
                              <a:rPr lang="cs-CZ" sz="2400" b="1" i="1" dirty="0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den>
                        </m:f>
                      </m:e>
                    </m:d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007" y="5892042"/>
                <a:ext cx="8395539" cy="64504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26154" y="1404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 	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−6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+9+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+2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+1&lt;2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−6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+13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154" y="1404000"/>
                <a:ext cx="832293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79512" y="1908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			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2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−4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+10&lt;2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−6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+13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1908000"/>
                <a:ext cx="8322934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720000" y="2916000"/>
                <a:ext cx="8322934" cy="61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&lt;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0000" y="2916000"/>
                <a:ext cx="8322934" cy="61093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ipka doleva 19">
            <a:hlinkClick r:id="rId8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715216" y="1908000"/>
                <a:ext cx="232771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/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−2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/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6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dirty="0" smtClean="0"/>
                  <a:t>  /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−10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15216" y="1908000"/>
                <a:ext cx="2327718" cy="369332"/>
              </a:xfrm>
              <a:prstGeom prst="rect">
                <a:avLst/>
              </a:prstGeom>
              <a:blipFill rotWithShape="1">
                <a:blip r:embed="rId9"/>
                <a:stretch>
                  <a:fillRect l="-2362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37812" y="2412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				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2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&lt;3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812" y="2412000"/>
                <a:ext cx="8322934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683346" y="2412000"/>
                <a:ext cx="20882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/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:2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3346" y="2412000"/>
                <a:ext cx="2088232" cy="369332"/>
              </a:xfrm>
              <a:prstGeom prst="rect">
                <a:avLst/>
              </a:prstGeom>
              <a:blipFill rotWithShape="1">
                <a:blip r:embed="rId11"/>
                <a:stretch>
                  <a:fillRect l="-2332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2662" y="3667650"/>
            <a:ext cx="5600227" cy="1983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26913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2" grpId="0"/>
      <p:bldP spid="21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80000" y="323778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nerovnici: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0000" y="360000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648000"/>
                <a:ext cx="84249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𝟏𝟏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&lt;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(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)</m:t>
                      </m:r>
                    </m:oMath>
                  </m:oMathPara>
                </a14:m>
                <a:endParaRPr lang="cs-CZ" b="1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648000"/>
                <a:ext cx="8424936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60000" y="2808000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		Nerovnice nemá řešení 	 		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=∅</m:t>
                    </m:r>
                  </m:oMath>
                </a14:m>
                <a:r>
                  <a:rPr lang="cs-CZ" b="0" dirty="0" smtClean="0"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808000"/>
                <a:ext cx="8395539" cy="369332"/>
              </a:xfrm>
              <a:prstGeom prst="rect">
                <a:avLst/>
              </a:prstGeom>
              <a:blipFill rotWithShape="1">
                <a:blip r:embed="rId4"/>
                <a:stretch>
                  <a:fillRect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60000" y="1080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 		                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+11&lt;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+2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−6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080000"/>
                <a:ext cx="832293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0000" y="1512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			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3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+11&lt;3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−6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512000"/>
                <a:ext cx="8322934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ipka doleva 19">
            <a:hlinkClick r:id="rId7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300192" y="1512000"/>
                <a:ext cx="20882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/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1512000"/>
                <a:ext cx="2088232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2332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60000" y="2013541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			</a:t>
                </a:r>
                <a:r>
                  <a:rPr lang="cs-CZ" dirty="0">
                    <a:cs typeface="Times New Roman" pitchFamily="18" charset="0"/>
                  </a:rPr>
                  <a:t> </a:t>
                </a:r>
                <a:r>
                  <a:rPr lang="cs-CZ" dirty="0" smtClean="0">
                    <a:cs typeface="Times New Roman" pitchFamily="18" charset="0"/>
                  </a:rPr>
                  <a:t>     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𝟏𝟏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013541"/>
                <a:ext cx="8322934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1080000" y="3420000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nerovnici: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60000" y="3456000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60000" y="3744000"/>
                <a:ext cx="84249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𝟐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&gt;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𝟑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𝟏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𝟓</m:t>
                      </m:r>
                    </m:oMath>
                  </m:oMathPara>
                </a14:m>
                <a:endParaRPr lang="cs-CZ" b="1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744000"/>
                <a:ext cx="8424936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60000" y="5724000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		Nerovnice má nekonečně mnoho řešení 	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𝑹</m:t>
                    </m:r>
                  </m:oMath>
                </a14:m>
                <a:r>
                  <a:rPr lang="cs-CZ" b="0" dirty="0" smtClean="0"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724000"/>
                <a:ext cx="8395539" cy="369332"/>
              </a:xfrm>
              <a:prstGeom prst="rect">
                <a:avLst/>
              </a:prstGeom>
              <a:blipFill rotWithShape="1">
                <a:blip r:embed="rId11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60000" y="4212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 		           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2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−2−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&gt;3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−3−2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−5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212000"/>
                <a:ext cx="8322934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60000" y="4644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		         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−2&gt;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−7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644000"/>
                <a:ext cx="8322934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6300192" y="4644218"/>
                <a:ext cx="20882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/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𝑥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4644218"/>
                <a:ext cx="2088232" cy="369332"/>
              </a:xfrm>
              <a:prstGeom prst="rect">
                <a:avLst/>
              </a:prstGeom>
              <a:blipFill rotWithShape="1">
                <a:blip r:embed="rId14"/>
                <a:stretch>
                  <a:fillRect l="-2332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60000" y="5112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			            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&gt;−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𝟖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112000"/>
                <a:ext cx="8322934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331110" y="2034959"/>
            <a:ext cx="28533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Nepravdivý výraz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vál 23"/>
          <p:cNvSpPr/>
          <p:nvPr/>
        </p:nvSpPr>
        <p:spPr>
          <a:xfrm>
            <a:off x="3851920" y="1915914"/>
            <a:ext cx="1152128" cy="60742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306671" y="5112000"/>
            <a:ext cx="28533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Pravdivý výraz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Ovál 33"/>
          <p:cNvSpPr/>
          <p:nvPr/>
        </p:nvSpPr>
        <p:spPr>
          <a:xfrm>
            <a:off x="3851920" y="4992955"/>
            <a:ext cx="1044873" cy="60742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043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2" grpId="0"/>
      <p:bldP spid="21" grpId="0"/>
      <p:bldP spid="27" grpId="0"/>
      <p:bldP spid="28" grpId="0"/>
      <p:bldP spid="29" grpId="0"/>
      <p:bldP spid="31" grpId="0"/>
      <p:bldP spid="32" grpId="0"/>
      <p:bldP spid="22" grpId="0"/>
      <p:bldP spid="24" grpId="0" animBg="1"/>
      <p:bldP spid="33" grpId="0"/>
      <p:bldP spid="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Šipka doleva 14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18363" y="1588481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soustavu nerovnic: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7908" y="1610506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26154" y="6106240"/>
                <a:ext cx="8395539" cy="3929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	          Řešením soustavy nerovnic je 	 </a:t>
                </a:r>
                <a14:m>
                  <m:oMath xmlns:m="http://schemas.openxmlformats.org/officeDocument/2006/math"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  <m:t>𝑷</m:t>
                        </m:r>
                      </m:e>
                      <m:sub>
                        <m: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∩</m:t>
                    </m:r>
                    <m:sSub>
                      <m:sSubPr>
                        <m:ctrlPr>
                          <a:rPr lang="cs-CZ" sz="20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𝑷</m:t>
                        </m:r>
                      </m:e>
                      <m:sub>
                        <m:r>
                          <a:rPr lang="cs-CZ" sz="20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=(−</m:t>
                    </m:r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; </m:t>
                    </m:r>
                    <m:d>
                      <m:dPr>
                        <m:begChr m:val=""/>
                        <m:endChr m:val="⟩"/>
                        <m:ctrlP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e>
                    </m:d>
                  </m:oMath>
                </a14:m>
                <a:r>
                  <a:rPr lang="cs-CZ" b="1" dirty="0" smtClean="0">
                    <a:cs typeface="Times New Roman" pitchFamily="18" charset="0"/>
                  </a:rPr>
                  <a:t>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154" y="6106240"/>
                <a:ext cx="8395539" cy="392993"/>
              </a:xfrm>
              <a:prstGeom prst="rect">
                <a:avLst/>
              </a:prstGeom>
              <a:blipFill rotWithShape="1">
                <a:blip r:embed="rId3"/>
                <a:stretch>
                  <a:fillRect t="-126563" b="-190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79512" y="2016000"/>
                <a:ext cx="309634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𝟕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𝟏𝟑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2016000"/>
                <a:ext cx="309634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26154" y="2880000"/>
                <a:ext cx="276984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	</a:t>
                </a:r>
                <a:r>
                  <a:rPr lang="cs-CZ" dirty="0">
                    <a:cs typeface="Times New Roman" pitchFamily="18" charset="0"/>
                  </a:rPr>
                  <a:t> </a:t>
                </a:r>
                <a:r>
                  <a:rPr lang="cs-CZ" dirty="0" smtClean="0">
                    <a:cs typeface="Times New Roman" pitchFamily="18" charset="0"/>
                  </a:rPr>
                  <a:t>     </a:t>
                </a:r>
                <a:r>
                  <a:rPr lang="cs-CZ" b="1" dirty="0" smtClean="0"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&gt;−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154" y="2880000"/>
                <a:ext cx="2769846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Šipka doleva 21">
            <a:hlinkClick r:id="rId6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096000" y="2016000"/>
                <a:ext cx="161842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/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+3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dirty="0" smtClean="0"/>
                  <a:t>   /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−5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6000" y="2016000"/>
                <a:ext cx="1618425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3396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37812" y="2448000"/>
                <a:ext cx="20459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4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&lt;8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812" y="2448000"/>
                <a:ext cx="2045956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096000" y="2448000"/>
                <a:ext cx="161842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/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:(−4)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6000" y="2448000"/>
                <a:ext cx="1618425" cy="369332"/>
              </a:xfrm>
              <a:prstGeom prst="rect">
                <a:avLst/>
              </a:prstGeom>
              <a:blipFill rotWithShape="1">
                <a:blip r:embed="rId9"/>
                <a:stretch>
                  <a:fillRect l="-3396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Nadpis 1"/>
          <p:cNvSpPr txBox="1">
            <a:spLocks/>
          </p:cNvSpPr>
          <p:nvPr/>
        </p:nvSpPr>
        <p:spPr>
          <a:xfrm>
            <a:off x="399467" y="116632"/>
            <a:ext cx="8377808" cy="136815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solidFill>
                  <a:schemeClr val="tx2"/>
                </a:solidFill>
                <a:latin typeface="Arial Black" pitchFamily="34" charset="0"/>
                <a:ea typeface="+mj-ea"/>
                <a:cs typeface="+mj-cs"/>
              </a:rPr>
              <a:t>SOUSTAVY LINEÁRNÍCH NEROVNIC O </a:t>
            </a:r>
            <a:r>
              <a:rPr lang="cs-CZ" sz="3600" b="1" dirty="0">
                <a:solidFill>
                  <a:schemeClr val="tx2"/>
                </a:solidFill>
                <a:latin typeface="Arial Black" pitchFamily="34" charset="0"/>
                <a:ea typeface="+mj-ea"/>
                <a:cs typeface="+mj-cs"/>
              </a:rPr>
              <a:t>JEDNÉ NEZNÁMÉ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188268" y="2016000"/>
                <a:ext cx="309634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  <m:r>
                      <a:rPr lang="cs-CZ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𝟕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≥−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8268" y="2016000"/>
                <a:ext cx="3096344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6804248" y="2016000"/>
                <a:ext cx="191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/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+7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2016000"/>
                <a:ext cx="1918933" cy="369332"/>
              </a:xfrm>
              <a:prstGeom prst="rect">
                <a:avLst/>
              </a:prstGeom>
              <a:blipFill rotWithShape="1">
                <a:blip r:embed="rId11"/>
                <a:stretch>
                  <a:fillRect l="-2540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446568" y="2448000"/>
                <a:ext cx="20459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	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≥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46568" y="2448000"/>
                <a:ext cx="2045956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60000" y="3356992"/>
                <a:ext cx="839553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	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  <m:t>𝑷</m:t>
                        </m:r>
                      </m:e>
                      <m:sub>
                        <m: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=(−</m:t>
                    </m:r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; ∞)</m:t>
                    </m:r>
                  </m:oMath>
                </a14:m>
                <a:r>
                  <a:rPr lang="cs-CZ" b="1" dirty="0">
                    <a:cs typeface="Times New Roman" pitchFamily="18" charset="0"/>
                  </a:rPr>
                  <a:t>		</a:t>
                </a:r>
                <a:r>
                  <a:rPr lang="cs-CZ" b="1" dirty="0" smtClean="0">
                    <a:cs typeface="Times New Roman" pitchFamily="18" charset="0"/>
                  </a:rPr>
                  <a:t>        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dirty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dirty="0">
                            <a:latin typeface="Cambria Math"/>
                            <a:cs typeface="Times New Roman" pitchFamily="18" charset="0"/>
                          </a:rPr>
                          <m:t>𝑷</m:t>
                        </m:r>
                      </m:e>
                      <m:sub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b="1" i="1" dirty="0">
                        <a:latin typeface="Cambria Math"/>
                        <a:cs typeface="Times New Roman" pitchFamily="18" charset="0"/>
                      </a:rPr>
                      <m:t>=(−∞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;</m:t>
                    </m:r>
                    <m:d>
                      <m:dPr>
                        <m:begChr m:val=""/>
                        <m:endChr m:val="⟩"/>
                        <m:ctrlP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e>
                    </m:d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56992"/>
                <a:ext cx="8395539" cy="400110"/>
              </a:xfrm>
              <a:prstGeom prst="rect">
                <a:avLst/>
              </a:prstGeom>
              <a:blipFill rotWithShape="1">
                <a:blip r:embed="rId13"/>
                <a:stretch>
                  <a:fillRect t="-106154" b="-172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861048"/>
            <a:ext cx="5525039" cy="2128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3634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1" grpId="0"/>
      <p:bldP spid="23" grpId="0"/>
      <p:bldP spid="24" grpId="0"/>
      <p:bldP spid="26" grpId="0"/>
      <p:bldP spid="30" grpId="0"/>
      <p:bldP spid="31" grpId="0"/>
      <p:bldP spid="3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Šipka doleva 14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70454" y="657774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soustavu nerovnic: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9999" y="679799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60000" y="5516750"/>
                <a:ext cx="8395539" cy="3929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	          Řešením soustavy nerovnic je 	 </a:t>
                </a:r>
                <a14:m>
                  <m:oMath xmlns:m="http://schemas.openxmlformats.org/officeDocument/2006/math"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  <m:t>𝑷</m:t>
                        </m:r>
                      </m:e>
                      <m:sub>
                        <m: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∩</m:t>
                    </m:r>
                    <m:sSub>
                      <m:sSubPr>
                        <m:ctrlPr>
                          <a:rPr lang="cs-CZ" sz="20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𝑷</m:t>
                        </m:r>
                      </m:e>
                      <m:sub>
                        <m:r>
                          <a:rPr lang="cs-CZ" sz="20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=∅</m:t>
                    </m:r>
                  </m:oMath>
                </a14:m>
                <a:r>
                  <a:rPr lang="cs-CZ" b="1" dirty="0" smtClean="0">
                    <a:cs typeface="Times New Roman" pitchFamily="18" charset="0"/>
                  </a:rPr>
                  <a:t>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516750"/>
                <a:ext cx="8395539" cy="392993"/>
              </a:xfrm>
              <a:prstGeom prst="rect">
                <a:avLst/>
              </a:prstGeom>
              <a:blipFill rotWithShape="1">
                <a:blip r:embed="rId3"/>
                <a:stretch>
                  <a:fillRect t="-1563" b="-2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31603" y="1085293"/>
                <a:ext cx="309634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𝟔𝐱</m:t>
                    </m:r>
                    <m:r>
                      <a:rPr lang="cs-CZ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𝟕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≥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𝟗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𝟏𝟎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603" y="1085293"/>
                <a:ext cx="309634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78245" y="1949293"/>
                <a:ext cx="276984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	</a:t>
                </a:r>
                <a:r>
                  <a:rPr lang="cs-CZ" dirty="0">
                    <a:cs typeface="Times New Roman" pitchFamily="18" charset="0"/>
                  </a:rPr>
                  <a:t> </a:t>
                </a:r>
                <a:r>
                  <a:rPr lang="cs-CZ" dirty="0" smtClean="0">
                    <a:cs typeface="Times New Roman" pitchFamily="18" charset="0"/>
                  </a:rPr>
                  <a:t>     </a:t>
                </a:r>
                <a:r>
                  <a:rPr lang="cs-CZ" b="1" dirty="0" smtClean="0"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≤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245" y="1949293"/>
                <a:ext cx="2769846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Šipka doleva 21">
            <a:hlinkClick r:id="rId6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048091" y="1085293"/>
                <a:ext cx="161842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/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−9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dirty="0" smtClean="0"/>
                  <a:t>   /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+7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8091" y="1085293"/>
                <a:ext cx="1618425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3008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89902" y="1517293"/>
                <a:ext cx="230988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−3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≥−3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902" y="1517293"/>
                <a:ext cx="230988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048091" y="1517293"/>
                <a:ext cx="161842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/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:(−3)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8091" y="1517293"/>
                <a:ext cx="1618425" cy="369332"/>
              </a:xfrm>
              <a:prstGeom prst="rect">
                <a:avLst/>
              </a:prstGeom>
              <a:blipFill rotWithShape="1">
                <a:blip r:embed="rId9"/>
                <a:stretch>
                  <a:fillRect l="-300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140359" y="1085293"/>
                <a:ext cx="309634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3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0359" y="1085293"/>
                <a:ext cx="3096344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6948264" y="1085293"/>
                <a:ext cx="191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/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2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dirty="0" smtClean="0"/>
                  <a:t>   /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+5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48264" y="1085293"/>
                <a:ext cx="1918933" cy="369332"/>
              </a:xfrm>
              <a:prstGeom prst="rect">
                <a:avLst/>
              </a:prstGeom>
              <a:blipFill rotWithShape="1">
                <a:blip r:embed="rId11"/>
                <a:stretch>
                  <a:fillRect l="-285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398659" y="1517293"/>
                <a:ext cx="20459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	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8659" y="1517293"/>
                <a:ext cx="2045956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12091" y="2426285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dirty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dirty="0">
                            <a:latin typeface="Cambria Math"/>
                            <a:cs typeface="Times New Roman" pitchFamily="18" charset="0"/>
                          </a:rPr>
                          <m:t>𝑷</m:t>
                        </m:r>
                      </m:e>
                      <m:sub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b="1" i="1" dirty="0">
                        <a:latin typeface="Cambria Math"/>
                        <a:cs typeface="Times New Roman" pitchFamily="18" charset="0"/>
                      </a:rPr>
                      <m:t>=(−∞;</m:t>
                    </m:r>
                    <m:d>
                      <m:dPr>
                        <m:begChr m:val=""/>
                        <m:endChr m:val="⟩"/>
                        <m:ctrlPr>
                          <a:rPr lang="cs-CZ" b="1" i="1" dirty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dirty="0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  <m:r>
                          <a:rPr lang="cs-CZ" b="1" i="1" dirty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e>
                    </m:d>
                    <m:r>
                      <a:rPr lang="cs-CZ" b="1" i="1" dirty="0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b="1" dirty="0">
                    <a:cs typeface="Times New Roman" pitchFamily="18" charset="0"/>
                  </a:rPr>
                  <a:t>		</a:t>
                </a:r>
                <a:r>
                  <a:rPr lang="cs-CZ" b="1" dirty="0" smtClean="0">
                    <a:cs typeface="Times New Roman" pitchFamily="18" charset="0"/>
                  </a:rPr>
                  <a:t>        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dirty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dirty="0">
                            <a:latin typeface="Cambria Math"/>
                            <a:cs typeface="Times New Roman" pitchFamily="18" charset="0"/>
                          </a:rPr>
                          <m:t>𝑷</m:t>
                        </m:r>
                      </m:e>
                      <m:sub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b="1" i="1" dirty="0">
                        <a:latin typeface="Cambria Math"/>
                        <a:cs typeface="Times New Roman" pitchFamily="18" charset="0"/>
                      </a:rPr>
                      <m:t>=(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; ∞)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091" y="2426285"/>
                <a:ext cx="8395539" cy="369332"/>
              </a:xfrm>
              <a:prstGeom prst="rect">
                <a:avLst/>
              </a:prstGeom>
              <a:blipFill rotWithShape="1">
                <a:blip r:embed="rId13"/>
                <a:stretch>
                  <a:fillRect t="-119672" b="-1836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23" y="3414433"/>
            <a:ext cx="8310491" cy="15505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6370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1" grpId="0"/>
      <p:bldP spid="23" grpId="0"/>
      <p:bldP spid="24" grpId="0"/>
      <p:bldP spid="26" grpId="0"/>
      <p:bldP spid="30" grpId="0"/>
      <p:bldP spid="31" grpId="0"/>
      <p:bldP spid="3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1097" y="404664"/>
            <a:ext cx="83529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Lineárních nerovnic o jedné neznámé a jejich soustav.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pomocí ekvivalentních úprav řeší příklady na dané téma.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Odvárko , DrSc.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80-7196-042-X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Odvárko, DrSc.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80-7196-039-X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RNDr. František Jirásek, DrSc. a kol.: Sbírka úloh z matematiky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1986,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80-85849-55-0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František Janeček: Sbírka úloh z matematiky pro střední školy - VÝRAZY, ROVNICE, NEROVNICE A JEJICH SOUSTAVY, 4. vydání 2002,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80-7196-076-4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27081" y="1484784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Šipka doleva 1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2476</TotalTime>
  <Words>363</Words>
  <Application>Microsoft Office PowerPoint</Application>
  <PresentationFormat>Předvádění na obrazovce (4:3)</PresentationFormat>
  <Paragraphs>129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LINEÁRNÍ NEROVNICE O JEDNÉ NEZNÁMÉ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198</cp:revision>
  <dcterms:created xsi:type="dcterms:W3CDTF">2013-01-11T17:11:37Z</dcterms:created>
  <dcterms:modified xsi:type="dcterms:W3CDTF">2014-02-26T16:21:17Z</dcterms:modified>
</cp:coreProperties>
</file>