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2" r:id="rId4"/>
    <p:sldId id="288" r:id="rId5"/>
    <p:sldId id="289" r:id="rId6"/>
    <p:sldId id="290" r:id="rId7"/>
    <p:sldId id="286" r:id="rId8"/>
    <p:sldId id="291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" Target="slide4.xml"/><Relationship Id="rId7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8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slide" Target="slide5.xml"/><Relationship Id="rId9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" Type="http://schemas.openxmlformats.org/officeDocument/2006/relationships/slide" Target="slide7.xml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5" Type="http://schemas.openxmlformats.org/officeDocument/2006/relationships/image" Target="../media/image43.png"/><Relationship Id="rId10" Type="http://schemas.openxmlformats.org/officeDocument/2006/relationships/image" Target="../media/image38.png"/><Relationship Id="rId19" Type="http://schemas.openxmlformats.org/officeDocument/2006/relationships/image" Target="../media/image47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9832" y="3429000"/>
            <a:ext cx="568863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       Soustavy dvou</a:t>
            </a:r>
          </a:p>
          <a:p>
            <a:r>
              <a:rPr lang="cs-CZ" sz="2800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</a:t>
            </a:r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l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ineárních rovnic</a:t>
            </a: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        o dvou neznámých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materiálu:  III-2-08-06_Soustavy-linearnich-rovnic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prosinec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60000" y="252000"/>
            <a:ext cx="8377808" cy="13681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SOUSTAVY DVOU LINEÁRNÍCH ROVNIC O DVOU NEZNÁMÝCH</a:t>
            </a:r>
            <a:endParaRPr lang="cs-CZ" sz="36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1800000"/>
                <a:ext cx="8352928" cy="2456396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r>
                  <a:rPr lang="cs-CZ" dirty="0" smtClean="0"/>
                  <a:t>            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Soustavou dvou rovnic o dvou neznámých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x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a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 y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rozumíme zápis ve tvaru		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</a:rPr>
                          <m:t>𝑳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</a:rPr>
                      <m:t>(</m:t>
                    </m:r>
                    <m:r>
                      <a:rPr lang="cs-CZ" sz="2800" b="1" i="1" smtClean="0"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</a:rPr>
                      <m:t>,</m:t>
                    </m:r>
                    <m:r>
                      <a:rPr lang="cs-CZ" sz="2800" b="1" i="1" smtClean="0">
                        <a:latin typeface="Cambria Math"/>
                      </a:rPr>
                      <m:t>𝒚</m:t>
                    </m:r>
                    <m:r>
                      <a:rPr lang="cs-CZ" sz="2800" b="1" i="1" smtClean="0">
                        <a:latin typeface="Cambria Math"/>
                      </a:rPr>
                      <m:t>)=</m:t>
                    </m:r>
                    <m:sSub>
                      <m:sSub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 smtClean="0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800" b="1" i="1" smtClean="0">
                        <a:latin typeface="Cambria Math"/>
                      </a:rPr>
                      <m:t>(</m:t>
                    </m:r>
                    <m:r>
                      <a:rPr lang="cs-CZ" sz="2800" b="1" i="1" smtClean="0"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</a:rPr>
                      <m:t>, </m:t>
                    </m:r>
                    <m:r>
                      <a:rPr lang="cs-CZ" sz="2800" b="1" i="1" smtClean="0">
                        <a:latin typeface="Cambria Math"/>
                      </a:rPr>
                      <m:t>𝒚</m:t>
                    </m:r>
                    <m:r>
                      <a:rPr lang="cs-CZ" sz="2800" b="1" i="1" smtClean="0">
                        <a:latin typeface="Cambria Math"/>
                      </a:rPr>
                      <m:t>)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:r>
                  <a:rPr lang="cs-CZ" sz="2800" b="1" dirty="0" smtClean="0"/>
                  <a:t> 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8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</a:rPr>
                          <m:t>𝑳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</a:rPr>
                      <m:t>(</m:t>
                    </m:r>
                    <m:r>
                      <a:rPr lang="cs-CZ" sz="2800" b="1" i="1">
                        <a:latin typeface="Cambria Math"/>
                      </a:rPr>
                      <m:t>𝒙</m:t>
                    </m:r>
                    <m:r>
                      <a:rPr lang="cs-CZ" sz="2800" b="1" i="1">
                        <a:latin typeface="Cambria Math"/>
                      </a:rPr>
                      <m:t>,</m:t>
                    </m:r>
                    <m:r>
                      <a:rPr lang="cs-CZ" sz="2800" b="1" i="1">
                        <a:latin typeface="Cambria Math"/>
                      </a:rPr>
                      <m:t>𝒚</m:t>
                    </m:r>
                    <m:r>
                      <a:rPr lang="cs-CZ" sz="2800" b="1" i="1">
                        <a:latin typeface="Cambria Math"/>
                      </a:rPr>
                      <m:t>)=</m:t>
                    </m:r>
                    <m:sSub>
                      <m:sSubPr>
                        <m:ctrlPr>
                          <a:rPr lang="cs-CZ" sz="28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800" b="1" i="1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cs-CZ" sz="28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800" b="1" i="1">
                        <a:latin typeface="Cambria Math"/>
                      </a:rPr>
                      <m:t>(</m:t>
                    </m:r>
                    <m:r>
                      <a:rPr lang="cs-CZ" sz="2800" b="1" i="1">
                        <a:latin typeface="Cambria Math"/>
                      </a:rPr>
                      <m:t>𝒙</m:t>
                    </m:r>
                    <m:r>
                      <a:rPr lang="cs-CZ" sz="2800" b="1" i="1">
                        <a:latin typeface="Cambria Math"/>
                      </a:rPr>
                      <m:t>, </m:t>
                    </m:r>
                    <m:r>
                      <a:rPr lang="cs-CZ" sz="2800" b="1" i="1">
                        <a:latin typeface="Cambria Math"/>
                      </a:rPr>
                      <m:t>𝒚</m:t>
                    </m:r>
                    <m:r>
                      <a:rPr lang="cs-CZ" sz="2800" b="1" i="1">
                        <a:latin typeface="Cambria Math"/>
                      </a:rPr>
                      <m:t>)</m:t>
                    </m:r>
                  </m:oMath>
                </a14:m>
                <a:endParaRPr lang="cs-CZ" sz="2800" b="1" i="1" dirty="0">
                  <a:latin typeface="Cambria Math"/>
                </a:endParaRPr>
              </a:p>
              <a:p>
                <a:endParaRPr lang="cs-CZ" sz="8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kde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</a:rPr>
                          <m:t>𝑳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400" b="1" i="1">
                        <a:latin typeface="Cambria Math"/>
                      </a:rPr>
                      <m:t>(</m:t>
                    </m:r>
                    <m:r>
                      <a:rPr lang="cs-CZ" sz="2400" b="1" i="1">
                        <a:latin typeface="Cambria Math"/>
                      </a:rPr>
                      <m:t>𝒙</m:t>
                    </m:r>
                    <m:r>
                      <a:rPr lang="cs-CZ" sz="2400" b="1" i="1">
                        <a:latin typeface="Cambria Math"/>
                      </a:rPr>
                      <m:t>,</m:t>
                    </m:r>
                    <m:r>
                      <a:rPr lang="cs-CZ" sz="2400" b="1" i="1">
                        <a:latin typeface="Cambria Math"/>
                      </a:rPr>
                      <m:t>𝒚</m:t>
                    </m:r>
                    <m:r>
                      <a:rPr lang="cs-CZ" sz="2400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</a:rPr>
                          <m:t>𝑳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</a:rPr>
                      <m:t>(</m:t>
                    </m:r>
                    <m:r>
                      <a:rPr lang="cs-CZ" sz="2400" b="1" i="1">
                        <a:latin typeface="Cambria Math"/>
                      </a:rPr>
                      <m:t>𝒙</m:t>
                    </m:r>
                    <m:r>
                      <a:rPr lang="cs-CZ" sz="2400" b="1" i="1">
                        <a:latin typeface="Cambria Math"/>
                      </a:rPr>
                      <m:t>,</m:t>
                    </m:r>
                    <m:r>
                      <a:rPr lang="cs-CZ" sz="2400" b="1" i="1">
                        <a:latin typeface="Cambria Math"/>
                      </a:rPr>
                      <m:t>𝒚</m:t>
                    </m:r>
                    <m:r>
                      <a:rPr lang="cs-CZ" sz="2400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cs-CZ" sz="2400" b="1" i="1"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cs-CZ" sz="2400" b="1" i="1">
                        <a:latin typeface="Cambria Math"/>
                      </a:rPr>
                      <m:t>(</m:t>
                    </m:r>
                    <m:r>
                      <a:rPr lang="cs-CZ" sz="2400" b="1" i="1">
                        <a:latin typeface="Cambria Math"/>
                      </a:rPr>
                      <m:t>𝒙</m:t>
                    </m:r>
                    <m:r>
                      <a:rPr lang="cs-CZ" sz="2400" b="1" i="1">
                        <a:latin typeface="Cambria Math"/>
                      </a:rPr>
                      <m:t>, </m:t>
                    </m:r>
                    <m:r>
                      <a:rPr lang="cs-CZ" sz="2400" b="1" i="1">
                        <a:latin typeface="Cambria Math"/>
                      </a:rPr>
                      <m:t>𝒚</m:t>
                    </m:r>
                    <m:r>
                      <a:rPr lang="cs-CZ" sz="2400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sz="2400" b="1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sz="2400" b="1" i="1">
                            <a:latin typeface="Cambria Math"/>
                          </a:rPr>
                          <m:t>𝑷</m:t>
                        </m:r>
                      </m:e>
                      <m:sub>
                        <m:r>
                          <a:rPr lang="cs-CZ" sz="2400" b="1" i="1" smtClean="0"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cs-CZ" sz="2400" b="1" i="1">
                        <a:latin typeface="Cambria Math"/>
                      </a:rPr>
                      <m:t>(</m:t>
                    </m:r>
                    <m:r>
                      <a:rPr lang="cs-CZ" sz="2400" b="1" i="1">
                        <a:latin typeface="Cambria Math"/>
                      </a:rPr>
                      <m:t>𝒙</m:t>
                    </m:r>
                    <m:r>
                      <a:rPr lang="cs-CZ" sz="2400" b="1" i="1">
                        <a:latin typeface="Cambria Math"/>
                      </a:rPr>
                      <m:t>, </m:t>
                    </m:r>
                    <m:r>
                      <a:rPr lang="cs-CZ" sz="2400" b="1" i="1">
                        <a:latin typeface="Cambria Math"/>
                      </a:rPr>
                      <m:t>𝒚</m:t>
                    </m:r>
                    <m:r>
                      <a:rPr lang="cs-CZ" sz="2400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jsou výrazy obsahující proměnné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a konstanty.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800000"/>
                <a:ext cx="8352928" cy="2456396"/>
              </a:xfrm>
              <a:prstGeom prst="rect">
                <a:avLst/>
              </a:prstGeom>
              <a:blipFill rotWithShape="1">
                <a:blip r:embed="rId2"/>
                <a:stretch>
                  <a:fillRect l="-872" r="-1599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4428000"/>
                <a:ext cx="8352928" cy="2210175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Řešením soustavy dvou lineárních rovnice o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dvou neznámých má tyto možnosti řešení:</a:t>
                </a:r>
                <a:endParaRPr lang="cs-CZ" sz="16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1. 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Soustava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má 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j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ednu uspořádanou dvojici řešení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𝒙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sz="24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e>
                    </m:d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2. Soustava má nekonečně mnoho řešení		  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𝑹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. Soustava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nemá žádné řešení		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=∅.</m:t>
                    </m:r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428000"/>
                <a:ext cx="8352928" cy="2210175"/>
              </a:xfrm>
              <a:prstGeom prst="rect">
                <a:avLst/>
              </a:prstGeom>
              <a:blipFill rotWithShape="1">
                <a:blip r:embed="rId3"/>
                <a:stretch>
                  <a:fillRect l="-87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099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25144" y="1244215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Řešte soustavu rovnic: 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   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  	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5144" y="1244215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46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60000" y="1305771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1988840"/>
                <a:ext cx="82807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1. Například z první rovnice vyjádříme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: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endParaRPr lang="cs-CZ" i="1" dirty="0" smtClean="0">
                  <a:latin typeface="Cambria Math"/>
                  <a:cs typeface="Times New Roman" pitchFamily="18" charset="0"/>
                </a:endParaRPr>
              </a:p>
              <a:p>
                <a:r>
                  <a:rPr lang="cs-CZ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Cambria Math"/>
                    <a:cs typeface="Times New Roman" pitchFamily="18" charset="0"/>
                  </a:rPr>
                  <a:t>				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           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∗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988840"/>
                <a:ext cx="8280706" cy="646331"/>
              </a:xfrm>
              <a:prstGeom prst="rect">
                <a:avLst/>
              </a:prstGeom>
              <a:blipFill rotWithShape="1">
                <a:blip r:embed="rId3"/>
                <a:stretch>
                  <a:fillRect l="-589" t="-4717" b="-37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Šipka doleva 17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5662989"/>
                <a:ext cx="82087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Daná soustava má jediné řešení: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=&gt;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62989"/>
                <a:ext cx="820874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59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332656"/>
            <a:ext cx="8352928" cy="73284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Metoda dosazovací (substituční)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0" y="2690679"/>
                <a:ext cx="8280706" cy="18748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2. Do druhé rovnice dosadíme za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výraz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a vyřešíme:</a:t>
                </a:r>
              </a:p>
              <a:p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	 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−3(2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−5)=8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			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−6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+15=8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				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=−7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				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𝟕</m:t>
                        </m:r>
                      </m:num>
                      <m:den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690679"/>
                <a:ext cx="8280706" cy="1874809"/>
              </a:xfrm>
              <a:prstGeom prst="rect">
                <a:avLst/>
              </a:prstGeom>
              <a:blipFill rotWithShape="1">
                <a:blip r:embed="rId6"/>
                <a:stretch>
                  <a:fillRect l="-589" t="-162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60000" y="4658934"/>
                <a:ext cx="828070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3. Do rovnice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∗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dosadíme za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číslo 3,5 a vyřešíme: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=2∙3,5 −5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	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658934"/>
                <a:ext cx="8280706" cy="646331"/>
              </a:xfrm>
              <a:prstGeom prst="rect">
                <a:avLst/>
              </a:prstGeom>
              <a:blipFill rotWithShape="1">
                <a:blip r:embed="rId7"/>
                <a:stretch>
                  <a:fillRect l="-589" t="-4717"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2424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25144" y="1555581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Řešte soustavu rovnic: 	 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	  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5144" y="1555581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646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60000" y="1617137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0000" y="2300206"/>
            <a:ext cx="5148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Například první rovnici vynásobíme číslem -2:	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Šipka doleva 17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5662989"/>
                <a:ext cx="82087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Daná soustava má jediné řešení: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=&gt;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62989"/>
                <a:ext cx="8208744" cy="369332"/>
              </a:xfrm>
              <a:prstGeom prst="rect">
                <a:avLst/>
              </a:prstGeom>
              <a:blipFill rotWithShape="1">
                <a:blip r:embed="rId4"/>
                <a:stretch>
                  <a:fillRect l="-59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332656"/>
            <a:ext cx="8352928" cy="73284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Metoda sčítací (adiční)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60000" y="3002045"/>
            <a:ext cx="5148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Levé i pravé upravené rovnice sečteme: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60000" y="3894400"/>
            <a:ext cx="8280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Do rovnice (*) dosadíme za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číslo 2 a vyřešíme: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617012" y="2289600"/>
                <a:ext cx="4536504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-4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=−10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=8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17012" y="2289600"/>
                <a:ext cx="4536504" cy="646331"/>
              </a:xfrm>
              <a:prstGeom prst="rect">
                <a:avLst/>
              </a:prstGeom>
              <a:blipFill rotWithShape="1">
                <a:blip r:embed="rId5"/>
                <a:stretch>
                  <a:fillRect t="-4717"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7236296" y="1566000"/>
                <a:ext cx="13324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∙(−2)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36296" y="1566000"/>
                <a:ext cx="1332448" cy="369332"/>
              </a:xfrm>
              <a:prstGeom prst="rect">
                <a:avLst/>
              </a:prstGeom>
              <a:blipFill rotWithShape="1">
                <a:blip r:embed="rId6"/>
                <a:stretch>
                  <a:fillRect l="-3653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5148064" y="3016800"/>
                <a:ext cx="390196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3016800"/>
                <a:ext cx="3901960" cy="646331"/>
              </a:xfrm>
              <a:prstGeom prst="rect">
                <a:avLst/>
              </a:prstGeom>
              <a:blipFill rotWithShape="1">
                <a:blip r:embed="rId7"/>
                <a:stretch>
                  <a:fillRect b="-283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8307594" y="1566000"/>
                <a:ext cx="666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(∗)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07594" y="1566000"/>
                <a:ext cx="666224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4398456"/>
                <a:ext cx="8280706" cy="10438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			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−2=5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  						    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=−7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cs typeface="Times New Roman" pitchFamily="18" charset="0"/>
                  </a:rPr>
                  <a:t> 			</a:t>
                </a:r>
                <a:r>
                  <a:rPr lang="cs-CZ" dirty="0" smtClean="0">
                    <a:cs typeface="Times New Roman" pitchFamily="18" charset="0"/>
                  </a:rPr>
                  <a:t>      	  	         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𝟕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398456"/>
                <a:ext cx="8280706" cy="1043812"/>
              </a:xfrm>
              <a:prstGeom prst="rect">
                <a:avLst/>
              </a:prstGeom>
              <a:blipFill rotWithShape="1">
                <a:blip r:embed="rId9"/>
                <a:stretch>
                  <a:fillRect b="-58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2"/>
          <p:cNvCxnSpPr/>
          <p:nvPr/>
        </p:nvCxnSpPr>
        <p:spPr>
          <a:xfrm>
            <a:off x="5148064" y="2935931"/>
            <a:ext cx="252028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148064" y="2201912"/>
            <a:ext cx="252028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966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10" grpId="0"/>
      <p:bldP spid="11" grpId="0"/>
      <p:bldP spid="12" grpId="0"/>
      <p:bldP spid="13" grpId="0"/>
      <p:bldP spid="14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25144" y="1244215"/>
                <a:ext cx="7543600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Řešte soustavu rovnic: 	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                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000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sz="2000" dirty="0" smtClean="0">
                    <a:latin typeface="Times New Roman" pitchFamily="18" charset="0"/>
                    <a:cs typeface="Times New Roman" pitchFamily="18" charset="0"/>
                  </a:rPr>
                  <a:t>		  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sz="2000" b="0" i="1" smtClean="0">
                        <a:latin typeface="Cambria Math"/>
                        <a:cs typeface="Times New Roman" pitchFamily="18" charset="0"/>
                      </a:rPr>
                      <m:t>=8</m:t>
                    </m:r>
                  </m:oMath>
                </a14:m>
                <a:endParaRPr lang="cs-CZ" sz="2000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5144" y="1244215"/>
                <a:ext cx="7543600" cy="707886"/>
              </a:xfrm>
              <a:prstGeom prst="rect">
                <a:avLst/>
              </a:prstGeom>
              <a:blipFill rotWithShape="1">
                <a:blip r:embed="rId2"/>
                <a:stretch>
                  <a:fillRect l="-646" t="-862" b="-775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60000" y="1305771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1988840"/>
                <a:ext cx="8280706" cy="1072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1. Například z obou rovnic vyjádříme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: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  =&gt;	</a:t>
                </a:r>
                <a14:m>
                  <m:oMath xmlns:m="http://schemas.openxmlformats.org/officeDocument/2006/math">
                    <m:r>
                      <a:rPr lang="cs-CZ" sz="22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2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num>
                      <m:den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den>
                    </m:f>
                  </m:oMath>
                </a14:m>
                <a:endParaRPr lang="cs-CZ" sz="2200" b="1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       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=8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  =&gt;	</a:t>
                </a:r>
                <a14:m>
                  <m:oMath xmlns:m="http://schemas.openxmlformats.org/officeDocument/2006/math">
                    <m:r>
                      <a:rPr lang="cs-CZ" sz="22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2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𝟖</m:t>
                        </m:r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+</m:t>
                        </m:r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𝒚</m:t>
                        </m:r>
                      </m:num>
                      <m:den>
                        <m:r>
                          <a:rPr lang="cs-CZ" sz="2200" b="1" i="1" smtClean="0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den>
                    </m:f>
                  </m:oMath>
                </a14:m>
                <a:endParaRPr lang="cs-CZ" sz="2200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988840"/>
                <a:ext cx="8280706" cy="1072217"/>
              </a:xfrm>
              <a:prstGeom prst="rect">
                <a:avLst/>
              </a:prstGeom>
              <a:blipFill rotWithShape="1">
                <a:blip r:embed="rId3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Šipka doleva 17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5873083"/>
                <a:ext cx="82087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Daná soustava má jediné řešení: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=&gt;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873083"/>
                <a:ext cx="8208744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59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ovéPole 8"/>
          <p:cNvSpPr txBox="1"/>
          <p:nvPr/>
        </p:nvSpPr>
        <p:spPr>
          <a:xfrm>
            <a:off x="360000" y="332656"/>
            <a:ext cx="8352928" cy="73284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III. Metoda srovnávací (komparační)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60000" y="3078414"/>
            <a:ext cx="8280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Srovnáme obě vyjádřené proměnné </a:t>
            </a:r>
            <a:r>
              <a:rPr lang="cs-CZ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a vyřešíme: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60000" y="5006957"/>
                <a:ext cx="8280706" cy="85292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3. Do rovnice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∗</m:t>
                        </m:r>
                      </m:e>
                    </m:d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dosadíme za 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číslo 2 a vyřešíme:	</a:t>
                </a:r>
                <a14:m>
                  <m:oMath xmlns:m="http://schemas.openxmlformats.org/officeDocument/2006/math">
                    <m:r>
                      <a:rPr lang="cs-CZ" sz="22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2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  <m:t>5+2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  <m:r>
                      <a:rPr lang="cs-CZ" sz="2200" b="0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  <m:t>7</m:t>
                        </m:r>
                      </m:num>
                      <m:den>
                        <m:r>
                          <a:rPr lang="cs-CZ" sz="2200" b="0" i="1" smtClean="0">
                            <a:latin typeface="Cambria Math"/>
                            <a:cs typeface="Times New Roman" pitchFamily="18" charset="0"/>
                          </a:rPr>
                          <m:t>2</m:t>
                        </m:r>
                      </m:den>
                    </m:f>
                  </m:oMath>
                </a14:m>
                <a:endParaRPr lang="cs-CZ" sz="22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cs typeface="Times New Roman" pitchFamily="18" charset="0"/>
                  </a:rPr>
                  <a:t> 					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006957"/>
                <a:ext cx="8280706" cy="852926"/>
              </a:xfrm>
              <a:prstGeom prst="rect">
                <a:avLst/>
              </a:prstGeom>
              <a:blipFill rotWithShape="1">
                <a:blip r:embed="rId6"/>
                <a:stretch>
                  <a:fillRect l="-5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405902" y="3571677"/>
                <a:ext cx="8424936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𝟓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𝒚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𝟐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𝟖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𝒚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902" y="3571677"/>
                <a:ext cx="8424936" cy="634789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05902" y="4238907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	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10+2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=8+3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𝑦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5902" y="4238907"/>
                <a:ext cx="8322934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288038" y="4637625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</a:t>
                </a:r>
                <a:r>
                  <a:rPr lang="cs-CZ" b="1" dirty="0" smtClean="0">
                    <a:cs typeface="Times New Roman" pitchFamily="18" charset="0"/>
                  </a:rPr>
                  <a:t>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8038" y="4637625"/>
                <a:ext cx="8322934" cy="369332"/>
              </a:xfrm>
              <a:prstGeom prst="rect">
                <a:avLst/>
              </a:prstGeom>
              <a:blipFill rotWithShape="1">
                <a:blip r:embed="rId9"/>
                <a:stretch>
                  <a:fillRect b="-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6921902" y="3704405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∙4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1902" y="3704405"/>
                <a:ext cx="2088232" cy="369332"/>
              </a:xfrm>
              <a:prstGeom prst="rect">
                <a:avLst/>
              </a:prstGeom>
              <a:blipFill rotWithShape="1">
                <a:blip r:embed="rId10"/>
                <a:stretch>
                  <a:fillRect l="-233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921902" y="4234339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𝑦</m:t>
                    </m:r>
                  </m:oMath>
                </a14:m>
                <a:r>
                  <a:rPr lang="cs-CZ" dirty="0" smtClean="0"/>
                  <a:t>  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−8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21902" y="4234339"/>
                <a:ext cx="2088232" cy="369332"/>
              </a:xfrm>
              <a:prstGeom prst="rect">
                <a:avLst/>
              </a:prstGeom>
              <a:blipFill rotWithShape="1">
                <a:blip r:embed="rId11"/>
                <a:stretch>
                  <a:fillRect l="-233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8235632" y="2118982"/>
                <a:ext cx="66622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(∗)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35632" y="2118982"/>
                <a:ext cx="666224" cy="369332"/>
              </a:xfrm>
              <a:prstGeom prst="rect">
                <a:avLst/>
              </a:prstGeom>
              <a:blipFill rotWithShape="1">
                <a:blip r:embed="rId12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0163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10" grpId="0"/>
      <p:bldP spid="11" grpId="0"/>
      <p:bldP spid="12" grpId="0"/>
      <p:bldP spid="14" grpId="0"/>
      <p:bldP spid="19" grpId="0"/>
      <p:bldP spid="20" grpId="0"/>
      <p:bldP spid="23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1027701" y="1166426"/>
                <a:ext cx="75436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Řešte graficky soustavu rovnic: 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  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=8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701" y="1166426"/>
                <a:ext cx="7543600" cy="646331"/>
              </a:xfrm>
              <a:prstGeom prst="rect">
                <a:avLst/>
              </a:prstGeom>
              <a:blipFill rotWithShape="1">
                <a:blip r:embed="rId2"/>
                <a:stretch>
                  <a:fillRect l="-728" t="-4717" b="-75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ovéPole 15"/>
          <p:cNvSpPr txBox="1"/>
          <p:nvPr/>
        </p:nvSpPr>
        <p:spPr>
          <a:xfrm>
            <a:off x="365649" y="1227982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92904" y="1916832"/>
                <a:ext cx="8280706" cy="2475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1. Každá z obou rovnic určuje lineární funkci, kterou dostaneme, když z ní vyjádříme y:		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                </a:t>
                </a: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	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  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=−2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  <a:p>
                <a:r>
                  <a:rPr lang="cs-CZ" i="1" dirty="0">
                    <a:latin typeface="Cambria Math"/>
                    <a:cs typeface="Times New Roman" pitchFamily="18" charset="0"/>
                  </a:rPr>
                  <a:t>	</a:t>
                </a:r>
                <a:r>
                  <a:rPr lang="cs-CZ" i="1" dirty="0" smtClean="0">
                    <a:latin typeface="Cambria Math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     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𝒇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  <a:p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 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=8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		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−3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=−4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+8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               		     </a:t>
                </a:r>
                <a14:m>
                  <m:oMath xmlns:m="http://schemas.openxmlformats.org/officeDocument/2006/math"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𝒈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: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𝟒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 smtClean="0">
                        <a:latin typeface="Cambria Math"/>
                        <a:cs typeface="Times New Roman" pitchFamily="18" charset="0"/>
                      </a:rPr>
                      <m:t>−</m:t>
                    </m:r>
                    <m:f>
                      <m:fPr>
                        <m:ctrlP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𝟖</m:t>
                        </m:r>
                      </m:num>
                      <m:den>
                        <m:r>
                          <a:rPr lang="cs-CZ" sz="2000" b="1" i="1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904" y="1916832"/>
                <a:ext cx="8280706" cy="2475934"/>
              </a:xfrm>
              <a:prstGeom prst="rect">
                <a:avLst/>
              </a:prstGeom>
              <a:blipFill rotWithShape="1">
                <a:blip r:embed="rId3"/>
                <a:stretch>
                  <a:fillRect l="-589" t="-12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Šipka doleva 17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0000" y="4571565"/>
            <a:ext cx="3964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Z grafů těchto funkcí určíme 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  souřadnice jejich průsečíku P.</a:t>
            </a: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580" y="2755711"/>
            <a:ext cx="3795348" cy="363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60000" y="332656"/>
            <a:ext cx="8352928" cy="732848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IV. Metoda grafická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360000" y="5328000"/>
                <a:ext cx="4284008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Daná soustava má jediné řešení:	</a:t>
                </a:r>
              </a:p>
              <a:p>
                <a:endParaRPr lang="cs-CZ" b="1" i="1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1" i="1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b="1" i="1" dirty="0" smtClean="0">
                    <a:latin typeface="Times New Roman" pitchFamily="18" charset="0"/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,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𝟓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</a:t>
                </a:r>
              </a:p>
              <a:p>
                <a:r>
                  <a:rPr lang="cs-CZ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      =&gt;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,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𝟓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 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𝟐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328000"/>
                <a:ext cx="4284008" cy="1200329"/>
              </a:xfrm>
              <a:prstGeom prst="rect">
                <a:avLst/>
              </a:prstGeom>
              <a:blipFill rotWithShape="1">
                <a:blip r:embed="rId6"/>
                <a:stretch>
                  <a:fillRect l="-1138" t="-2538" b="-710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363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025144" y="147397"/>
            <a:ext cx="754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soustavu rovnic: 	 	</a:t>
            </a: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60000" y="208953"/>
            <a:ext cx="446678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Šipka doleva 1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5904000"/>
                <a:ext cx="820874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Daná soustava má jediné řešení:	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; 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</m:t>
                    </m:r>
                  </m:oMath>
                </a14:m>
                <a:r>
                  <a:rPr lang="cs-CZ" b="1" dirty="0" smtClean="0">
                    <a:latin typeface="Times New Roman" pitchFamily="18" charset="0"/>
                    <a:cs typeface="Times New Roman" pitchFamily="18" charset="0"/>
                  </a:rPr>
                  <a:t>	=&gt;      </a:t>
                </a:r>
                <a14:m>
                  <m:oMath xmlns:m="http://schemas.openxmlformats.org/officeDocument/2006/math"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1" i="1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𝟏𝟏</m:t>
                        </m:r>
                        <m:r>
                          <a:rPr lang="cs-CZ" b="1" i="1">
                            <a:latin typeface="Cambria Math"/>
                            <a:cs typeface="Times New Roman" pitchFamily="18" charset="0"/>
                          </a:rPr>
                          <m:t>;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 </m:t>
                        </m:r>
                        <m:r>
                          <a:rPr lang="cs-CZ" b="1" i="1" smtClean="0">
                            <a:latin typeface="Cambria Math"/>
                            <a:cs typeface="Times New Roman" pitchFamily="18" charset="0"/>
                          </a:rPr>
                          <m:t>𝟔</m:t>
                        </m:r>
                      </m:e>
                    </m:d>
                  </m:oMath>
                </a14:m>
                <a:endParaRPr lang="cs-CZ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904000"/>
                <a:ext cx="8208744" cy="369332"/>
              </a:xfrm>
              <a:prstGeom prst="rect">
                <a:avLst/>
              </a:prstGeom>
              <a:blipFill rotWithShape="1">
                <a:blip r:embed="rId3"/>
                <a:stretch>
                  <a:fillRect l="-594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3348000" y="468000"/>
                <a:ext cx="3369212" cy="11403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+1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+2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2(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4</m:t>
                          </m:r>
                        </m:den>
                      </m:f>
                      <m:r>
                        <a:rPr lang="cs-CZ" i="1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  <a:cs typeface="Times New Roman" pitchFamily="18" charset="0"/>
                            </a:rPr>
                            <m:t>𝑦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−3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den>
                      </m:f>
                      <m:r>
                        <a:rPr lang="cs-CZ" i="1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000" y="468000"/>
                <a:ext cx="3369212" cy="114037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480000" y="648000"/>
                <a:ext cx="13324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∙60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648000"/>
                <a:ext cx="1332448" cy="369332"/>
              </a:xfrm>
              <a:prstGeom prst="rect">
                <a:avLst/>
              </a:prstGeom>
              <a:blipFill rotWithShape="1">
                <a:blip r:embed="rId5"/>
                <a:stretch>
                  <a:fillRect l="-411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480000" y="1656000"/>
                <a:ext cx="23439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/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−24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/ +24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y /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+10 </a:t>
                </a:r>
              </a:p>
              <a:p>
                <a:r>
                  <a:rPr lang="cs-CZ" dirty="0">
                    <a:cs typeface="Times New Roman" pitchFamily="18" charset="0"/>
                  </a:rPr>
                  <a:t>/ </a:t>
                </a:r>
                <a14:m>
                  <m:oMath xmlns:m="http://schemas.openxmlformats.org/officeDocument/2006/math">
                    <m:r>
                      <a:rPr lang="cs-CZ">
                        <a:latin typeface="Cambria Math"/>
                        <a:cs typeface="Times New Roman" pitchFamily="18" charset="0"/>
                      </a:rPr>
                      <m:t>−24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</m:oMath>
                </a14:m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/ </a:t>
                </a:r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+12</a:t>
                </a:r>
                <a:r>
                  <a:rPr lang="cs-CZ" i="1" dirty="0" smtClean="0">
                    <a:latin typeface="Times New Roman" pitchFamily="18" charset="0"/>
                    <a:cs typeface="Times New Roman" pitchFamily="18" charset="0"/>
                  </a:rPr>
                  <a:t>x </a:t>
                </a:r>
                <a:r>
                  <a:rPr lang="cs-CZ" i="1" dirty="0">
                    <a:latin typeface="Times New Roman" pitchFamily="18" charset="0"/>
                    <a:cs typeface="Times New Roman" pitchFamily="18" charset="0"/>
                  </a:rPr>
                  <a:t>/</a:t>
                </a:r>
                <a:r>
                  <a:rPr lang="cs-CZ" dirty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1656000"/>
                <a:ext cx="2343913" cy="646331"/>
              </a:xfrm>
              <a:prstGeom prst="rect">
                <a:avLst/>
              </a:prstGeom>
              <a:blipFill rotWithShape="1">
                <a:blip r:embed="rId6"/>
                <a:stretch>
                  <a:fillRect l="-2344" t="-5660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/>
              <p:cNvSpPr txBox="1"/>
              <p:nvPr/>
            </p:nvSpPr>
            <p:spPr>
              <a:xfrm>
                <a:off x="360000" y="3816000"/>
                <a:ext cx="82807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	               	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=138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0" name="TextovéPole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816000"/>
                <a:ext cx="8280706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2" name="Přímá spojnice 21"/>
          <p:cNvCxnSpPr/>
          <p:nvPr/>
        </p:nvCxnSpPr>
        <p:spPr>
          <a:xfrm>
            <a:off x="2483768" y="1620000"/>
            <a:ext cx="48965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6480000" y="1152000"/>
                <a:ext cx="13324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∙12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1152000"/>
                <a:ext cx="1332448" cy="369332"/>
              </a:xfrm>
              <a:prstGeom prst="rect">
                <a:avLst/>
              </a:prstGeom>
              <a:blipFill rotWithShape="1">
                <a:blip r:embed="rId8"/>
                <a:stretch>
                  <a:fillRect l="-411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2627784" y="1656000"/>
                <a:ext cx="43204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20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+20−15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𝑦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−30=24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−24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𝑦</m:t>
                      </m:r>
                    </m:oMath>
                  </m:oMathPara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0" dirty="0" smtClean="0">
                    <a:cs typeface="Times New Roman" pitchFamily="18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−9−4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+12=24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1656000"/>
                <a:ext cx="4320480" cy="646331"/>
              </a:xfrm>
              <a:prstGeom prst="rect">
                <a:avLst/>
              </a:prstGeom>
              <a:blipFill rotWithShape="1">
                <a:blip r:embed="rId9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6480000" y="3816000"/>
                <a:ext cx="1332448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:23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3816000"/>
                <a:ext cx="1332448" cy="369332"/>
              </a:xfrm>
              <a:prstGeom prst="rect">
                <a:avLst/>
              </a:prstGeom>
              <a:blipFill rotWithShape="1">
                <a:blip r:embed="rId10"/>
                <a:stretch>
                  <a:fillRect l="-4110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28"/>
          <p:cNvCxnSpPr/>
          <p:nvPr/>
        </p:nvCxnSpPr>
        <p:spPr>
          <a:xfrm>
            <a:off x="2484000" y="2325600"/>
            <a:ext cx="48965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627784" y="2376000"/>
                <a:ext cx="43204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   +9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0" dirty="0" smtClean="0">
                    <a:cs typeface="Times New Roman" pitchFamily="18" charset="0"/>
                  </a:rPr>
                  <a:t>  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−28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−3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4" y="2376000"/>
                <a:ext cx="4320480" cy="646331"/>
              </a:xfrm>
              <a:prstGeom prst="rect">
                <a:avLst/>
              </a:prstGeom>
              <a:blipFill rotWithShape="1">
                <a:blip r:embed="rId11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>
            <a:off x="2484000" y="3045600"/>
            <a:ext cx="48965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6480000" y="2376000"/>
                <a:ext cx="2343913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/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15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  <a:p>
                <a:r>
                  <a:rPr lang="cs-CZ" dirty="0">
                    <a:cs typeface="Times New Roman" pitchFamily="18" charset="0"/>
                  </a:rPr>
                  <a:t>/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>
                        <a:latin typeface="Cambria Math"/>
                        <a:cs typeface="Times New Roman" pitchFamily="18" charset="0"/>
                      </a:rPr>
                      <m:t>4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2376000"/>
                <a:ext cx="2343913" cy="646331"/>
              </a:xfrm>
              <a:prstGeom prst="rect">
                <a:avLst/>
              </a:prstGeom>
              <a:blipFill rotWithShape="1">
                <a:blip r:embed="rId12"/>
                <a:stretch>
                  <a:fillRect l="-234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ovéPole 34"/>
              <p:cNvSpPr txBox="1"/>
              <p:nvPr/>
            </p:nvSpPr>
            <p:spPr>
              <a:xfrm>
                <a:off x="2627783" y="3096000"/>
                <a:ext cx="43204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−60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+135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150</m:t>
                    </m:r>
                  </m:oMath>
                </a14:m>
                <a:endParaRPr lang="cs-CZ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b="0" dirty="0" smtClean="0">
                    <a:cs typeface="Times New Roman" pitchFamily="18" charset="0"/>
                  </a:rPr>
                  <a:t>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60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−112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𝑦</m:t>
                    </m:r>
                    <m:r>
                      <a:rPr lang="cs-CZ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−12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5" name="TextovéPole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7783" y="3096000"/>
                <a:ext cx="4320480" cy="646331"/>
              </a:xfrm>
              <a:prstGeom prst="rect">
                <a:avLst/>
              </a:prstGeom>
              <a:blipFill rotWithShape="1">
                <a:blip r:embed="rId13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6" name="Přímá spojnice 35"/>
          <p:cNvCxnSpPr/>
          <p:nvPr/>
        </p:nvCxnSpPr>
        <p:spPr>
          <a:xfrm>
            <a:off x="2483999" y="3765600"/>
            <a:ext cx="489654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ovéPole 37"/>
              <p:cNvSpPr txBox="1"/>
              <p:nvPr/>
            </p:nvSpPr>
            <p:spPr>
              <a:xfrm>
                <a:off x="360000" y="4176000"/>
                <a:ext cx="828070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	               	  </a:t>
                </a:r>
                <a:r>
                  <a:rPr lang="cs-CZ" dirty="0" smtClean="0"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𝒚</m:t>
                    </m:r>
                    <m:r>
                      <a:rPr lang="cs-CZ" b="1" i="1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𝟔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8" name="TextovéPole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176000"/>
                <a:ext cx="8280706" cy="369332"/>
              </a:xfrm>
              <a:prstGeom prst="rect">
                <a:avLst/>
              </a:prstGeom>
              <a:blipFill rotWithShape="1">
                <a:blip r:embed="rId14"/>
                <a:stretch>
                  <a:fillRect b="-49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360000" y="4752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 			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−4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+9∙6=10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752000"/>
                <a:ext cx="8322934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360000" y="5112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		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−4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=−44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112000"/>
                <a:ext cx="8322934" cy="369332"/>
              </a:xfrm>
              <a:prstGeom prst="rect">
                <a:avLst/>
              </a:prstGeom>
              <a:blipFill rotWithShape="1">
                <a:blip r:embed="rId1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60000" y="5472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    </a:t>
                </a:r>
                <a:r>
                  <a:rPr lang="cs-CZ" b="1" dirty="0" smtClean="0"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𝟏𝟏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472000"/>
                <a:ext cx="8322934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6480000" y="51120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</a:rPr>
                      <m:t>:(−4)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5112000"/>
                <a:ext cx="2088232" cy="369332"/>
              </a:xfrm>
              <a:prstGeom prst="rect">
                <a:avLst/>
              </a:prstGeom>
              <a:blipFill rotWithShape="1">
                <a:blip r:embed="rId18"/>
                <a:stretch>
                  <a:fillRect l="-2624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ovéPole 42"/>
              <p:cNvSpPr txBox="1"/>
              <p:nvPr/>
            </p:nvSpPr>
            <p:spPr>
              <a:xfrm>
                <a:off x="6480000" y="47520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−54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3" name="TextovéPole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0000" y="4752000"/>
                <a:ext cx="2088232" cy="369332"/>
              </a:xfrm>
              <a:prstGeom prst="rect">
                <a:avLst/>
              </a:prstGeom>
              <a:blipFill rotWithShape="1">
                <a:blip r:embed="rId19"/>
                <a:stretch>
                  <a:fillRect l="-2624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131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13" grpId="0"/>
      <p:bldP spid="14" grpId="0"/>
      <p:bldP spid="20" grpId="0"/>
      <p:bldP spid="24" grpId="0"/>
      <p:bldP spid="25" grpId="0"/>
      <p:bldP spid="26" grpId="0"/>
      <p:bldP spid="31" grpId="0"/>
      <p:bldP spid="33" grpId="0"/>
      <p:bldP spid="35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1097" y="40466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Soustavy dvou lineárních rovnic o dvou neznámých.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pomocí ekvivalentních úprav řeší příklady na dané téma.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Odvárko , DrSc.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80-7196-042-X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Odvárko, DrSc.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80-7196-039-X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RNDr. František Jirásek, DrSc. a kol.: Sbírka úloh z matematiky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1986,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80-85849-55-0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Janeček: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střední školy - VÝRAZY, ROVNICE, NEROVNICE A JEJICH SOUSTAVY, 4.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2002,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80-7196-076-4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27081" y="148478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Šipka doleva 15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2517</TotalTime>
  <Words>554</Words>
  <Application>Microsoft Office PowerPoint</Application>
  <PresentationFormat>Předvádění na obrazovce (4:3)</PresentationFormat>
  <Paragraphs>130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Prezentace aplikace PowerPoint</vt:lpstr>
      <vt:lpstr>Prezentace aplikace PowerPoint</vt:lpstr>
      <vt:lpstr>SOUSTAVY DVOU LINEÁRNÍCH ROVNIC O DVOU NEZNÁMÝCH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203</cp:revision>
  <dcterms:created xsi:type="dcterms:W3CDTF">2013-01-11T17:11:37Z</dcterms:created>
  <dcterms:modified xsi:type="dcterms:W3CDTF">2014-02-26T16:21:30Z</dcterms:modified>
</cp:coreProperties>
</file>