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3" r:id="rId5"/>
    <p:sldId id="275" r:id="rId6"/>
    <p:sldId id="276" r:id="rId7"/>
    <p:sldId id="278" r:id="rId8"/>
    <p:sldId id="279" r:id="rId9"/>
    <p:sldId id="280" r:id="rId10"/>
    <p:sldId id="281" r:id="rId11"/>
    <p:sldId id="27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26.2.2014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hyperlink" Target="Kvadratick&#225;%20funkce%20y=%20ax2+bx+c.ggb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hyperlink" Target="Kvadratick&#225;%20funkce%20y=%20ax2.ggb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2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hyperlink" Target="Kvadratick&#225;%20funkce%20y=%20ax2+c.ggb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059832" y="342900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  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Kvadratická 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𝒃𝒙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v závislosti  na koeficientech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ovéPole 7"/>
          <p:cNvSpPr txBox="1"/>
          <p:nvPr/>
        </p:nvSpPr>
        <p:spPr>
          <a:xfrm>
            <a:off x="421721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1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78" y="1196752"/>
            <a:ext cx="8114461" cy="432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6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27081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Kvadratické funkce.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dle koeficientů </a:t>
            </a:r>
            <a:r>
              <a:rPr lang="cs-CZ" i="1" dirty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b, c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kvadratické funkce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určují vlastnosti funkce a řeší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příklady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Při výkladu jsou použity ukázky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kvadratických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funkcí pomocí aplikace </a:t>
            </a:r>
            <a:r>
              <a:rPr lang="cs-CZ" b="1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software. Vše potřebné je na 								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http://www.geogebra.org/cms/cs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Oldřich Odvárko , DrSc.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kol.: Matematika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1996, 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80-7196-042-X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Oldřich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Odvárko, DrSc.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a kol.: Matematika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1996, 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80-7196-039-X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. RNDr. František Jirásek, DrSc. a kol.: Sbírka úloh z matematiky pro SOŠ a studijní obory SOU,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část,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vydání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1986,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Prometheus, ISBN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80-85849-55-0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27081" y="1711361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227081" y="2528322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21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53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III-2-08-07_Kvadraticka-funkce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tvorby:  prosinec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Nadpis 1"/>
          <p:cNvSpPr>
            <a:spLocks noGrp="1"/>
          </p:cNvSpPr>
          <p:nvPr>
            <p:ph type="title"/>
          </p:nvPr>
        </p:nvSpPr>
        <p:spPr>
          <a:xfrm>
            <a:off x="399198" y="260648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KVAD</a:t>
            </a:r>
            <a:r>
              <a:rPr lang="cs-CZ" sz="4300" b="1" dirty="0" smtClean="0">
                <a:solidFill>
                  <a:srgbClr val="04617B"/>
                </a:solidFill>
                <a:latin typeface="Arial Black" pitchFamily="34" charset="0"/>
              </a:rPr>
              <a:t>RA</a:t>
            </a:r>
            <a:r>
              <a:rPr lang="cs-CZ" sz="4300" b="1" dirty="0" smtClean="0">
                <a:latin typeface="Arial Black" pitchFamily="34" charset="0"/>
              </a:rPr>
              <a:t>TICKÁ  FUNKCE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391491" y="1484784"/>
                <a:ext cx="8352928" cy="252769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Kvadratická funkce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se nazývá každá funkce, daná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𝒃𝒙</m:t>
                    </m:r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c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koeficienty kvadratické funkce.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91" y="1484784"/>
                <a:ext cx="8352928" cy="252769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20" name="TextovéPole 19"/>
              <p:cNvSpPr txBox="1"/>
              <p:nvPr/>
            </p:nvSpPr>
            <p:spPr>
              <a:xfrm>
                <a:off x="1069945" y="4861902"/>
                <a:ext cx="7674474" cy="532966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cs-CZ" sz="2800" b="1" dirty="0" smtClean="0"/>
                  <a:t>		   </a:t>
                </a:r>
                <a14:m>
                  <m:oMath xmlns:m="http://schemas.openxmlformats.org/officeDocument/2006/math">
                    <m:r>
                      <a:rPr lang="cs-CZ" sz="2800" b="1" i="1">
                        <a:latin typeface="Cambria Math"/>
                      </a:rPr>
                      <m:t>𝒚</m:t>
                    </m:r>
                    <m:r>
                      <a:rPr lang="cs-CZ" sz="2800" b="1" i="1">
                        <a:latin typeface="Cambria Math"/>
                      </a:rPr>
                      <m:t>=</m:t>
                    </m:r>
                    <m:r>
                      <a:rPr lang="cs-CZ" sz="2800" b="1" i="1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>
                        <a:latin typeface="Cambria Math"/>
                      </a:rPr>
                      <m:t>+</m:t>
                    </m:r>
                    <m:r>
                      <a:rPr lang="cs-CZ" sz="2800" b="1" i="1">
                        <a:latin typeface="Cambria Math"/>
                      </a:rPr>
                      <m:t>𝒃𝒙</m:t>
                    </m:r>
                    <m:r>
                      <a:rPr lang="cs-CZ" sz="2800" b="1" i="1">
                        <a:latin typeface="Cambria Math"/>
                      </a:rPr>
                      <m:t>+</m:t>
                    </m:r>
                    <m:r>
                      <a:rPr lang="cs-CZ" sz="2800" b="1" i="1">
                        <a:latin typeface="Cambria Math"/>
                      </a:rPr>
                      <m:t>𝒄</m:t>
                    </m:r>
                  </m:oMath>
                </a14:m>
                <a:endParaRPr lang="cs-CZ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 useBgFill="1">
            <p:nvSpPr>
              <p:cNvPr id="20" name="TextovéPol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945" y="4861902"/>
                <a:ext cx="7674474" cy="5329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ovéPole 20"/>
          <p:cNvSpPr txBox="1"/>
          <p:nvPr/>
        </p:nvSpPr>
        <p:spPr>
          <a:xfrm>
            <a:off x="3831562" y="6045388"/>
            <a:ext cx="2151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Lineární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6332151" y="6045388"/>
            <a:ext cx="2412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ál 22"/>
          <p:cNvSpPr/>
          <p:nvPr/>
        </p:nvSpPr>
        <p:spPr>
          <a:xfrm>
            <a:off x="5580112" y="4829288"/>
            <a:ext cx="540060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4788024" y="4819801"/>
            <a:ext cx="666074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5" name="Přímá spojnice se šipkou 24"/>
          <p:cNvCxnSpPr>
            <a:stCxn id="24" idx="4"/>
            <a:endCxn id="21" idx="0"/>
          </p:cNvCxnSpPr>
          <p:nvPr/>
        </p:nvCxnSpPr>
        <p:spPr>
          <a:xfrm flipH="1">
            <a:off x="4907182" y="5427223"/>
            <a:ext cx="213879" cy="61816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>
            <a:stCxn id="23" idx="4"/>
            <a:endCxn id="22" idx="0"/>
          </p:cNvCxnSpPr>
          <p:nvPr/>
        </p:nvCxnSpPr>
        <p:spPr>
          <a:xfrm>
            <a:off x="5850142" y="5436710"/>
            <a:ext cx="1688143" cy="60867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ovéPole 26"/>
          <p:cNvSpPr txBox="1"/>
          <p:nvPr/>
        </p:nvSpPr>
        <p:spPr>
          <a:xfrm>
            <a:off x="1069945" y="4326343"/>
            <a:ext cx="767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Jak se nazývají jednotlivé členy kvadratické trojčlenu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391491" y="424939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838169" y="6059681"/>
            <a:ext cx="2511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Kvadratický člen</a:t>
            </a:r>
            <a:endParaRPr lang="cs-C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ál 29"/>
          <p:cNvSpPr/>
          <p:nvPr/>
        </p:nvSpPr>
        <p:spPr>
          <a:xfrm>
            <a:off x="3790409" y="4829288"/>
            <a:ext cx="777545" cy="6074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1" name="Přímá spojnice se šipkou 30"/>
          <p:cNvCxnSpPr>
            <a:stCxn id="30" idx="4"/>
            <a:endCxn id="29" idx="0"/>
          </p:cNvCxnSpPr>
          <p:nvPr/>
        </p:nvCxnSpPr>
        <p:spPr>
          <a:xfrm flipH="1">
            <a:off x="2093799" y="5436710"/>
            <a:ext cx="2085383" cy="622971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3" grpId="0" animBg="1"/>
      <p:bldP spid="24" grpId="0" animBg="1"/>
      <p:bldP spid="29" grpId="0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539552" y="371783"/>
                <a:ext cx="8208912" cy="9567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Grafem kvadratické funkce  je parabola nebo její část,</a:t>
                </a: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     jejíž osa je rovnoběžná s osou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71783"/>
                <a:ext cx="8208912" cy="956773"/>
              </a:xfrm>
              <a:prstGeom prst="rect">
                <a:avLst/>
              </a:prstGeom>
              <a:blipFill rotWithShape="1">
                <a:blip r:embed="rId2"/>
                <a:stretch>
                  <a:fillRect b="-490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ovéPole 19"/>
          <p:cNvSpPr txBox="1"/>
          <p:nvPr/>
        </p:nvSpPr>
        <p:spPr>
          <a:xfrm>
            <a:off x="1203376" y="1689819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to PARABOLA?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539552" y="1612875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ovéPole 21"/>
              <p:cNvSpPr txBox="1"/>
              <p:nvPr/>
            </p:nvSpPr>
            <p:spPr>
              <a:xfrm>
                <a:off x="539552" y="2136095"/>
                <a:ext cx="8208912" cy="395335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180000" tIns="144000" rIns="180000" bIns="144000" rtlCol="0">
                <a:spAutoFit/>
              </a:bodyPr>
              <a:lstStyle/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Parabola je množina všech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bodů v rovině, které mají od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dané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přímky </a:t>
                </a: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𝒅</m:t>
                    </m:r>
                  </m:oMath>
                </a14:m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od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daného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bodu F,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který na té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přímce</a:t>
                </a:r>
              </a:p>
              <a:p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neleží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 konstantní </a:t>
                </a:r>
                <a:r>
                  <a:rPr lang="cs-CZ" sz="2200" b="1" dirty="0">
                    <a:latin typeface="Times New Roman" pitchFamily="18" charset="0"/>
                    <a:cs typeface="Times New Roman" pitchFamily="18" charset="0"/>
                  </a:rPr>
                  <a:t>vzdálenost</a:t>
                </a:r>
                <a:r>
                  <a:rPr lang="cs-CZ" sz="2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Parabola je kuželosečka,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což je křivka.</a:t>
                </a: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ovéPol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136095"/>
                <a:ext cx="8208912" cy="39533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Šipka doleva 22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234" y="2530766"/>
            <a:ext cx="4196841" cy="328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délník 24"/>
              <p:cNvSpPr/>
              <p:nvPr/>
            </p:nvSpPr>
            <p:spPr>
              <a:xfrm>
                <a:off x="648000" y="4788000"/>
                <a:ext cx="3255676" cy="11993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F  … ohnisko Paraboly</a:t>
                </a:r>
              </a:p>
              <a:p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V … vrchol Paraboly</a:t>
                </a:r>
              </a:p>
              <a:p>
                <a:r>
                  <a:rPr lang="cs-CZ" b="1" dirty="0">
                    <a:solidFill>
                      <a:srgbClr val="782872"/>
                    </a:solidFill>
                    <a:latin typeface="Times New Roman" pitchFamily="18" charset="0"/>
                    <a:cs typeface="Times New Roman" pitchFamily="18" charset="0"/>
                  </a:rPr>
                  <a:t>d  … řídící přímka Paraboly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… body Paraboly</a:t>
                </a:r>
              </a:p>
            </p:txBody>
          </p:sp>
        </mc:Choice>
        <mc:Fallback xmlns="">
          <p:sp>
            <p:nvSpPr>
              <p:cNvPr id="25" name="Obdélník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00" y="4788000"/>
                <a:ext cx="3255676" cy="1199383"/>
              </a:xfrm>
              <a:prstGeom prst="rect">
                <a:avLst/>
              </a:prstGeom>
              <a:blipFill rotWithShape="1">
                <a:blip r:embed="rId6"/>
                <a:stretch>
                  <a:fillRect l="-1498" t="-2030" b="-76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261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Šipka doleva 10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 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			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	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/>
                  <a:t>	Funkce 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3705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Přímá spojnice 13"/>
          <p:cNvCxnSpPr>
            <a:stCxn id="12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blipFill rotWithShape="1">
                <a:blip r:embed="rId5"/>
                <a:stretch>
                  <a:fillRect b="-686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11" y="1318510"/>
            <a:ext cx="3269349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495" y="1318510"/>
            <a:ext cx="3295724" cy="315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pPr algn="ctr"/>
                <a:r>
                  <a:rPr lang="cs-CZ" sz="2000" b="1" dirty="0" smtClean="0"/>
                  <a:t>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jejíž osa leží v ose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endParaRPr lang="cs-CZ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    a  její vrchol je v počátku soustavy souřadnic.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blipFill rotWithShape="1">
                <a:blip r:embed="rId8"/>
                <a:stretch>
                  <a:fillRect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516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závislosti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ovéPole 1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Šipka doleva 1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20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04" y="1144338"/>
            <a:ext cx="8112280" cy="4323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4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Šipka doleva 10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𝒄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 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r>
                  <a:rPr lang="cs-CZ" b="1" dirty="0" smtClean="0"/>
                  <a:t>				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	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/>
                  <a:t>	Funkce 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3705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Přímá spojnice 13"/>
          <p:cNvCxnSpPr>
            <a:stCxn id="12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blipFill rotWithShape="1">
                <a:blip r:embed="rId5"/>
                <a:stretch>
                  <a:fillRect l="-436" r="-1091" b="-686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r>
                  <a:rPr lang="cs-CZ" sz="2000" b="1" dirty="0" smtClean="0"/>
                  <a:t>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jejíž osa leží v ose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kde vrchol má souřadnice</a:t>
                </a:r>
                <a:r>
                  <a:rPr lang="cs-CZ" sz="2000" b="1" dirty="0" smtClean="0"/>
                  <a:t> </a:t>
                </a:r>
                <a:r>
                  <a:rPr lang="cs-CZ" sz="2000" b="1" dirty="0"/>
                  <a:t>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1" i="1">
                            <a:latin typeface="Cambria Math"/>
                          </a:rPr>
                          <m:t>𝟎</m:t>
                        </m:r>
                        <m:r>
                          <a:rPr lang="cs-CZ" sz="2000" b="1" i="1">
                            <a:latin typeface="Cambria Math"/>
                          </a:rPr>
                          <m:t>; </m:t>
                        </m:r>
                        <m:r>
                          <a:rPr lang="cs-CZ" sz="2000" b="1" i="1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blipFill rotWithShape="1">
                <a:blip r:embed="rId6"/>
                <a:stretch>
                  <a:fillRect r="-342"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8" y="1318510"/>
            <a:ext cx="3279964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11" y="1318509"/>
            <a:ext cx="3291987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70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závislosti  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koeficientech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ovéPole 9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Šipka doleva 10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13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05" y="1144338"/>
            <a:ext cx="8119041" cy="432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0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Šipka doleva 9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ovéPole 10"/>
              <p:cNvSpPr txBox="1"/>
              <p:nvPr/>
            </p:nvSpPr>
            <p:spPr>
              <a:xfrm>
                <a:off x="414302" y="707603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1" name="TextovéPol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707603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312897" y="4340898"/>
                <a:ext cx="8484670" cy="1487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 smtClean="0"/>
                  <a:t>, 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b="1" i="1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𝒄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cs-CZ" b="1" dirty="0" smtClean="0"/>
                  <a:t>            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/>
                  <a:t>, 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b="1" i="1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𝒄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cs-CZ" b="1" dirty="0" smtClean="0"/>
                  <a:t>    </a:t>
                </a:r>
              </a:p>
              <a:p>
                <a:endParaRPr lang="cs-CZ" sz="400" b="1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:r>
                  <a:rPr lang="cs-CZ" b="1" dirty="0"/>
                  <a:t> </a:t>
                </a:r>
                <a:r>
                  <a:rPr lang="cs-CZ" b="1" dirty="0" smtClean="0"/>
                  <a:t>        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;</m:t>
                    </m:r>
                    <m:d>
                      <m:dPr>
                        <m:begChr m:val=""/>
                        <m:endChr m:val="⟩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/>
              </a:p>
              <a:p>
                <a:endParaRPr lang="cs-CZ" sz="400" b="1" dirty="0" smtClean="0"/>
              </a:p>
              <a:p>
                <a:r>
                  <a:rPr lang="cs-CZ" b="1" dirty="0" smtClean="0"/>
                  <a:t>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  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 smtClean="0"/>
                  <a:t>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897" y="4340898"/>
                <a:ext cx="8484670" cy="1487843"/>
              </a:xfrm>
              <a:prstGeom prst="rect">
                <a:avLst/>
              </a:prstGeom>
              <a:blipFill rotWithShape="1">
                <a:blip r:embed="rId4"/>
                <a:stretch>
                  <a:fillRect l="-575" b="-573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Přímá spojnice 12"/>
          <p:cNvCxnSpPr>
            <a:stCxn id="11" idx="0"/>
          </p:cNvCxnSpPr>
          <p:nvPr/>
        </p:nvCxnSpPr>
        <p:spPr>
          <a:xfrm>
            <a:off x="4586876" y="707603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12896" y="116632"/>
                <a:ext cx="8579583" cy="52307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</a:t>
                </a:r>
                <a14:m>
                  <m:oMath xmlns:m="http://schemas.openxmlformats.org/officeDocument/2006/math">
                    <m:r>
                      <a:rPr lang="cs-CZ" sz="2400" b="1" i="0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400" b="1" i="1" smtClean="0">
                        <a:latin typeface="Cambria Math"/>
                      </a:rPr>
                      <m:t>+</m:t>
                    </m:r>
                    <m:r>
                      <a:rPr lang="cs-CZ" sz="2400" b="1" i="1" smtClean="0">
                        <a:latin typeface="Cambria Math"/>
                      </a:rPr>
                      <m:t>𝒃𝒙</m:t>
                    </m:r>
                    <m:r>
                      <a:rPr lang="cs-CZ" sz="2400" b="1" i="1" smtClean="0">
                        <a:latin typeface="Cambria Math"/>
                      </a:rPr>
                      <m:t>+</m:t>
                    </m:r>
                    <m:r>
                      <a:rPr lang="cs-CZ" sz="24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896" y="116632"/>
                <a:ext cx="8579583" cy="523074"/>
              </a:xfrm>
              <a:prstGeom prst="rect">
                <a:avLst/>
              </a:prstGeom>
              <a:blipFill rotWithShape="1">
                <a:blip r:embed="rId5"/>
                <a:stretch>
                  <a:fillRect l="-636" r="-1344" b="-8696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763687" y="5898112"/>
                <a:ext cx="6868455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pPr algn="just"/>
                <a:r>
                  <a:rPr lang="cs-CZ" sz="2000" b="1" dirty="0" smtClean="0"/>
                  <a:t>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𝒃𝒙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jejíž osa je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rovnoběžná s osou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5898112"/>
                <a:ext cx="6868455" cy="767949"/>
              </a:xfrm>
              <a:prstGeom prst="rect">
                <a:avLst/>
              </a:prstGeom>
              <a:blipFill rotWithShape="1">
                <a:blip r:embed="rId6"/>
                <a:stretch>
                  <a:fillRect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684" y="1089480"/>
            <a:ext cx="3350128" cy="321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81840"/>
            <a:ext cx="3349252" cy="321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71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1989</TotalTime>
  <Words>732</Words>
  <Application>Microsoft Office PowerPoint</Application>
  <PresentationFormat>Předvádění na obrazovce (4:3)</PresentationFormat>
  <Paragraphs>106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Tok</vt:lpstr>
      <vt:lpstr>Prezentace aplikace PowerPoint</vt:lpstr>
      <vt:lpstr>Prezentace aplikace PowerPoint</vt:lpstr>
      <vt:lpstr>KVADRATICKÁ  FUNKCE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139</cp:revision>
  <dcterms:created xsi:type="dcterms:W3CDTF">2013-01-11T17:11:37Z</dcterms:created>
  <dcterms:modified xsi:type="dcterms:W3CDTF">2014-02-26T16:21:42Z</dcterms:modified>
</cp:coreProperties>
</file>