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2" r:id="rId5"/>
    <p:sldId id="283" r:id="rId6"/>
    <p:sldId id="273" r:id="rId7"/>
    <p:sldId id="275" r:id="rId8"/>
    <p:sldId id="276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slide" Target="slide5.xml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059832" y="3429000"/>
            <a:ext cx="5400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Kvadratická  funkce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               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III-2-08-08_Kvadraticka-funkce-Priklady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383096" y="0"/>
            <a:ext cx="8377808" cy="1340768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000" b="1" dirty="0" smtClean="0">
                <a:latin typeface="Arial Black" pitchFamily="34" charset="0"/>
              </a:rPr>
              <a:t>KVADRATICKÁ  FUNKCE</a:t>
            </a:r>
            <a:br>
              <a:rPr lang="cs-CZ" sz="4000" b="1" dirty="0" smtClean="0">
                <a:latin typeface="Arial Black" pitchFamily="34" charset="0"/>
              </a:rPr>
            </a:br>
            <a:r>
              <a:rPr lang="cs-CZ" sz="4000" b="1" dirty="0" smtClean="0">
                <a:latin typeface="Arial Black" pitchFamily="34" charset="0"/>
              </a:rPr>
              <a:t>  Příklady</a:t>
            </a:r>
            <a:endParaRPr lang="cs-CZ" sz="40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69473" y="1486043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kvadratické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9473" y="1486043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46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91019" y="146616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1019" y="2078886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1019" y="2078886"/>
                <a:ext cx="8208912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594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524914871"/>
                  </p:ext>
                </p:extLst>
              </p:nvPr>
            </p:nvGraphicFramePr>
            <p:xfrm>
              <a:off x="323528" y="2448218"/>
              <a:ext cx="8076475" cy="74276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28475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=−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𝟑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15" name="Tabulka 1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524914871"/>
                  </p:ext>
                </p:extLst>
              </p:nvPr>
            </p:nvGraphicFramePr>
            <p:xfrm>
              <a:off x="323528" y="2448218"/>
              <a:ext cx="8076475" cy="74276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28475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8333" r="-297898" b="-128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192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06557" r="-297898" b="-262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-6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4776729" y="4847787"/>
                <a:ext cx="4104456" cy="175432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endChr m:val="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d>
                          <m:dPr>
                            <m:begChr m:val=""/>
                            <m:endChr m:val="⟩"/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𝟑</m:t>
                            </m:r>
                          </m:e>
                        </m:d>
                      </m:e>
                    </m:d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6729" y="4847787"/>
                <a:ext cx="4104456" cy="1754326"/>
              </a:xfrm>
              <a:prstGeom prst="rect">
                <a:avLst/>
              </a:prstGeom>
              <a:blipFill rotWithShape="1">
                <a:blip r:embed="rId5"/>
                <a:stretch>
                  <a:fillRect l="-1337" t="-25347" b="-45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3" y="3404842"/>
            <a:ext cx="3315688" cy="3197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129230" y="300727"/>
                <a:ext cx="7543600" cy="4834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kvadratické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f>
                          <m:f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den>
                        </m:f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300727"/>
                <a:ext cx="7543600" cy="483466"/>
              </a:xfrm>
              <a:prstGeom prst="rect">
                <a:avLst/>
              </a:prstGeom>
              <a:blipFill rotWithShape="1">
                <a:blip r:embed="rId2"/>
                <a:stretch>
                  <a:fillRect l="-646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50776" y="28085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Šipka doleva 10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48753" y="3901698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753" y="3901698"/>
                <a:ext cx="8208912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6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38922656"/>
                  </p:ext>
                </p:extLst>
              </p:nvPr>
            </p:nvGraphicFramePr>
            <p:xfrm>
              <a:off x="444415" y="4437112"/>
              <a:ext cx="8158526" cy="975868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326526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𝑓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: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𝑦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sSupPr>
                                  <m:e>
                                    <m:f>
                                      <m:fPr>
                                        <m:ctrlPr>
                                          <a:rPr lang="cs-CZ" b="0" i="1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cs-CZ" b="0" i="1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1</m:t>
                                        </m:r>
                                      </m:num>
                                      <m:den>
                                        <m:r>
                                          <a:rPr lang="cs-CZ" b="0" i="1" smtClean="0">
                                            <a:latin typeface="Cambria Math"/>
                                            <a:cs typeface="Times New Roman" pitchFamily="18" charset="0"/>
                                          </a:rPr>
                                          <m:t>2</m:t>
                                        </m:r>
                                      </m:den>
                                    </m:f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𝑥</m:t>
                                    </m:r>
                                  </m:e>
                                  <m:sup>
                                    <m:r>
                                      <a:rPr lang="cs-CZ" b="0" i="1" smtClean="0">
                                        <a:latin typeface="Cambria Math"/>
                                        <a:cs typeface="Times New Roman" pitchFamily="18" charset="0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−2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𝑥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−3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-5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838922656"/>
                  </p:ext>
                </p:extLst>
              </p:nvPr>
            </p:nvGraphicFramePr>
            <p:xfrm>
              <a:off x="444415" y="4437112"/>
              <a:ext cx="8158526" cy="975868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326526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  <a:gridCol w="648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62" t="-8197" r="-250524" b="-16229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marL="0" marR="0" indent="0" algn="ctr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6</a:t>
                          </a: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05028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262" t="-66667" r="-2505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-5</a:t>
                          </a:r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-1,5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48753" y="1052736"/>
                <a:ext cx="8190121" cy="269997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Určíme vrchol Paraboly funkce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𝑓</m:t>
                    </m:r>
                  </m:oMath>
                </a14:m>
                <a:r>
                  <a:rPr lang="cs-CZ" b="1" dirty="0" smtClean="0"/>
                  <a:t>:</a:t>
                </a:r>
              </a:p>
              <a:p>
                <a:endParaRPr lang="cs-CZ" sz="1000" b="1" dirty="0"/>
              </a:p>
              <a:p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𝟎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  <m:r>
                          <a:rPr lang="cs-CZ" sz="2400" b="1" i="1"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(−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400" b="1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</a:rPr>
                      <m:t>𝟐</m:t>
                    </m:r>
                    <m:r>
                      <a:rPr lang="cs-CZ" sz="2400" b="1" i="1">
                        <a:latin typeface="Cambria Math"/>
                      </a:rPr>
                      <m:t> </m:t>
                    </m:r>
                  </m:oMath>
                </a14:m>
                <a:endParaRPr lang="cs-CZ" sz="2400" b="1" dirty="0" smtClean="0"/>
              </a:p>
              <a:p>
                <a:endParaRPr lang="cs-CZ" sz="1000" b="1" dirty="0" smtClean="0"/>
              </a:p>
              <a:p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𝒚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𝟎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r>
                      <a:rPr lang="cs-CZ" sz="2400" b="1" i="1">
                        <a:latin typeface="Cambria Math"/>
                      </a:rPr>
                      <m:t>𝒄</m:t>
                    </m:r>
                    <m:r>
                      <a:rPr lang="cs-CZ" sz="2400" b="1" i="1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𝟒</m:t>
                        </m:r>
                        <m:r>
                          <a:rPr lang="cs-CZ" sz="2400" b="1" i="1"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=−</m:t>
                    </m:r>
                    <m:r>
                      <a:rPr lang="cs-CZ" sz="2400" b="1" i="1" smtClean="0">
                        <a:latin typeface="Cambria Math"/>
                      </a:rPr>
                      <m:t>𝟑</m:t>
                    </m:r>
                    <m:r>
                      <a:rPr lang="cs-CZ" sz="2400" b="1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b="1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𝟐</m:t>
                                </m:r>
                              </m:e>
                            </m:d>
                          </m:e>
                          <m:sup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𝟒</m:t>
                        </m:r>
                        <m:f>
                          <m:f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400" b="1" i="1" smtClean="0"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400" b="1" i="1" smtClean="0"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=−</m:t>
                    </m:r>
                    <m:r>
                      <a:rPr lang="cs-CZ" sz="2400" b="1" i="1" smtClean="0">
                        <a:latin typeface="Cambria Math"/>
                      </a:rPr>
                      <m:t>𝟑</m:t>
                    </m:r>
                    <m:r>
                      <a:rPr lang="cs-CZ" sz="2400" b="1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=−</m:t>
                    </m:r>
                    <m:r>
                      <a:rPr lang="cs-CZ" sz="2400" b="1" i="1" smtClean="0">
                        <a:latin typeface="Cambria Math"/>
                      </a:rPr>
                      <m:t>𝟑</m:t>
                    </m:r>
                    <m:r>
                      <a:rPr lang="cs-CZ" sz="2400" b="1" i="1" smtClean="0">
                        <a:latin typeface="Cambria Math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</a:rPr>
                      <m:t>=−</m:t>
                    </m:r>
                    <m:r>
                      <a:rPr lang="cs-CZ" sz="2400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sz="2400" b="1" dirty="0" smtClean="0"/>
              </a:p>
              <a:p>
                <a:endParaRPr lang="cs-CZ" sz="1400" b="1" dirty="0"/>
              </a:p>
              <a:p>
                <a:r>
                  <a:rPr lang="cs-CZ" b="1" dirty="0" smtClean="0"/>
                  <a:t>		</a:t>
                </a:r>
                <a:r>
                  <a:rPr lang="cs-CZ" sz="2400" b="1" dirty="0" smtClean="0"/>
                  <a:t>V </a:t>
                </a:r>
                <a:r>
                  <a:rPr lang="cs-CZ" sz="2400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400" b="1" i="1">
                            <a:latin typeface="Cambria Math"/>
                          </a:rPr>
                          <m:t>;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𝟓</m:t>
                        </m:r>
                      </m:e>
                    </m:d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753" y="1052736"/>
                <a:ext cx="8190121" cy="2699970"/>
              </a:xfrm>
              <a:prstGeom prst="rect">
                <a:avLst/>
              </a:prstGeom>
              <a:blipFill rotWithShape="1">
                <a:blip r:embed="rId6"/>
                <a:stretch>
                  <a:fillRect l="-670" t="-1129" b="-42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4139952" y="4464000"/>
            <a:ext cx="504000" cy="900000"/>
          </a:xfrm>
          <a:prstGeom prst="round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436096" y="4464000"/>
            <a:ext cx="504000" cy="900000"/>
          </a:xfrm>
          <a:prstGeom prst="roundRect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331640" y="5814212"/>
            <a:ext cx="2304000" cy="495108"/>
          </a:xfrm>
          <a:prstGeom prst="rect">
            <a:avLst/>
          </a:prstGeom>
          <a:solidFill>
            <a:srgbClr val="FFFF00"/>
          </a:solidFill>
          <a:ln w="44450">
            <a:solidFill>
              <a:srgbClr val="FFC000"/>
            </a:solidFill>
          </a:ln>
        </p:spPr>
        <p:txBody>
          <a:bodyPr wrap="square" tIns="108000" bIns="108000" rtlCol="0">
            <a:spAutoFit/>
          </a:bodyPr>
          <a:lstStyle/>
          <a:p>
            <a:pPr algn="ctr"/>
            <a:r>
              <a:rPr lang="cs-CZ" b="1" dirty="0" smtClean="0"/>
              <a:t>Průsečík s osou y	</a:t>
            </a:r>
            <a:endParaRPr lang="cs-CZ" b="1" dirty="0"/>
          </a:p>
        </p:txBody>
      </p:sp>
      <p:cxnSp>
        <p:nvCxnSpPr>
          <p:cNvPr id="18" name="Přímá spojnice se šipkou 17"/>
          <p:cNvCxnSpPr>
            <a:stCxn id="17" idx="3"/>
            <a:endCxn id="15" idx="2"/>
          </p:cNvCxnSpPr>
          <p:nvPr/>
        </p:nvCxnSpPr>
        <p:spPr>
          <a:xfrm flipV="1">
            <a:off x="3635640" y="5364000"/>
            <a:ext cx="756312" cy="697766"/>
          </a:xfrm>
          <a:prstGeom prst="straightConnector1">
            <a:avLst/>
          </a:prstGeom>
          <a:ln w="444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313945" y="5814212"/>
            <a:ext cx="2304000" cy="495108"/>
          </a:xfrm>
          <a:prstGeom prst="rect">
            <a:avLst/>
          </a:prstGeom>
          <a:solidFill>
            <a:srgbClr val="FFFF00"/>
          </a:solidFill>
          <a:ln w="44450">
            <a:solidFill>
              <a:srgbClr val="FFC000"/>
            </a:solidFill>
          </a:ln>
        </p:spPr>
        <p:txBody>
          <a:bodyPr wrap="square" tIns="108000" bIns="108000" rtlCol="0">
            <a:spAutoFit/>
          </a:bodyPr>
          <a:lstStyle/>
          <a:p>
            <a:pPr algn="ctr"/>
            <a:r>
              <a:rPr lang="cs-CZ" b="1" dirty="0" smtClean="0"/>
              <a:t>Vrchol	</a:t>
            </a:r>
            <a:endParaRPr lang="cs-CZ" b="1" dirty="0"/>
          </a:p>
        </p:txBody>
      </p:sp>
      <p:cxnSp>
        <p:nvCxnSpPr>
          <p:cNvPr id="20" name="Přímá spojnice se šipkou 19"/>
          <p:cNvCxnSpPr>
            <a:stCxn id="19" idx="1"/>
            <a:endCxn id="16" idx="2"/>
          </p:cNvCxnSpPr>
          <p:nvPr/>
        </p:nvCxnSpPr>
        <p:spPr>
          <a:xfrm flipH="1" flipV="1">
            <a:off x="5688096" y="5364000"/>
            <a:ext cx="625849" cy="697766"/>
          </a:xfrm>
          <a:prstGeom prst="straightConnector1">
            <a:avLst/>
          </a:prstGeom>
          <a:ln w="444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366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 animBg="1"/>
      <p:bldP spid="16" grpId="0" animBg="1"/>
      <p:bldP spid="17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leva 8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59330" y="4924325"/>
                <a:ext cx="8484670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V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𝟓</m:t>
                        </m:r>
                        <m:r>
                          <a:rPr lang="cs-CZ" b="1" i="1" smtClean="0">
                            <a:latin typeface="Cambria Math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		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rostoucí na  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		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</a:t>
                </a:r>
                <a:r>
                  <a:rPr lang="cs-CZ" b="1" dirty="0" smtClean="0"/>
                  <a:t>klesající na  </a:t>
                </a:r>
                <a:r>
                  <a:rPr lang="cs-CZ" b="1" dirty="0"/>
                  <a:t>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330" y="4924325"/>
                <a:ext cx="8484670" cy="1384995"/>
              </a:xfrm>
              <a:prstGeom prst="rect">
                <a:avLst/>
              </a:prstGeom>
              <a:blipFill rotWithShape="1">
                <a:blip r:embed="rId3"/>
                <a:stretch>
                  <a:fillRect t="-7930" b="-61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8720" y="404664"/>
            <a:ext cx="4517536" cy="4355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14825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766" y="2169425"/>
            <a:ext cx="3425351" cy="329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117220" y="178650"/>
                <a:ext cx="7543600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grafy kvadratických funkcí 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a</m:t>
                    </m:r>
                    <m:r>
                      <m:rPr>
                        <m:nor/>
                      </m:rPr>
                      <a:rPr lang="cs-CZ" b="0" i="0" smtClean="0">
                        <a:latin typeface="Cambria Math"/>
                        <a:cs typeface="Times New Roman" pitchFamily="18" charset="0"/>
                      </a:rPr>
                      <m:t>  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𝑔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7220" y="178650"/>
                <a:ext cx="7543600" cy="646331"/>
              </a:xfrm>
              <a:prstGeom prst="rect">
                <a:avLst/>
              </a:prstGeom>
              <a:blipFill rotWithShape="1">
                <a:blip r:embed="rId3"/>
                <a:stretch>
                  <a:fillRect l="-646" t="-4717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50767" y="240206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Šipka doleva 1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450766" y="5603696"/>
                <a:ext cx="8210054" cy="70562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Mají-li kvadratické </a:t>
                </a:r>
                <a:r>
                  <a:rPr lang="cs-CZ" b="1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koeficienty kvadratického členu opačná čísla, jsou jejich grafy souměrné podle osy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. (čísla 1 a -1) 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66" y="5603696"/>
                <a:ext cx="8210054" cy="705624"/>
              </a:xfrm>
              <a:prstGeom prst="rect">
                <a:avLst/>
              </a:prstGeom>
              <a:blipFill rotWithShape="1">
                <a:blip r:embed="rId5"/>
                <a:stretch>
                  <a:fillRect l="-443" b="-6557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vál 19"/>
          <p:cNvSpPr/>
          <p:nvPr/>
        </p:nvSpPr>
        <p:spPr>
          <a:xfrm>
            <a:off x="5220000" y="108000"/>
            <a:ext cx="533405" cy="52340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680008" y="578760"/>
                <a:ext cx="476930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těchto funkcí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0008" y="578760"/>
                <a:ext cx="4769305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115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31" name="Tabulka 3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375624"/>
                  </p:ext>
                </p:extLst>
              </p:nvPr>
            </p:nvGraphicFramePr>
            <p:xfrm>
              <a:off x="450767" y="948092"/>
              <a:ext cx="6348475" cy="111468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28475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𝒈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−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31" name="Tabulka 3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59375624"/>
                  </p:ext>
                </p:extLst>
              </p:nvPr>
            </p:nvGraphicFramePr>
            <p:xfrm>
              <a:off x="450767" y="948092"/>
              <a:ext cx="6348475" cy="111468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028475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37084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00" t="-8197" r="-212913" b="-2245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192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00" t="-110000" r="-212913" b="-128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  <a:tr h="37192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7"/>
                          <a:stretch>
                            <a:fillRect l="-300" t="-206557" r="-212913" b="-262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782872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DDAFEF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Obdélník 31"/>
              <p:cNvSpPr/>
              <p:nvPr/>
            </p:nvSpPr>
            <p:spPr>
              <a:xfrm>
                <a:off x="4105504" y="2199291"/>
                <a:ext cx="4354928" cy="144655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cs-CZ" b="1" i="1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</a:t>
                </a:r>
                <a:r>
                  <a:rPr lang="cs-CZ" b="1" dirty="0"/>
                  <a:t>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2" name="Obdélník 3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5504" y="2199291"/>
                <a:ext cx="4354928" cy="1446550"/>
              </a:xfrm>
              <a:prstGeom prst="rect">
                <a:avLst/>
              </a:prstGeom>
              <a:blipFill rotWithShape="1">
                <a:blip r:embed="rId8"/>
                <a:stretch>
                  <a:fillRect l="-1119" t="-30802" b="-59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Obdélník 32"/>
              <p:cNvSpPr/>
              <p:nvPr/>
            </p:nvSpPr>
            <p:spPr>
              <a:xfrm>
                <a:off x="4104939" y="3815589"/>
                <a:ext cx="4354928" cy="144655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𝒈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endChr m:val="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∞; </m:t>
                        </m:r>
                      </m:e>
                    </m:d>
                    <m:d>
                      <m:dPr>
                        <m:begChr m:val=""/>
                        <m:endChr m:val="⟩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V </a:t>
                </a:r>
                <a:r>
                  <a:rPr lang="cs-CZ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𝟎</m:t>
                        </m:r>
                        <m:r>
                          <a:rPr lang="cs-CZ" b="1" i="1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800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𝒈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rostoucí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𝒈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klesající  na </a:t>
                </a:r>
                <a:r>
                  <a:rPr lang="cs-CZ" b="1" dirty="0" err="1"/>
                  <a:t>int</a:t>
                </a:r>
                <a:r>
                  <a:rPr lang="cs-CZ" b="1" dirty="0"/>
                  <a:t>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3" name="Obdélník 3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4939" y="3815589"/>
                <a:ext cx="4354928" cy="1446550"/>
              </a:xfrm>
              <a:prstGeom prst="rect">
                <a:avLst/>
              </a:prstGeom>
              <a:blipFill rotWithShape="1">
                <a:blip r:embed="rId9"/>
                <a:stretch>
                  <a:fillRect l="-1119" t="-30802" b="-59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Ovál 33"/>
          <p:cNvSpPr/>
          <p:nvPr/>
        </p:nvSpPr>
        <p:spPr>
          <a:xfrm>
            <a:off x="6534000" y="108000"/>
            <a:ext cx="533405" cy="52340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se šipkou 34"/>
          <p:cNvCxnSpPr/>
          <p:nvPr/>
        </p:nvCxnSpPr>
        <p:spPr>
          <a:xfrm>
            <a:off x="1620000" y="2808000"/>
            <a:ext cx="0" cy="2016000"/>
          </a:xfrm>
          <a:prstGeom prst="straightConnector1">
            <a:avLst/>
          </a:prstGeom>
          <a:ln w="31750">
            <a:solidFill>
              <a:srgbClr val="FF0000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1900800" y="3636000"/>
            <a:ext cx="0" cy="360000"/>
          </a:xfrm>
          <a:prstGeom prst="straightConnector1">
            <a:avLst/>
          </a:prstGeom>
          <a:ln w="31750">
            <a:solidFill>
              <a:srgbClr val="FF0000"/>
            </a:solidFill>
            <a:prstDash val="dash"/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261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 animBg="1"/>
      <p:bldP spid="30" grpId="0"/>
      <p:bldP spid="32" grpId="0"/>
      <p:bldP spid="33" grpId="0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ovéPole 20"/>
              <p:cNvSpPr txBox="1"/>
              <p:nvPr/>
            </p:nvSpPr>
            <p:spPr>
              <a:xfrm>
                <a:off x="1129230" y="52581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𝑥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−</m:t>
                            </m:r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3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525814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4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450776" y="4488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Šipka doleva 22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60000" y="2809122"/>
                <a:ext cx="8208912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je funkce kvadratická.</a:t>
                </a: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809122"/>
                <a:ext cx="8208912" cy="407099"/>
              </a:xfrm>
              <a:prstGeom prst="rect">
                <a:avLst/>
              </a:prstGeom>
              <a:blipFill rotWithShape="1">
                <a:blip r:embed="rId4"/>
                <a:stretch>
                  <a:fillRect l="-742" t="-5970" b="-253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60000" y="1196752"/>
                <a:ext cx="8160863" cy="1270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Upravíme rovnici 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sz="2400" i="1">
                                    <a:latin typeface="Cambria Math"/>
                                    <a:cs typeface="Times New Roman" pitchFamily="18" charset="0"/>
                                  </a:rPr>
                                  <m:t>𝑥</m:t>
                                </m:r>
                                <m:r>
                                  <a:rPr lang="cs-CZ" sz="2400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−</m:t>
                                </m:r>
                                <m:r>
                                  <a:rPr lang="cs-CZ" sz="2400" i="1">
                                    <a:latin typeface="Cambria Math"/>
                                    <a:cs typeface="Times New Roman" pitchFamily="18" charset="0"/>
                                  </a:rPr>
                                  <m:t>1</m:t>
                                </m:r>
                              </m:e>
                            </m:d>
                          </m:e>
                          <m:sup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d>
                          <m:dPr>
                            <m:ctrlP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−3</m:t>
                            </m:r>
                          </m:e>
                        </m:d>
                      </m:e>
                      <m:sup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+1+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−6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+9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240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sz="2400" b="1" dirty="0" smtClean="0">
                    <a:cs typeface="Times New Roman" pitchFamily="18" charset="0"/>
                  </a:rPr>
                  <a:t>                                            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𝟖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196752"/>
                <a:ext cx="8160863" cy="1270220"/>
              </a:xfrm>
              <a:prstGeom prst="rect">
                <a:avLst/>
              </a:prstGeom>
              <a:blipFill rotWithShape="1">
                <a:blip r:embed="rId5"/>
                <a:stretch>
                  <a:fillRect l="-597" t="-23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360000" y="3645024"/>
                <a:ext cx="8190121" cy="239116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dirty="0" smtClean="0"/>
                  <a:t>Určíme vrchol Paraboly funkce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𝑓</m:t>
                    </m:r>
                  </m:oMath>
                </a14:m>
                <a:r>
                  <a:rPr lang="cs-CZ" b="1" dirty="0" smtClean="0"/>
                  <a:t>:</a:t>
                </a:r>
              </a:p>
              <a:p>
                <a:endParaRPr lang="cs-CZ" sz="1000" b="1" dirty="0"/>
              </a:p>
              <a:p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𝟎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−</m:t>
                        </m:r>
                        <m:r>
                          <a:rPr lang="cs-CZ" sz="2400" b="1" i="1"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  <m:r>
                          <a:rPr lang="cs-CZ" sz="2400" b="1" i="1"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latin typeface="Cambria Math"/>
                          </a:rPr>
                          <m:t>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(−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𝟖</m:t>
                        </m:r>
                        <m:r>
                          <a:rPr lang="cs-CZ" sz="2400" b="1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𝟐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</a:rPr>
                      <m:t>𝟐</m:t>
                    </m:r>
                  </m:oMath>
                </a14:m>
                <a:endParaRPr lang="cs-CZ" sz="2400" b="1" dirty="0" smtClean="0"/>
              </a:p>
              <a:p>
                <a:endParaRPr lang="cs-CZ" sz="1000" b="1" dirty="0" smtClean="0"/>
              </a:p>
              <a:p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𝒚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𝟎</m:t>
                        </m:r>
                      </m:sub>
                    </m:sSub>
                    <m:r>
                      <a:rPr lang="cs-CZ" sz="2400" b="1" i="1">
                        <a:latin typeface="Cambria Math"/>
                      </a:rPr>
                      <m:t>=</m:t>
                    </m:r>
                    <m:r>
                      <a:rPr lang="cs-CZ" sz="2400" b="1" i="1">
                        <a:latin typeface="Cambria Math"/>
                      </a:rPr>
                      <m:t>𝒄</m:t>
                    </m:r>
                    <m:r>
                      <a:rPr lang="cs-CZ" sz="2400" b="1" i="1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𝟒</m:t>
                        </m:r>
                        <m:r>
                          <a:rPr lang="cs-CZ" sz="2400" b="1" i="1">
                            <a:latin typeface="Cambria Math"/>
                          </a:rPr>
                          <m:t>𝒂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</a:rPr>
                      <m:t>𝟏𝟎</m:t>
                    </m:r>
                    <m:r>
                      <a:rPr lang="cs-CZ" sz="2400" b="1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b="1" i="1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b="1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400" b="1" i="1" smtClean="0">
                                    <a:latin typeface="Cambria Math"/>
                                  </a:rPr>
                                  <m:t>𝟖</m:t>
                                </m:r>
                              </m:e>
                            </m:d>
                          </m:e>
                          <m:sup>
                            <m:r>
                              <a:rPr lang="cs-CZ" sz="2400" b="1" i="1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400" b="1" i="1">
                            <a:latin typeface="Cambria Math"/>
                          </a:rPr>
                          <m:t>𝟒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sz="2400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</a:rPr>
                      <m:t>𝟏𝟎</m:t>
                    </m:r>
                    <m:r>
                      <a:rPr lang="cs-CZ" sz="2400" b="1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𝟔𝟒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</a:rPr>
                      <m:t>𝟏𝟎</m:t>
                    </m:r>
                    <m:r>
                      <a:rPr lang="cs-CZ" sz="2400" b="1" i="1" smtClean="0">
                        <a:latin typeface="Cambria Math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</a:rPr>
                      <m:t>𝟖</m:t>
                    </m:r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</a:rPr>
                      <m:t>𝟐</m:t>
                    </m:r>
                  </m:oMath>
                </a14:m>
                <a:endParaRPr lang="cs-CZ" sz="2400" b="1" dirty="0" smtClean="0"/>
              </a:p>
              <a:p>
                <a:endParaRPr lang="cs-CZ" sz="1400" b="1" dirty="0"/>
              </a:p>
              <a:p>
                <a:r>
                  <a:rPr lang="cs-CZ" b="1" dirty="0" smtClean="0"/>
                  <a:t>		</a:t>
                </a:r>
                <a:r>
                  <a:rPr lang="cs-CZ" sz="2400" b="1" dirty="0" smtClean="0"/>
                  <a:t>V </a:t>
                </a:r>
                <a:r>
                  <a:rPr lang="cs-CZ" sz="2400" b="1" dirty="0"/>
                  <a:t>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400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400" b="1" i="1">
                            <a:latin typeface="Cambria Math"/>
                          </a:rPr>
                          <m:t>;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645024"/>
                <a:ext cx="8190121" cy="2391167"/>
              </a:xfrm>
              <a:prstGeom prst="rect">
                <a:avLst/>
              </a:prstGeom>
              <a:blipFill rotWithShape="1">
                <a:blip r:embed="rId6"/>
                <a:stretch>
                  <a:fillRect l="-595" t="-1276" b="-48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516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87164" y="2890956"/>
                <a:ext cx="4139952" cy="221599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V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b="1" dirty="0" smtClean="0"/>
              </a:p>
              <a:p>
                <a:endParaRPr lang="cs-CZ" sz="400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𝑫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>
                          <a:latin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</a:rPr>
                        <m:t>𝑹</m:t>
                      </m:r>
                    </m:oMath>
                  </m:oMathPara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>
                          <a:latin typeface="Cambria Math"/>
                        </a:rPr>
                        <m:t>𝑯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𝒇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; </m:t>
                          </m:r>
                          <m:d>
                            <m:dPr>
                              <m:begChr m:val="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b="1" dirty="0" smtClean="0">
                  <a:ea typeface="Cambria Math"/>
                </a:endParaRPr>
              </a:p>
              <a:p>
                <a:endParaRPr lang="cs-CZ" b="1" dirty="0" smtClean="0"/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rostoucí na  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</a:t>
                </a:r>
                <a:r>
                  <a:rPr lang="cs-CZ" b="1" dirty="0" smtClean="0"/>
                  <a:t>klesající na  </a:t>
                </a:r>
                <a:r>
                  <a:rPr lang="cs-CZ" b="1" dirty="0"/>
                  <a:t>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𝟐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7164" y="2890956"/>
                <a:ext cx="4139952" cy="2215991"/>
              </a:xfrm>
              <a:prstGeom prst="rect">
                <a:avLst/>
              </a:prstGeom>
              <a:blipFill rotWithShape="1">
                <a:blip r:embed="rId2"/>
                <a:stretch>
                  <a:fillRect l="-1178" t="-1374" b="-32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Šipka doleva 11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24995502"/>
                  </p:ext>
                </p:extLst>
              </p:nvPr>
            </p:nvGraphicFramePr>
            <p:xfrm>
              <a:off x="360000" y="726752"/>
              <a:ext cx="8388465" cy="108000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366869"/>
                    <a:gridCol w="860228"/>
                    <a:gridCol w="860228"/>
                    <a:gridCol w="860228"/>
                    <a:gridCol w="860228"/>
                    <a:gridCol w="860228"/>
                    <a:gridCol w="860228"/>
                    <a:gridCol w="860228"/>
                  </a:tblGrid>
                  <a:tr h="54000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4000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𝟖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𝟏𝟎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Tabulka 4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224995502"/>
                  </p:ext>
                </p:extLst>
              </p:nvPr>
            </p:nvGraphicFramePr>
            <p:xfrm>
              <a:off x="360000" y="726752"/>
              <a:ext cx="8388465" cy="108000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366869"/>
                    <a:gridCol w="860228"/>
                    <a:gridCol w="860228"/>
                    <a:gridCol w="860228"/>
                    <a:gridCol w="860228"/>
                    <a:gridCol w="860228"/>
                    <a:gridCol w="860228"/>
                    <a:gridCol w="860228"/>
                  </a:tblGrid>
                  <a:tr h="5400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r="-254897" b="-1011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5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400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t="-101136" r="-254897" b="-227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332656"/>
                <a:ext cx="820891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32656"/>
                <a:ext cx="8208912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59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00" y="1904608"/>
            <a:ext cx="4397470" cy="4188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343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kvadratické funkce.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dle koeficientů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a,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b, </a:t>
            </a:r>
            <a:r>
              <a:rPr lang="cs-CZ" i="1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kvadratické funkce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určují vlastnosti funkce a řeší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21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2050</TotalTime>
  <Words>697</Words>
  <Application>Microsoft Office PowerPoint</Application>
  <PresentationFormat>Předvádění na obrazovce (4:3)</PresentationFormat>
  <Paragraphs>171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KVADRATICKÁ  FUNKCE   Příklady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147</cp:revision>
  <dcterms:created xsi:type="dcterms:W3CDTF">2013-01-11T17:11:37Z</dcterms:created>
  <dcterms:modified xsi:type="dcterms:W3CDTF">2014-03-18T09:28:20Z</dcterms:modified>
</cp:coreProperties>
</file>