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2" r:id="rId4"/>
    <p:sldId id="275" r:id="rId5"/>
    <p:sldId id="288" r:id="rId6"/>
    <p:sldId id="289" r:id="rId7"/>
    <p:sldId id="290" r:id="rId8"/>
    <p:sldId id="291" r:id="rId9"/>
    <p:sldId id="292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3.xml"/><Relationship Id="rId13" Type="http://schemas.openxmlformats.org/officeDocument/2006/relationships/image" Target="../media/image14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2.png"/><Relationship Id="rId5" Type="http://schemas.openxmlformats.org/officeDocument/2006/relationships/image" Target="../media/image7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6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13" Type="http://schemas.openxmlformats.org/officeDocument/2006/relationships/image" Target="../media/image26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4.png"/><Relationship Id="rId5" Type="http://schemas.openxmlformats.org/officeDocument/2006/relationships/image" Target="../media/image19.png"/><Relationship Id="rId10" Type="http://schemas.openxmlformats.org/officeDocument/2006/relationships/image" Target="../media/image23.png"/><Relationship Id="rId4" Type="http://schemas.openxmlformats.org/officeDocument/2006/relationships/image" Target="../media/image18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slide" Target="slide5.xm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slide" Target="slide5.xml"/><Relationship Id="rId7" Type="http://schemas.openxmlformats.org/officeDocument/2006/relationships/image" Target="../media/image36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slide" Target="slide6.xml"/><Relationship Id="rId9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openxmlformats.org/officeDocument/2006/relationships/image" Target="../media/image50.png"/><Relationship Id="rId3" Type="http://schemas.openxmlformats.org/officeDocument/2006/relationships/slide" Target="slide7.xml"/><Relationship Id="rId7" Type="http://schemas.openxmlformats.org/officeDocument/2006/relationships/image" Target="../media/image44.png"/><Relationship Id="rId12" Type="http://schemas.openxmlformats.org/officeDocument/2006/relationships/image" Target="../media/image49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png"/><Relationship Id="rId11" Type="http://schemas.openxmlformats.org/officeDocument/2006/relationships/image" Target="../media/image48.png"/><Relationship Id="rId5" Type="http://schemas.openxmlformats.org/officeDocument/2006/relationships/image" Target="../media/image42.png"/><Relationship Id="rId15" Type="http://schemas.openxmlformats.org/officeDocument/2006/relationships/image" Target="../media/image52.png"/><Relationship Id="rId10" Type="http://schemas.openxmlformats.org/officeDocument/2006/relationships/image" Target="../media/image47.png"/><Relationship Id="rId4" Type="http://schemas.openxmlformats.org/officeDocument/2006/relationships/image" Target="../media/image41.png"/><Relationship Id="rId9" Type="http://schemas.openxmlformats.org/officeDocument/2006/relationships/image" Target="../media/image46.png"/><Relationship Id="rId14" Type="http://schemas.openxmlformats.org/officeDocument/2006/relationships/image" Target="../media/image5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slide" Target="slide5.xml"/><Relationship Id="rId7" Type="http://schemas.openxmlformats.org/officeDocument/2006/relationships/image" Target="../media/image56.png"/><Relationship Id="rId12" Type="http://schemas.openxmlformats.org/officeDocument/2006/relationships/image" Target="../media/image61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5.png"/><Relationship Id="rId11" Type="http://schemas.openxmlformats.org/officeDocument/2006/relationships/image" Target="../media/image60.png"/><Relationship Id="rId5" Type="http://schemas.openxmlformats.org/officeDocument/2006/relationships/image" Target="../media/image54.png"/><Relationship Id="rId10" Type="http://schemas.openxmlformats.org/officeDocument/2006/relationships/image" Target="../media/image59.png"/><Relationship Id="rId4" Type="http://schemas.openxmlformats.org/officeDocument/2006/relationships/slide" Target="slide8.xml"/><Relationship Id="rId9" Type="http://schemas.openxmlformats.org/officeDocument/2006/relationships/image" Target="../media/image5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3429000"/>
            <a:ext cx="53285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  Kvadratické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rovnice</a:t>
            </a: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III-2-08-09_Kvadraticke-rovnice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prosinec 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360000" y="836712"/>
            <a:ext cx="8377808" cy="100811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cs-CZ" sz="3600" b="1" dirty="0" smtClean="0">
                <a:latin typeface="Arial Black" pitchFamily="34" charset="0"/>
              </a:rPr>
              <a:t>KVADRATICKÉ ROVNICE</a:t>
            </a:r>
            <a:endParaRPr lang="cs-CZ" sz="36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2420888"/>
                <a:ext cx="8352928" cy="213868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dirty="0" smtClean="0"/>
                  <a:t>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Kvadratická  rovnice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o jedné neznámé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se nazývá každá taková rovnice, kterou lze ekvivalentními úpravami převést na tvar</a:t>
                </a:r>
              </a:p>
              <a:p>
                <a:endParaRPr lang="cs-CZ" sz="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</a:rPr>
                      <m:t>𝒂</m:t>
                    </m:r>
                    <m:sSup>
                      <m:sSup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800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</a:rPr>
                      <m:t>𝒃𝒙</m:t>
                    </m:r>
                    <m:r>
                      <a:rPr lang="cs-CZ" sz="2800" b="1" i="1" smtClean="0"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latin typeface="Cambria Math"/>
                      </a:rPr>
                      <m:t>𝒄</m:t>
                    </m:r>
                    <m:r>
                      <a:rPr lang="cs-CZ" sz="2800" b="1" i="1" smtClean="0"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latin typeface="Cambria Math"/>
                      </a:rPr>
                      <m:t>𝟎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endParaRPr lang="cs-CZ" sz="8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	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𝒂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𝒃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jsou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reálná čísla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420888"/>
                <a:ext cx="8352928" cy="2138682"/>
              </a:xfrm>
              <a:prstGeom prst="rect">
                <a:avLst/>
              </a:prstGeom>
              <a:blipFill rotWithShape="1">
                <a:blip r:embed="rId2"/>
                <a:stretch>
                  <a:fillRect l="-872" r="-945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3099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8363" y="486419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7908" y="50844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900000"/>
                <a:ext cx="8424936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	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b="1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900000"/>
                <a:ext cx="8424936" cy="37555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60000" y="2700000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Rovnice má dvě řešení 	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d>
                  </m:oMath>
                </a14:m>
                <a:r>
                  <a:rPr lang="cs-CZ" b="0" dirty="0" smtClean="0"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700000"/>
                <a:ext cx="8395539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581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0000" y="1260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 	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+2)(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−2)=0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   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∗</m:t>
                        </m:r>
                      </m:e>
                    </m:d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260000"/>
                <a:ext cx="8322934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0000" y="1656000"/>
                <a:ext cx="832293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Součin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∗</m:t>
                        </m:r>
                      </m:e>
                    </m:d>
                  </m:oMath>
                </a14:m>
                <a:r>
                  <a:rPr lang="cs-CZ" b="0" dirty="0" smtClean="0">
                    <a:ea typeface="Cambria Math"/>
                    <a:cs typeface="Times New Roman" pitchFamily="18" charset="0"/>
                  </a:rPr>
                  <a:t>je roven nule právě tehdy, když</a:t>
                </a:r>
              </a:p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+2=0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      nebo	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−2=0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656000"/>
                <a:ext cx="8322934" cy="646331"/>
              </a:xfrm>
              <a:prstGeom prst="rect">
                <a:avLst/>
              </a:prstGeom>
              <a:blipFill rotWithShape="1">
                <a:blip r:embed="rId6"/>
                <a:stretch>
                  <a:fillRect l="-586" t="-4717" b="-132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2304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cs typeface="Times New Roman" pitchFamily="18" charset="0"/>
                  </a:rPr>
                  <a:t>         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       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304000"/>
                <a:ext cx="8322934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leva 19">
            <a:hlinkClick r:id="rId8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7160" y="264230"/>
            <a:ext cx="2958806" cy="28051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1118363" y="3519675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07908" y="3541700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60000" y="3933256"/>
                <a:ext cx="8424936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	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b="1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933256"/>
                <a:ext cx="8424936" cy="37555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60000" y="5733256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Rovnice má dvě řešení 	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𝟎</m:t>
                        </m:r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𝟓</m:t>
                        </m:r>
                      </m:e>
                    </m:d>
                  </m:oMath>
                </a14:m>
                <a:r>
                  <a:rPr lang="cs-CZ" b="0" dirty="0" smtClean="0"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733256"/>
                <a:ext cx="8395539" cy="369332"/>
              </a:xfrm>
              <a:prstGeom prst="rect">
                <a:avLst/>
              </a:prstGeom>
              <a:blipFill rotWithShape="1">
                <a:blip r:embed="rId11"/>
                <a:stretch>
                  <a:fillRect l="-58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60000" y="4293256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 	   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−5)=0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   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∗</m:t>
                        </m:r>
                      </m:e>
                    </m:d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293256"/>
                <a:ext cx="8322934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60000" y="4689256"/>
                <a:ext cx="832293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Součin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∗</m:t>
                        </m:r>
                      </m:e>
                    </m:d>
                  </m:oMath>
                </a14:m>
                <a:r>
                  <a:rPr lang="cs-CZ" b="0" dirty="0" smtClean="0">
                    <a:ea typeface="Cambria Math"/>
                    <a:cs typeface="Times New Roman" pitchFamily="18" charset="0"/>
                  </a:rPr>
                  <a:t>je roven nule právě tehdy, když</a:t>
                </a:r>
              </a:p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      nebo	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−5=0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689256"/>
                <a:ext cx="8322934" cy="646331"/>
              </a:xfrm>
              <a:prstGeom prst="rect">
                <a:avLst/>
              </a:prstGeom>
              <a:blipFill rotWithShape="1">
                <a:blip r:embed="rId13"/>
                <a:stretch>
                  <a:fillRect l="-586" t="-4717" b="-132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60000" y="5337256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cs typeface="Times New Roman" pitchFamily="18" charset="0"/>
                  </a:rPr>
                  <a:t>         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       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337256"/>
                <a:ext cx="8322934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7160" y="3519675"/>
            <a:ext cx="2958806" cy="2788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5163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29" grpId="0"/>
      <p:bldP spid="30" grpId="0"/>
      <p:bldP spid="31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8363" y="486419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7908" y="50844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900000"/>
                <a:ext cx="8424936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	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e>
                        </m:d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b="1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900000"/>
                <a:ext cx="8424936" cy="37555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60000" y="2700000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Rovnice má jedno řešení 	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d>
                  </m:oMath>
                </a14:m>
                <a:r>
                  <a:rPr lang="cs-CZ" b="0" dirty="0" smtClean="0"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700000"/>
                <a:ext cx="8395539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581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0000" y="1260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 	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−2)(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−2)=0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   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∗</m:t>
                        </m:r>
                      </m:e>
                    </m:d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260000"/>
                <a:ext cx="8322934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0000" y="1656000"/>
                <a:ext cx="832293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Součin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∗</m:t>
                        </m:r>
                      </m:e>
                    </m:d>
                  </m:oMath>
                </a14:m>
                <a:r>
                  <a:rPr lang="cs-CZ" b="0" dirty="0" smtClean="0">
                    <a:ea typeface="Cambria Math"/>
                    <a:cs typeface="Times New Roman" pitchFamily="18" charset="0"/>
                  </a:rPr>
                  <a:t>je roven nule právě tehdy, když</a:t>
                </a:r>
              </a:p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−2=0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      nebo	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−2=0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656000"/>
                <a:ext cx="8322934" cy="646331"/>
              </a:xfrm>
              <a:prstGeom prst="rect">
                <a:avLst/>
              </a:prstGeom>
              <a:blipFill rotWithShape="1">
                <a:blip r:embed="rId6"/>
                <a:stretch>
                  <a:fillRect l="-586" t="-4717" b="-132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2304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cs typeface="Times New Roman" pitchFamily="18" charset="0"/>
                  </a:rPr>
                  <a:t>         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       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304000"/>
                <a:ext cx="8322934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leva 19">
            <a:hlinkClick r:id="rId8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118363" y="3519675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07908" y="3541700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60000" y="3924000"/>
                <a:ext cx="8424936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	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b="1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924000"/>
                <a:ext cx="8424936" cy="37555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60000" y="5688000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Rovnice tedy nemá žádné řešení 	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=∅</m:t>
                    </m:r>
                  </m:oMath>
                </a14:m>
                <a:r>
                  <a:rPr lang="cs-CZ" b="0" dirty="0" smtClean="0"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688000"/>
                <a:ext cx="8395539" cy="369332"/>
              </a:xfrm>
              <a:prstGeom prst="rect">
                <a:avLst/>
              </a:prstGeom>
              <a:blipFill rotWithShape="1">
                <a:blip r:embed="rId10"/>
                <a:stretch>
                  <a:fillRect l="-58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60000" y="4500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Pro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𝑅</m:t>
                    </m:r>
                  </m:oMath>
                </a14:m>
                <a:r>
                  <a:rPr lang="cs-CZ" b="0" dirty="0" smtClean="0">
                    <a:ea typeface="Cambria Math"/>
                    <a:cs typeface="Times New Roman" pitchFamily="18" charset="0"/>
                  </a:rPr>
                  <a:t> je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≥0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a proto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500000"/>
                <a:ext cx="8322934" cy="369332"/>
              </a:xfrm>
              <a:prstGeom prst="rect">
                <a:avLst/>
              </a:prstGeom>
              <a:blipFill rotWithShape="1">
                <a:blip r:embed="rId11"/>
                <a:stretch>
                  <a:fillRect l="-586" t="-9836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60000" y="5076000"/>
                <a:ext cx="8322934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>
                    <a:cs typeface="Times New Roman" pitchFamily="18" charset="0"/>
                  </a:rPr>
                  <a:t>	</a:t>
                </a:r>
                <a:r>
                  <a:rPr lang="cs-CZ" b="1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076000"/>
                <a:ext cx="8322934" cy="37555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7160" y="240090"/>
            <a:ext cx="2958806" cy="2831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6268" y="3592499"/>
            <a:ext cx="2959697" cy="2831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098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29" grpId="0"/>
      <p:bldP spid="31" grpId="0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332656"/>
                <a:ext cx="8352928" cy="5973385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Pro množinu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všech kořenů </a:t>
                </a:r>
                <a:r>
                  <a:rPr lang="cs-CZ" sz="2400" b="1" dirty="0" err="1" smtClean="0">
                    <a:latin typeface="Times New Roman" pitchFamily="18" charset="0"/>
                    <a:cs typeface="Times New Roman" pitchFamily="18" charset="0"/>
                  </a:rPr>
                  <a:t>kvadr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. rovnice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𝒂</m:t>
                    </m:r>
                    <m:sSup>
                      <m:sSup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400" b="1" i="1" smtClean="0">
                        <a:latin typeface="Cambria Math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</a:rPr>
                      <m:t>𝒃𝒙</m:t>
                    </m:r>
                    <m:r>
                      <a:rPr lang="cs-CZ" sz="2400" b="1" i="1" smtClean="0">
                        <a:latin typeface="Cambria Math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</a:rPr>
                      <m:t>𝒄</m:t>
                    </m:r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</a:rPr>
                      <m:t>𝟎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o neznámé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𝑹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 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𝒂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𝒃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sz="2400" b="1" i="1" dirty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 jsou reálná čísla, </a:t>
                </a:r>
                <a14:m>
                  <m:oMath xmlns:m="http://schemas.openxmlformats.org/officeDocument/2006/math"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≠</m:t>
                    </m:r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 platí:</a:t>
                </a: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2656"/>
                <a:ext cx="8352928" cy="5973385"/>
              </a:xfrm>
              <a:prstGeom prst="rect">
                <a:avLst/>
              </a:prstGeom>
              <a:blipFill rotWithShape="1">
                <a:blip r:embed="rId2"/>
                <a:stretch>
                  <a:fillRect l="-872" r="-73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60000" y="1476000"/>
                <a:ext cx="8280000" cy="941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800" b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800" b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e>
                      <m:sup>
                        <m:r>
                          <a:rPr lang="cs-CZ" sz="2800" b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800" b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800" b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800" b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𝒂𝒄</m:t>
                    </m:r>
                  </m:oMath>
                </a14:m>
                <a:r>
                  <a:rPr lang="cs-CZ" sz="2800" b="1" dirty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sz="2800" b="1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	       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je diskriminant kvadratické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rovnice</a:t>
                </a:r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476000"/>
                <a:ext cx="8280000" cy="941220"/>
              </a:xfrm>
              <a:prstGeom prst="rect">
                <a:avLst/>
              </a:prstGeom>
              <a:blipFill rotWithShape="1">
                <a:blip r:embed="rId3"/>
                <a:stretch>
                  <a:fillRect r="-295" b="-135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60000" y="2808000"/>
                <a:ext cx="8280000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1. Je-li diskriminant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pPr lvl="3"/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		pak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=∅</m:t>
                    </m:r>
                  </m:oMath>
                </a14:m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808000"/>
                <a:ext cx="8280000" cy="830997"/>
              </a:xfrm>
              <a:prstGeom prst="rect">
                <a:avLst/>
              </a:prstGeom>
              <a:blipFill rotWithShape="1">
                <a:blip r:embed="rId4"/>
                <a:stretch>
                  <a:fillRect l="-1105" t="-5882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60000" y="3960000"/>
                <a:ext cx="8280000" cy="10261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2. Je-li diskriminant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pPr lvl="3"/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		pak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sz="24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𝒃</m:t>
                            </m:r>
                          </m:num>
                          <m:den>
                            <m:r>
                              <a:rPr lang="cs-CZ" sz="24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  <m:r>
                              <a:rPr lang="cs-CZ" sz="24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𝒂</m:t>
                            </m:r>
                          </m:den>
                        </m:f>
                      </m:e>
                    </m:d>
                  </m:oMath>
                </a14:m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960000"/>
                <a:ext cx="8280000" cy="1026178"/>
              </a:xfrm>
              <a:prstGeom prst="rect">
                <a:avLst/>
              </a:prstGeom>
              <a:blipFill rotWithShape="1">
                <a:blip r:embed="rId5"/>
                <a:stretch>
                  <a:fillRect l="-1105" t="-4762" b="-29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0000" y="5112000"/>
                <a:ext cx="8280000" cy="11305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3. Je-li diskriminant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pPr lvl="3"/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		pak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4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sz="24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𝒃</m:t>
                            </m:r>
                            <m:r>
                              <a:rPr lang="cs-CZ" sz="24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ad>
                              <m:radPr>
                                <m:degHide m:val="on"/>
                                <m:ctrlPr>
                                  <a:rPr lang="cs-CZ" sz="2400" b="1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radPr>
                              <m:deg/>
                              <m:e>
                                <m:r>
                                  <a:rPr lang="cs-CZ" sz="2400" b="1" i="1" smtClean="0">
                                    <a:solidFill>
                                      <a:srgbClr val="FF0000"/>
                                    </a:solidFill>
                                    <a:latin typeface="Cambria Math"/>
                                    <a:cs typeface="Times New Roman" pitchFamily="18" charset="0"/>
                                  </a:rPr>
                                  <m:t>𝑫</m:t>
                                </m:r>
                              </m:e>
                            </m:rad>
                          </m:num>
                          <m:den>
                            <m:r>
                              <a:rPr lang="cs-CZ" sz="24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  <m:r>
                              <a:rPr lang="cs-CZ" sz="24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𝒂</m:t>
                            </m:r>
                          </m:den>
                        </m:f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f>
                          <m:fPr>
                            <m:ctrlPr>
                              <a:rPr lang="cs-CZ" sz="2400" b="1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2400" b="1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sz="2400" b="1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𝒃</m:t>
                            </m:r>
                            <m:r>
                              <a:rPr lang="cs-CZ" sz="24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+</m:t>
                            </m:r>
                            <m:rad>
                              <m:radPr>
                                <m:degHide m:val="on"/>
                                <m:ctrlPr>
                                  <a:rPr lang="cs-CZ" sz="2400" b="1" i="1">
                                    <a:solidFill>
                                      <a:srgbClr val="FF0000"/>
                                    </a:solidFill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radPr>
                              <m:deg/>
                              <m:e>
                                <m:r>
                                  <a:rPr lang="cs-CZ" sz="2400" b="1" i="1">
                                    <a:solidFill>
                                      <a:srgbClr val="FF0000"/>
                                    </a:solidFill>
                                    <a:latin typeface="Cambria Math"/>
                                    <a:cs typeface="Times New Roman" pitchFamily="18" charset="0"/>
                                  </a:rPr>
                                  <m:t>𝑫</m:t>
                                </m:r>
                              </m:e>
                            </m:rad>
                          </m:num>
                          <m:den>
                            <m:r>
                              <a:rPr lang="cs-CZ" sz="2400" b="1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  <m:r>
                              <a:rPr lang="cs-CZ" sz="2400" b="1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𝒂</m:t>
                            </m:r>
                          </m:den>
                        </m:f>
                      </m:e>
                    </m:d>
                  </m:oMath>
                </a14:m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112000"/>
                <a:ext cx="8280000" cy="1130566"/>
              </a:xfrm>
              <a:prstGeom prst="rect">
                <a:avLst/>
              </a:prstGeom>
              <a:blipFill rotWithShape="1">
                <a:blip r:embed="rId6"/>
                <a:stretch>
                  <a:fillRect l="-1105" t="-43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leva 9">
            <a:hlinkClick r:id="rId7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1" name="Šipka doleva 10">
            <a:hlinkClick r:id="rId7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2290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332656"/>
                <a:ext cx="8352928" cy="1897333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Předchozí vztahy můžeme zapsat jedním vzorcem:</a:t>
                </a:r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,</m:t>
                          </m:r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𝒃</m:t>
                          </m:r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4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𝒃</m:t>
                                  </m:r>
                                </m:e>
                                <m:sup>
                                  <m:r>
                                    <a:rPr lang="cs-CZ" sz="24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𝟒</m:t>
                              </m:r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𝒂𝒄</m:t>
                              </m:r>
                            </m:e>
                          </m:rad>
                        </m:num>
                        <m:den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𝒂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2656"/>
                <a:ext cx="8352928" cy="1897333"/>
              </a:xfrm>
              <a:prstGeom prst="rect">
                <a:avLst/>
              </a:prstGeom>
              <a:blipFill rotWithShape="1">
                <a:blip r:embed="rId2"/>
                <a:stretch>
                  <a:fillRect l="-87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leva 9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1" name="Šipka doleva 10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99054" y="2557941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8599" y="2579966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40691" y="2971522"/>
                <a:ext cx="8424936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	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𝟖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b="1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691" y="2971522"/>
                <a:ext cx="8424936" cy="37555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0000" y="5157192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Rovnice má dvě řešení     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e>
                    </m:d>
                  </m:oMath>
                </a14:m>
                <a:r>
                  <a:rPr lang="cs-CZ" b="0" dirty="0" smtClean="0"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157192"/>
                <a:ext cx="8395539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58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0000" y="3600000"/>
                <a:ext cx="3923968" cy="6963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,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sub>
                      </m:sSub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𝟐</m:t>
                              </m:r>
                            </m:e>
                          </m:d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 (−</m:t>
                                  </m:r>
                                  <m: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  <m: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)</m:t>
                                  </m:r>
                                </m:e>
                                <m:sup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𝟒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∙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𝟏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∙(−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𝟖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)</m:t>
                              </m:r>
                            </m:e>
                          </m:rad>
                        </m:num>
                        <m:den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600000"/>
                <a:ext cx="3923968" cy="69634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104000" y="3632400"/>
                <a:ext cx="1314985" cy="6963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𝟑𝟔</m:t>
                              </m:r>
                            </m:e>
                          </m:rad>
                        </m:num>
                        <m:den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4000" y="3632400"/>
                <a:ext cx="1314985" cy="69634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184000" y="3697200"/>
                <a:ext cx="1080120" cy="61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𝟔</m:t>
                          </m:r>
                        </m:num>
                        <m:den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4000" y="3697200"/>
                <a:ext cx="1080120" cy="61093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012000" y="3708000"/>
                <a:ext cx="1008112" cy="61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 </m:t>
                          </m:r>
                        </m:e>
                      </m:d>
                      <m:f>
                        <m:fPr>
                          <m:type m:val="noBar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000" y="3708000"/>
                <a:ext cx="1008112" cy="61093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811" y="4459724"/>
            <a:ext cx="22098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822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21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Šipka doleva 9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296000" y="2988000"/>
                <a:ext cx="8424936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	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b="1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6000" y="2988000"/>
                <a:ext cx="8424936" cy="37555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0000" y="5157192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Rovnice má dvě řešení     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𝟓</m:t>
                        </m:r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 dirty="0" smtClean="0">
                            <a:latin typeface="Cambria Math"/>
                            <a:cs typeface="Times New Roman" pitchFamily="18" charset="0"/>
                          </a:rPr>
                          <m:t>𝟖</m:t>
                        </m:r>
                      </m:e>
                    </m:d>
                  </m:oMath>
                </a14:m>
                <a:r>
                  <a:rPr lang="cs-CZ" b="0" dirty="0" smtClean="0"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157192"/>
                <a:ext cx="8395539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58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0000" y="3397655"/>
                <a:ext cx="4067984" cy="6945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,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sub>
                      </m:sSub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𝟑</m:t>
                              </m:r>
                            </m:e>
                          </m:d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 (−</m:t>
                                  </m:r>
                                  <m: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𝟑</m:t>
                                  </m:r>
                                  <m: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)</m:t>
                                  </m:r>
                                </m:e>
                                <m:sup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𝟒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∙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𝟏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∙(−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𝟒𝟎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)</m:t>
                              </m:r>
                            </m:e>
                          </m:rad>
                        </m:num>
                        <m:den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97655"/>
                <a:ext cx="4067984" cy="69454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284000" y="3430055"/>
                <a:ext cx="1314985" cy="6963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𝟑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𝟏𝟔𝟗</m:t>
                              </m:r>
                            </m:e>
                          </m:rad>
                        </m:num>
                        <m:den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4000" y="3430055"/>
                <a:ext cx="1314985" cy="69634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544000" y="3494855"/>
                <a:ext cx="1080120" cy="61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𝟑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𝟏𝟑</m:t>
                          </m:r>
                        </m:num>
                        <m:den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4000" y="3494855"/>
                <a:ext cx="1080120" cy="61093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444000" y="3505655"/>
                <a:ext cx="1008112" cy="61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 </m:t>
                          </m:r>
                        </m:e>
                      </m:d>
                      <m:f>
                        <m:fPr>
                          <m:type m:val="noBar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𝟖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000" y="3505655"/>
                <a:ext cx="1008112" cy="61093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1118363" y="311237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7908" y="333262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160000" y="684000"/>
                <a:ext cx="3118098" cy="659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𝟐𝟎</m:t>
                          </m:r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𝟏𝟔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0000" y="684000"/>
                <a:ext cx="3118098" cy="65979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548000" y="1368000"/>
                <a:ext cx="3745641" cy="6973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>
                              <a:latin typeface="Cambria Math"/>
                            </a:rPr>
                            <m:t>𝑥</m:t>
                          </m:r>
                          <m:r>
                            <a:rPr lang="cs-CZ" b="0" i="1">
                              <a:latin typeface="Cambria Math"/>
                            </a:rPr>
                            <m:t>+4</m:t>
                          </m:r>
                        </m:den>
                      </m:f>
                      <m:r>
                        <a:rPr lang="cs-CZ" b="0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>
                              <a:latin typeface="Cambria Math"/>
                            </a:rPr>
                            <m:t>𝑥</m:t>
                          </m:r>
                          <m:r>
                            <a:rPr lang="cs-CZ" b="0" i="1">
                              <a:latin typeface="Cambria Math"/>
                            </a:rPr>
                            <m:t>−4</m:t>
                          </m:r>
                        </m:den>
                      </m:f>
                      <m:r>
                        <a:rPr lang="cs-CZ" b="0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>
                              <a:latin typeface="Cambria Math"/>
                            </a:rPr>
                            <m:t>−20</m:t>
                          </m:r>
                        </m:num>
                        <m:den>
                          <m:r>
                            <a:rPr lang="cs-CZ" i="1" smtClean="0">
                              <a:latin typeface="Cambria Math"/>
                            </a:rPr>
                            <m:t>(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+4)(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−4)</m:t>
                          </m:r>
                        </m:den>
                      </m:f>
                      <m:r>
                        <a:rPr lang="cs-CZ" b="0" i="1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8000" y="1368000"/>
                <a:ext cx="3745641" cy="69730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904000" y="1548000"/>
                <a:ext cx="18081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4000" y="1548000"/>
                <a:ext cx="1808123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5556094" y="26109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548000" y="2124000"/>
                <a:ext cx="37715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−4(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+4)+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8000" y="2124000"/>
                <a:ext cx="3771545" cy="369332"/>
              </a:xfrm>
              <a:prstGeom prst="rect">
                <a:avLst/>
              </a:prstGeom>
              <a:blipFill rotWithShape="1">
                <a:blip r:embed="rId1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980000" y="2556000"/>
                <a:ext cx="33242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−4−4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−16+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−20=0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0000" y="2556000"/>
                <a:ext cx="3324243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459" y="4239923"/>
            <a:ext cx="2942876" cy="25014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56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21" grpId="0"/>
      <p:bldP spid="22" grpId="0"/>
      <p:bldP spid="23" grpId="0"/>
      <p:bldP spid="24" grpId="0"/>
      <p:bldP spid="25" grpId="0"/>
      <p:bldP spid="27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335120" y="188640"/>
            <a:ext cx="8377808" cy="50405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cs-CZ" sz="2200" b="1" dirty="0" smtClean="0">
                <a:latin typeface="Arial Black" pitchFamily="34" charset="0"/>
              </a:rPr>
              <a:t>Vztahy mezi kořeny a koeficienty kvadratické rovnice</a:t>
            </a:r>
            <a:endParaRPr lang="cs-CZ" sz="22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5649" y="908720"/>
                <a:ext cx="8352928" cy="1602957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Jsou-li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dirty="0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sz="2400" b="0" i="1" dirty="0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kořeny kvadratické rovnice</a:t>
                </a:r>
                <a14:m>
                  <m:oMath xmlns:m="http://schemas.openxmlformats.org/officeDocument/2006/math">
                    <m:r>
                      <a:rPr lang="cs-CZ" sz="240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400" b="0" i="1">
                        <a:latin typeface="Cambria Math"/>
                        <a:cs typeface="Times New Roman" pitchFamily="18" charset="0"/>
                      </a:rPr>
                      <m:t>𝑎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400" b="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400" b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0" i="1">
                        <a:latin typeface="Cambria Math"/>
                        <a:cs typeface="Times New Roman" pitchFamily="18" charset="0"/>
                      </a:rPr>
                      <m:t>𝑏𝑥</m:t>
                    </m:r>
                    <m:r>
                      <a:rPr lang="cs-CZ" sz="2400" b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0" i="1">
                        <a:latin typeface="Cambria Math"/>
                        <a:cs typeface="Times New Roman" pitchFamily="18" charset="0"/>
                      </a:rPr>
                      <m:t>𝑐</m:t>
                    </m:r>
                    <m:r>
                      <a:rPr lang="cs-CZ" sz="2400" b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0" i="1">
                        <a:latin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o neznámé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𝑅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pak platí: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8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	</a:t>
                </a:r>
                <a:r>
                  <a:rPr lang="cs-CZ" sz="2400" dirty="0"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𝒂</m:t>
                    </m:r>
                    <m:sSup>
                      <m:sSup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𝒃𝒙</m:t>
                    </m:r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  <m:d>
                      <m:d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649" y="908720"/>
                <a:ext cx="8352928" cy="1602957"/>
              </a:xfrm>
              <a:prstGeom prst="rect">
                <a:avLst/>
              </a:prstGeom>
              <a:blipFill rotWithShape="1">
                <a:blip r:embed="rId2"/>
                <a:stretch>
                  <a:fillRect l="-945" r="-87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60535" y="2557245"/>
            <a:ext cx="8352928" cy="979069"/>
          </a:xfrm>
          <a:prstGeom prst="rect">
            <a:avLst/>
          </a:prstGeom>
          <a:solidFill>
            <a:schemeClr val="bg1"/>
          </a:solidFill>
          <a:ln w="38100">
            <a:noFill/>
          </a:ln>
        </p:spPr>
        <p:txBody>
          <a:bodyPr wrap="square" tIns="180000" bIns="180000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Tuto větu lze s výhodou užívat při rozkladu kvadratického trojčlenu na součin lineárních činitelů.</a:t>
            </a:r>
          </a:p>
        </p:txBody>
      </p:sp>
      <p:sp>
        <p:nvSpPr>
          <p:cNvPr id="5" name="Šipka doleva 4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Šipka doleva 6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52004" y="3663491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Rozložte na součin: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1549" y="3685516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4068000"/>
                <a:ext cx="8424936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	   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𝟐𝟒</m:t>
                    </m:r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𝟒𝐱</m:t>
                    </m:r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𝟒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068000"/>
                <a:ext cx="8424936" cy="37555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6066437"/>
                <a:ext cx="8395539" cy="4049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=−4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−2</m:t>
                        </m:r>
                      </m:e>
                    </m:d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−3</m:t>
                            </m:r>
                          </m:e>
                        </m:d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</m:d>
                    <m:d>
                      <m:d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d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6066437"/>
                <a:ext cx="8395539" cy="40498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41549" y="5052784"/>
                <a:ext cx="3923968" cy="6945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,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sub>
                      </m:sSub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𝟏</m:t>
                                  </m:r>
                                </m:e>
                                <m:sup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𝟒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∙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𝟏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∙(−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𝟔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)</m:t>
                              </m:r>
                            </m:e>
                          </m:rad>
                        </m:num>
                        <m:den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549" y="5052784"/>
                <a:ext cx="3923968" cy="69454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816000" y="5085184"/>
                <a:ext cx="1314985" cy="6963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𝟐𝟓</m:t>
                              </m:r>
                            </m:e>
                          </m:rad>
                        </m:num>
                        <m:den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6000" y="5085184"/>
                <a:ext cx="1314985" cy="696344"/>
              </a:xfrm>
              <a:prstGeom prst="rect">
                <a:avLst/>
              </a:prstGeom>
              <a:blipFill rotWithShape="1">
                <a:blip r:embed="rId8"/>
                <a:stretch>
                  <a:fillRect r="-13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148000" y="5149984"/>
                <a:ext cx="1080120" cy="61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00" y="5149984"/>
                <a:ext cx="1080120" cy="61093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084000" y="5160784"/>
                <a:ext cx="1008112" cy="61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 </m:t>
                          </m:r>
                        </m:e>
                      </m:d>
                      <m:f>
                        <m:fPr>
                          <m:type m:val="noBar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000" y="5160784"/>
                <a:ext cx="1008112" cy="61093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60000" y="4536000"/>
                <a:ext cx="8424936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Určíme kořeny kvadratické rovnice </a:t>
                </a:r>
                <a:r>
                  <a:rPr lang="cs-CZ" dirty="0" smtClean="0">
                    <a:latin typeface="Times New Roman" panose="02020603050405020304" pitchFamily="18" charset="0"/>
                    <a:ea typeface="Cambria Math" pitchFamily="18" charset="0"/>
                    <a:cs typeface="Times New Roman" panose="02020603050405020304" pitchFamily="18" charset="0"/>
                  </a:rPr>
                  <a:t> 		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𝟔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  <a:latin typeface="Cambria Math" pitchFamily="18" charset="0"/>
                    <a:ea typeface="Cambria Math" pitchFamily="18" charset="0"/>
                    <a:cs typeface="Times New Roman" pitchFamily="18" charset="0"/>
                  </a:rPr>
                  <a:t>    </a:t>
                </a:r>
                <a:endParaRPr lang="cs-CZ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536000"/>
                <a:ext cx="8424936" cy="375552"/>
              </a:xfrm>
              <a:prstGeom prst="rect">
                <a:avLst/>
              </a:prstGeom>
              <a:blipFill rotWithShape="1">
                <a:blip r:embed="rId11"/>
                <a:stretch>
                  <a:fillRect l="-579" t="-6452" b="-241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032000" y="4068000"/>
                <a:ext cx="8424936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=−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4(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−6)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  <a:latin typeface="Cambria Math" pitchFamily="18" charset="0"/>
                    <a:ea typeface="Cambria Math" pitchFamily="18" charset="0"/>
                    <a:cs typeface="Times New Roman" pitchFamily="18" charset="0"/>
                  </a:rPr>
                  <a:t>    </a:t>
                </a:r>
                <a:endParaRPr lang="cs-CZ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2000" y="4068000"/>
                <a:ext cx="8424936" cy="375552"/>
              </a:xfrm>
              <a:prstGeom prst="rect">
                <a:avLst/>
              </a:prstGeom>
              <a:blipFill rotWithShape="1">
                <a:blip r:embed="rId12"/>
                <a:stretch>
                  <a:fillRect b="-11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45003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8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1097" y="404664"/>
            <a:ext cx="83529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Kvadratických rovnic o jedné neznámé.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pomocí ekvivalentních úprav řeší příklady na dané téma.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Odvárko , DrSc.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80-7196-042-X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Odvárko, DrSc.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80-7196-039-X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RNDr. František Jirásek, DrSc. a kol.: Sbírka úloh z matematiky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1986,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80-85849-55-0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Janeček: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střední školy - VÝRAZY, ROVNICE, NEROVNICE A JEJICH SOUSTAVY, 4.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2002,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80-7196-076-4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27081" y="1484784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Šipka doleva 1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2549</TotalTime>
  <Words>682</Words>
  <Application>Microsoft Office PowerPoint</Application>
  <PresentationFormat>Předvádění na obrazovce (4:3)</PresentationFormat>
  <Paragraphs>131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KVADRATICKÉ 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Vztahy mezi kořeny a koeficienty kvadratické rovnice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198</cp:revision>
  <dcterms:created xsi:type="dcterms:W3CDTF">2013-01-11T17:11:37Z</dcterms:created>
  <dcterms:modified xsi:type="dcterms:W3CDTF">2014-02-26T16:22:12Z</dcterms:modified>
</cp:coreProperties>
</file>