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2" r:id="rId4"/>
    <p:sldId id="289" r:id="rId5"/>
    <p:sldId id="293" r:id="rId6"/>
    <p:sldId id="294" r:id="rId7"/>
    <p:sldId id="296" r:id="rId8"/>
    <p:sldId id="298" r:id="rId9"/>
    <p:sldId id="299" r:id="rId10"/>
    <p:sldId id="300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16.4.2014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6.png"/><Relationship Id="rId7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slide" Target="slide5.xml"/><Relationship Id="rId5" Type="http://schemas.openxmlformats.org/officeDocument/2006/relationships/image" Target="../media/image17.pn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6.png"/><Relationship Id="rId7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5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Kvadratické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nerovnice</a:t>
            </a: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III-2-08-10_Kvadraticke-nerovnice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62735" y="332656"/>
            <a:ext cx="8377808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KVADRATICKÉ NEROVNICE</a:t>
            </a:r>
            <a:endParaRPr lang="cs-CZ" sz="36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1556792"/>
                <a:ext cx="8352928" cy="348026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r>
                  <a:rPr lang="cs-CZ" dirty="0" smtClean="0"/>
                  <a:t>	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O nerovnici říkáme, že je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kvadratická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když ji lze ekvivalentními úpravami převést na jeden z tvarů</a:t>
                </a:r>
              </a:p>
              <a:p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𝒃𝒙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𝒃𝒙</m:t>
                    </m:r>
                    <m:r>
                      <a:rPr lang="cs-CZ" sz="2800" b="1" i="1">
                        <a:latin typeface="Cambria Math"/>
                      </a:rPr>
                      <m:t>+</m:t>
                    </m:r>
                    <m:r>
                      <a:rPr lang="cs-CZ" sz="2800" b="1" i="1"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800" b="1" i="1">
                        <a:latin typeface="Cambria Math"/>
                      </a:rPr>
                      <m:t>𝟎</m:t>
                    </m:r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𝒃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jsou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reálná čísla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56792"/>
                <a:ext cx="8352928" cy="3480266"/>
              </a:xfrm>
              <a:prstGeom prst="rect">
                <a:avLst/>
              </a:prstGeom>
              <a:blipFill rotWithShape="1">
                <a:blip r:embed="rId2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099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Pro množinu </a:t>
                </a:r>
                <a:r>
                  <a:rPr lang="cs-CZ" sz="20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všech řešení kvadratické nerovnice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𝒃𝒙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sz="16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 neznámé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000" b="1" i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blipFill rotWithShape="1">
                <a:blip r:embed="rId2"/>
                <a:stretch>
                  <a:fillRect l="-50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Nechť 	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𝒂𝒄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je diskriminant kvadratické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rovnice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					       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blipFill rotWithShape="1">
                <a:blip r:embed="rId3"/>
                <a:stretch>
                  <a:fillRect l="-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 Je-li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2.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3.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105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𝑹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𝑹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∞; </m:t>
                        </m:r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∪(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; ∞)</m:t>
                    </m:r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blipFill rotWithShape="1">
                <a:blip r:embed="rId5"/>
                <a:stretch>
                  <a:fillRect b="-1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" action="ppaction://noaction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878" y="3149235"/>
            <a:ext cx="2484000" cy="2385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464" y="3148795"/>
            <a:ext cx="2484000" cy="2395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8795"/>
            <a:ext cx="2484000" cy="2385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168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904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29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Pro množinu </a:t>
                </a:r>
                <a:r>
                  <a:rPr lang="cs-CZ" sz="20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všech řešení kvadratické nerovnice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𝒃𝒙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sz="16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 neznámé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000" b="1" i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blipFill rotWithShape="1">
                <a:blip r:embed="rId2"/>
                <a:stretch>
                  <a:fillRect l="-50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Nechť 	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𝒂𝒄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je diskriminant kvadratické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rovnice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					       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blipFill rotWithShape="1">
                <a:blip r:embed="rId3"/>
                <a:stretch>
                  <a:fillRect l="-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 Je-li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2.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3.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105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𝑹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   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𝑹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; </m:t>
                    </m:r>
                    <m:d>
                      <m:dPr>
                        <m:begChr m:val=""/>
                        <m:endChr m:val="⟩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∪</m:t>
                    </m:r>
                    <m:d>
                      <m:dPr>
                        <m:begChr m:val="⟨"/>
                        <m:endChr m:val="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blipFill rotWithShape="1">
                <a:blip r:embed="rId5"/>
                <a:stretch>
                  <a:fillRect t="-106154" r="-4713" b="-17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" action="ppaction://noaction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8795"/>
            <a:ext cx="2484000" cy="2385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168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904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464" y="3154027"/>
            <a:ext cx="2484000" cy="2375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887" y="3154027"/>
            <a:ext cx="2484000" cy="2374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56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Pro množinu </a:t>
                </a:r>
                <a:r>
                  <a:rPr lang="cs-CZ" sz="20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všech řešení kvadratické nerovnice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𝒃𝒙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sz="16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 neznámé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000" b="1" i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blipFill rotWithShape="1">
                <a:blip r:embed="rId2"/>
                <a:stretch>
                  <a:fillRect l="-50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Nechť 	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𝒂𝒄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je diskriminant kvadratické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rovnice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					       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blipFill rotWithShape="1">
                <a:blip r:embed="rId3"/>
                <a:stretch>
                  <a:fillRect l="-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 Je-li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2.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3.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105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=∅ 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   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=∅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" action="ppaction://noaction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168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904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000" y="3148795"/>
            <a:ext cx="2484000" cy="2407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819" y="3150000"/>
            <a:ext cx="2484000" cy="2396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0" y="3150000"/>
            <a:ext cx="2484000" cy="2385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680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Pro množinu </a:t>
                </a:r>
                <a:r>
                  <a:rPr lang="cs-CZ" sz="20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všech řešení kvadratické nerovnice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𝒃𝒙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sz="16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o neznámé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000" b="1" i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5964857"/>
              </a:xfrm>
              <a:prstGeom prst="rect">
                <a:avLst/>
              </a:prstGeom>
              <a:blipFill rotWithShape="1">
                <a:blip r:embed="rId2"/>
                <a:stretch>
                  <a:fillRect l="-50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Nechť 	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𝒂𝒄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je diskriminant kvadratické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rovnice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					        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28142"/>
                <a:ext cx="8280000" cy="749692"/>
              </a:xfrm>
              <a:prstGeom prst="rect">
                <a:avLst/>
              </a:prstGeom>
              <a:blipFill rotWithShape="1">
                <a:blip r:embed="rId3"/>
                <a:stretch>
                  <a:fillRect l="-7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 Je-li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2.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3.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19" y="2503353"/>
                <a:ext cx="828000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105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rgbClr val="FF0000"/>
                    </a:solidFill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=∅ 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   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61248"/>
                <a:ext cx="8280000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" action="ppaction://noaction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168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904000" y="2196000"/>
            <a:ext cx="0" cy="4113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0" y="3150000"/>
            <a:ext cx="2484000" cy="2385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000" y="3159567"/>
            <a:ext cx="2484000" cy="2385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000" y="3150000"/>
            <a:ext cx="2484000" cy="2385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84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2902857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jedno řešení 	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902857"/>
                <a:ext cx="8395539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2088000"/>
                <a:ext cx="832293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                </a:t>
                </a:r>
                <a:r>
                  <a:rPr lang="cs-CZ" b="1" dirty="0" smtClean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                 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088000"/>
                <a:ext cx="832293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000" y="1644884"/>
            <a:ext cx="839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cs typeface="Times New Roman" pitchFamily="18" charset="0"/>
              </a:rPr>
              <a:t>Vyřešíme kvadratickou rovnici.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407908" y="4374396"/>
                <a:ext cx="8395539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Parabola, která je grafem kvadratické funkce</a:t>
                </a:r>
              </a:p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	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má s osou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jediný společný bod.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908" y="4374396"/>
                <a:ext cx="8395539" cy="929550"/>
              </a:xfrm>
              <a:prstGeom prst="rect">
                <a:avLst/>
              </a:prstGeom>
              <a:blipFill rotWithShape="1">
                <a:blip r:embed="rId7"/>
                <a:stretch>
                  <a:fillRect l="-654" t="-3289" b="-9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407909" y="5657975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Množina všech řešení nerovnice je  	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𝑹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endParaRPr lang="cs-CZ" b="0" dirty="0" smtClean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909" y="5657975"/>
                <a:ext cx="8395539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65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821" y="544905"/>
            <a:ext cx="3847113" cy="3732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6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𝟑𝟑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3240000"/>
                <a:ext cx="8395539" cy="4910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cs typeface="Times New Roman" pitchFamily="18" charset="0"/>
                  </a:rPr>
                  <a:t>   a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b="0" dirty="0" smtClean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40000"/>
                <a:ext cx="8395539" cy="491096"/>
              </a:xfrm>
              <a:prstGeom prst="rect">
                <a:avLst/>
              </a:prstGeom>
              <a:blipFill rotWithShape="1">
                <a:blip r:embed="rId4"/>
                <a:stretch>
                  <a:fillRect l="-581"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266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b="0" dirty="0" smtClean="0"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−13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64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000" y="2304000"/>
            <a:ext cx="839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cs typeface="Times New Roman" pitchFamily="18" charset="0"/>
              </a:rPr>
              <a:t>Vyřešíme kvadratickou rovnici.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60000" y="4572000"/>
                <a:ext cx="8395539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Parabola, která je grafem kvadratické funkce</a:t>
                </a:r>
              </a:p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	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−13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má s osou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dva společné body.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72000"/>
                <a:ext cx="8395539" cy="929550"/>
              </a:xfrm>
              <a:prstGeom prst="rect">
                <a:avLst/>
              </a:prstGeom>
              <a:blipFill rotWithShape="1">
                <a:blip r:embed="rId6"/>
                <a:stretch>
                  <a:fillRect l="-581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60000" y="5616000"/>
                <a:ext cx="8395539" cy="6254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Množina všech řešení nerovnice je  	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000" b="1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0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0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𝟒</m:t>
                            </m:r>
                          </m:den>
                        </m:f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endParaRPr lang="cs-CZ" b="0" dirty="0" smtClean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16000"/>
                <a:ext cx="8395539" cy="625492"/>
              </a:xfrm>
              <a:prstGeom prst="rect">
                <a:avLst/>
              </a:prstGeom>
              <a:blipFill rotWithShape="1">
                <a:blip r:embed="rId7"/>
                <a:stretch>
                  <a:fillRect l="-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291274"/>
                <a:ext cx="842493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d>
                      <m:dPr>
                        <m:ctrlPr>
                          <a:rPr lang="cs-CZ" i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  <a:cs typeface="Times New Roman" pitchFamily="18" charset="0"/>
                          </a:rPr>
                          <m:t>9−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≥11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−33</m:t>
                    </m:r>
                  </m:oMath>
                </a14:m>
                <a:endParaRPr lang="cs-CZ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/>
                <a:r>
                  <a:rPr lang="cs-CZ" b="0" dirty="0" smtClean="0"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b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36+24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≥11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−33</m:t>
                    </m:r>
                  </m:oMath>
                </a14:m>
                <a:endParaRPr lang="cs-CZ" b="0" dirty="0" smtClean="0">
                  <a:ea typeface="Cambria Math"/>
                  <a:cs typeface="Times New Roman" pitchFamily="18" charset="0"/>
                </a:endParaRPr>
              </a:p>
              <a:p>
                <a:pPr/>
                <a:r>
                  <a:rPr lang="cs-CZ" b="0" dirty="0" smtClean="0">
                    <a:cs typeface="Times New Roman" pitchFamily="18" charset="0"/>
                  </a:rPr>
                  <a:t>          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+3≤0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91274"/>
                <a:ext cx="8424936" cy="92333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856" y="296737"/>
            <a:ext cx="3515139" cy="4261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6887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9" grpId="0"/>
      <p:bldP spid="20" grpId="0"/>
      <p:bldP spid="2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nerovnici: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60000" y="108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b="1" dirty="0" smtClean="0"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,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</m:d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e>
                        </m:d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&lt;−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,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𝟓</m:t>
                        </m:r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8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3626229"/>
                <a:ext cx="8395539" cy="4910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cs typeface="Times New Roman" pitchFamily="18" charset="0"/>
                  </a:rPr>
                  <a:t>   a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dirty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dirty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b="0" dirty="0" smtClean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26229"/>
                <a:ext cx="8395539" cy="491096"/>
              </a:xfrm>
              <a:prstGeom prst="rect">
                <a:avLst/>
              </a:prstGeom>
              <a:blipFill rotWithShape="1">
                <a:blip r:embed="rId4"/>
                <a:stretch>
                  <a:fillRect l="-581" b="-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3050229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b="0" dirty="0" smtClean="0"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−0,5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−3=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50229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000" y="2690229"/>
            <a:ext cx="839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cs typeface="Times New Roman" pitchFamily="18" charset="0"/>
              </a:rPr>
              <a:t>Vyřešíme kvadratickou rovnici.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60000" y="4572000"/>
                <a:ext cx="8395539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Parabola, která je grafem kvadratické funkce</a:t>
                </a:r>
              </a:p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	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−0,5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má s osou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dva společné body.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72000"/>
                <a:ext cx="8395539" cy="929550"/>
              </a:xfrm>
              <a:prstGeom prst="rect">
                <a:avLst/>
              </a:prstGeom>
              <a:blipFill rotWithShape="1">
                <a:blip r:embed="rId6"/>
                <a:stretch>
                  <a:fillRect l="-581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60000" y="5616000"/>
                <a:ext cx="8395539" cy="5640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Množina všech řešení nerovnice je  	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∞; −</m:t>
                        </m:r>
                        <m:f>
                          <m:fPr>
                            <m:ctrlPr>
                              <a:rPr lang="cs-CZ" sz="2000" b="1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000" b="1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2000" b="1" i="1" dirty="0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den>
                        </m:f>
                      </m:e>
                    </m:d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∪</m:t>
                    </m:r>
                    <m:d>
                      <m:dPr>
                        <m:ctrlP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+∞</m:t>
                        </m:r>
                      </m:e>
                    </m:d>
                  </m:oMath>
                </a14:m>
                <a:endParaRPr lang="cs-CZ" b="0" dirty="0" smtClean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16000"/>
                <a:ext cx="8395539" cy="564065"/>
              </a:xfrm>
              <a:prstGeom prst="rect">
                <a:avLst/>
              </a:prstGeom>
              <a:blipFill rotWithShape="1">
                <a:blip r:embed="rId7"/>
                <a:stretch>
                  <a:fillRect l="-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512000"/>
                <a:ext cx="842493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−1−1,5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+1,5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&lt;−2−0,5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+4)</m:t>
                      </m:r>
                    </m:oMath>
                  </m:oMathPara>
                </a14:m>
                <a:endParaRPr lang="cs-CZ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/>
                <a:r>
                  <a:rPr lang="cs-CZ" b="0" dirty="0" smtClean="0"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2,5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−1−1,5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&lt;−2−0,5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−2</m:t>
                    </m:r>
                  </m:oMath>
                </a14:m>
                <a:endParaRPr lang="cs-CZ" b="0" dirty="0" smtClean="0">
                  <a:ea typeface="Cambria Math"/>
                  <a:cs typeface="Times New Roman" pitchFamily="18" charset="0"/>
                </a:endParaRPr>
              </a:p>
              <a:p>
                <a:pPr/>
                <a:r>
                  <a:rPr lang="cs-CZ" b="0" dirty="0" smtClean="0"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−0,5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−3&gt;0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12000"/>
                <a:ext cx="8424936" cy="92333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897" y="770976"/>
            <a:ext cx="3570642" cy="3630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779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9" grpId="0"/>
      <p:bldP spid="20" grpId="0"/>
      <p:bldP spid="2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097" y="40466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Kvadratických nerovnic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pomocí ekvivalentních úprav a grafického znázornění řeší 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Janeček: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školy - VÝRAZY, ROVNICE, NEROVNICE A JEJICH SOUSTAVY, 4.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2002,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80-7196-076-4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eva 1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2859</TotalTime>
  <Words>578</Words>
  <Application>Microsoft Office PowerPoint</Application>
  <PresentationFormat>Předvádění na obrazovce (4:3)</PresentationFormat>
  <Paragraphs>148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KVADRATICKÉ NEROVNICE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223</cp:revision>
  <dcterms:created xsi:type="dcterms:W3CDTF">2013-01-11T17:11:37Z</dcterms:created>
  <dcterms:modified xsi:type="dcterms:W3CDTF">2014-04-16T13:50:53Z</dcterms:modified>
</cp:coreProperties>
</file>