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64" r:id="rId4"/>
    <p:sldId id="267" r:id="rId5"/>
    <p:sldId id="266" r:id="rId6"/>
    <p:sldId id="272" r:id="rId7"/>
    <p:sldId id="265" r:id="rId8"/>
    <p:sldId id="263" r:id="rId9"/>
    <p:sldId id="259" r:id="rId10"/>
    <p:sldId id="269" r:id="rId11"/>
    <p:sldId id="258" r:id="rId12"/>
    <p:sldId id="261" r:id="rId13"/>
    <p:sldId id="260" r:id="rId14"/>
    <p:sldId id="262" r:id="rId15"/>
    <p:sldId id="268" r:id="rId16"/>
    <p:sldId id="270" r:id="rId17"/>
    <p:sldId id="273" r:id="rId18"/>
    <p:sldId id="271" r:id="rId19"/>
    <p:sldId id="276" r:id="rId20"/>
    <p:sldId id="277" r:id="rId21"/>
    <p:sldId id="25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33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5" autoAdjust="0"/>
  </p:normalViewPr>
  <p:slideViewPr>
    <p:cSldViewPr>
      <p:cViewPr>
        <p:scale>
          <a:sx n="100" d="100"/>
          <a:sy n="100" d="100"/>
        </p:scale>
        <p:origin x="-210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85DAE12-E875-4D8B-8DEA-9CE6F09FB5F8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DABEE55-977A-4A03-AD80-BAABC303289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tripio.cz/media/images/4/f/img4ed68f428a4f4.jpg" TargetMode="External"/><Relationship Id="rId3" Type="http://schemas.openxmlformats.org/officeDocument/2006/relationships/hyperlink" Target="http://studyabroadpoland.com/wp-content/uploads/2011/03/Pl_gdansk_zuraw_dlugiepobrzeze2006.jpg" TargetMode="External"/><Relationship Id="rId7" Type="http://schemas.openxmlformats.org/officeDocument/2006/relationships/hyperlink" Target="https://cs.wikipedia.org/wiki/Soln%C3%BD_d%C5%AFl_Wieliczka" TargetMode="External"/><Relationship Id="rId2" Type="http://schemas.openxmlformats.org/officeDocument/2006/relationships/hyperlink" Target="http://www.army-shop.cz/img_produkty/nejvetsi/polsko16764velka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xeterinternational.co.uk/media/images/Wieliczka_Chapel_thumb.jpg" TargetMode="External"/><Relationship Id="rId5" Type="http://schemas.openxmlformats.org/officeDocument/2006/relationships/hyperlink" Target="http://www.keramika-emati.sk/boleslawiec/pictures/ofirme004.jpg" TargetMode="External"/><Relationship Id="rId4" Type="http://schemas.openxmlformats.org/officeDocument/2006/relationships/hyperlink" Target="http://www.chytej.cz/foto/forum/2007/img2010.jpg" TargetMode="External"/><Relationship Id="rId9" Type="http://schemas.openxmlformats.org/officeDocument/2006/relationships/hyperlink" Target="https://cs.wikipedia.org/wiki/Pols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9636489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VY_12_INOVACE_279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Polsko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o Polsku představuje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tuto zemi z hlediska  přírodních a hospodářských podmínek, osobností Polska, pamětihodností a jiných zajímavostí,.…Texty k podpoře čtenářské gramotnosti.</a:t>
                      </a:r>
                      <a:endParaRPr lang="cs-CZ" sz="1400" b="1" dirty="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14.9.2013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00496" y="785794"/>
            <a:ext cx="3946850" cy="1200329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POLSKO</a:t>
            </a:r>
            <a:endParaRPr lang="cs-CZ" sz="7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4578" name="Picture 2" descr="http://www.vlajky-statu.cz/data/vlajky/vlajka-polsko-110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85728"/>
            <a:ext cx="2286016" cy="1522211"/>
          </a:xfrm>
          <a:prstGeom prst="rect">
            <a:avLst/>
          </a:prstGeom>
          <a:noFill/>
        </p:spPr>
      </p:pic>
      <p:pic>
        <p:nvPicPr>
          <p:cNvPr id="20482" name="Picture 2" descr="https://upload.wikimedia.org/wikipedia/commons/thumb/c/ce/Krak%C3%B3w_-_Sukiennice_1.jpg/1280px-Krak%C3%B3w_-_Sukiennice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357430"/>
            <a:ext cx="5338739" cy="420424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4851" y="1659285"/>
            <a:ext cx="8674298" cy="4031873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0033CC"/>
                </a:solidFill>
              </a:rPr>
              <a:t>h</a:t>
            </a:r>
            <a:r>
              <a:rPr lang="cs-CZ" sz="3200" dirty="0" smtClean="0">
                <a:solidFill>
                  <a:srgbClr val="0033CC"/>
                </a:solidFill>
              </a:rPr>
              <a:t>lavní město: Varšava 1,7 mil.obyv.</a:t>
            </a:r>
          </a:p>
          <a:p>
            <a:pPr algn="ctr"/>
            <a:r>
              <a:rPr lang="cs-CZ" sz="3200" dirty="0">
                <a:solidFill>
                  <a:srgbClr val="0033CC"/>
                </a:solidFill>
              </a:rPr>
              <a:t>d</a:t>
            </a:r>
            <a:r>
              <a:rPr lang="cs-CZ" sz="3200" dirty="0" smtClean="0">
                <a:solidFill>
                  <a:srgbClr val="0033CC"/>
                </a:solidFill>
              </a:rPr>
              <a:t>alší města: Krakov, Lodž, Katovice, Štětín</a:t>
            </a: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Rozloha: 312 700 km²</a:t>
            </a:r>
          </a:p>
          <a:p>
            <a:pPr algn="ctr"/>
            <a:r>
              <a:rPr lang="cs-CZ" sz="3200" dirty="0">
                <a:solidFill>
                  <a:srgbClr val="0033CC"/>
                </a:solidFill>
              </a:rPr>
              <a:t>o</a:t>
            </a:r>
            <a:r>
              <a:rPr lang="cs-CZ" sz="3200" dirty="0" smtClean="0">
                <a:solidFill>
                  <a:srgbClr val="0033CC"/>
                </a:solidFill>
              </a:rPr>
              <a:t>byvatelstvo: 38,6 milionu </a:t>
            </a:r>
            <a:r>
              <a:rPr lang="cs-CZ" sz="3200" dirty="0">
                <a:solidFill>
                  <a:srgbClr val="0033CC"/>
                </a:solidFill>
              </a:rPr>
              <a:t>o</a:t>
            </a:r>
            <a:r>
              <a:rPr lang="cs-CZ" sz="3200" dirty="0" smtClean="0">
                <a:solidFill>
                  <a:srgbClr val="0033CC"/>
                </a:solidFill>
              </a:rPr>
              <a:t>byv. </a:t>
            </a:r>
          </a:p>
          <a:p>
            <a:pPr algn="ctr"/>
            <a:r>
              <a:rPr lang="cs-CZ" sz="3200" dirty="0">
                <a:solidFill>
                  <a:srgbClr val="0033CC"/>
                </a:solidFill>
              </a:rPr>
              <a:t>j</a:t>
            </a:r>
            <a:r>
              <a:rPr lang="cs-CZ" sz="3200" dirty="0" smtClean="0">
                <a:solidFill>
                  <a:srgbClr val="0033CC"/>
                </a:solidFill>
              </a:rPr>
              <a:t>azyk: polština</a:t>
            </a: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měna: zlotý</a:t>
            </a: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Členem NATO a EU.</a:t>
            </a:r>
          </a:p>
          <a:p>
            <a:pPr algn="ctr"/>
            <a:r>
              <a:rPr lang="cs-CZ" sz="3200" dirty="0">
                <a:solidFill>
                  <a:srgbClr val="0033CC"/>
                </a:solidFill>
              </a:rPr>
              <a:t>s</a:t>
            </a:r>
            <a:r>
              <a:rPr lang="cs-CZ" sz="3200" dirty="0" smtClean="0">
                <a:solidFill>
                  <a:srgbClr val="0033CC"/>
                </a:solidFill>
              </a:rPr>
              <a:t>ilné náboženské cítění – římskokatolická církev</a:t>
            </a:r>
            <a:endParaRPr lang="cs-CZ" sz="3200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714356"/>
            <a:ext cx="3133679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POVRCH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28802"/>
            <a:ext cx="368883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0033CC"/>
                </a:solidFill>
              </a:rPr>
              <a:t>p</a:t>
            </a:r>
            <a:r>
              <a:rPr lang="cs-CZ" sz="3200" dirty="0" smtClean="0">
                <a:solidFill>
                  <a:srgbClr val="0033CC"/>
                </a:solidFill>
              </a:rPr>
              <a:t>řevážně nížiny</a:t>
            </a: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Středopolská nížina</a:t>
            </a:r>
          </a:p>
          <a:p>
            <a:pPr algn="ctr"/>
            <a:endParaRPr lang="cs-CZ" sz="3200" dirty="0" smtClean="0">
              <a:solidFill>
                <a:srgbClr val="0033CC"/>
              </a:solidFill>
            </a:endParaRPr>
          </a:p>
          <a:p>
            <a:pPr algn="ctr"/>
            <a:r>
              <a:rPr lang="cs-CZ" sz="3200" dirty="0">
                <a:solidFill>
                  <a:srgbClr val="0033CC"/>
                </a:solidFill>
              </a:rPr>
              <a:t>j</a:t>
            </a:r>
            <a:r>
              <a:rPr lang="cs-CZ" sz="3200" dirty="0" smtClean="0">
                <a:solidFill>
                  <a:srgbClr val="0033CC"/>
                </a:solidFill>
              </a:rPr>
              <a:t>ih hornatý</a:t>
            </a: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Krkonoše</a:t>
            </a: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Vysoké Tatry</a:t>
            </a:r>
          </a:p>
          <a:p>
            <a:pPr algn="ctr"/>
            <a:endParaRPr lang="cs-CZ" sz="2800" dirty="0" smtClean="0">
              <a:solidFill>
                <a:srgbClr val="0033CC"/>
              </a:solidFill>
            </a:endParaRPr>
          </a:p>
        </p:txBody>
      </p:sp>
      <p:pic>
        <p:nvPicPr>
          <p:cNvPr id="1026" name="Picture 2" descr="http://www.tripzone.cz/content_img_cs/001/pleso-morskie-oko-ve-vysokych-tatrach-w-17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2285992"/>
            <a:ext cx="5051443" cy="337183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000496" y="1571612"/>
            <a:ext cx="483747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MORSKÉ OKO – VYSOKÉ TATRY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5929330"/>
            <a:ext cx="70009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ústupkem ledovců- vznik mnoho jezer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428604"/>
            <a:ext cx="3539943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VODSTVO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 descr="http://images2.wikia.nocookie.net/__cb20110131053435/genealogy/images/6/63/Pl_gdansk_zuraw_dlugiepobrzeze2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643050"/>
            <a:ext cx="5229360" cy="392359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4714876" y="5929330"/>
            <a:ext cx="3650487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PŘÍSTAV GDAŇSK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5" y="2000240"/>
            <a:ext cx="335758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0033CC"/>
                </a:solidFill>
              </a:rPr>
              <a:t>v</a:t>
            </a:r>
            <a:r>
              <a:rPr lang="cs-CZ" sz="2800" dirty="0" smtClean="0">
                <a:solidFill>
                  <a:srgbClr val="0033CC"/>
                </a:solidFill>
              </a:rPr>
              <a:t>šechny polské 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řeky tečou do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Baltského moře</a:t>
            </a:r>
          </a:p>
          <a:p>
            <a:pPr algn="ctr"/>
            <a:endParaRPr lang="cs-CZ" sz="2800" dirty="0" smtClean="0">
              <a:solidFill>
                <a:srgbClr val="0033CC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Visla</a:t>
            </a:r>
            <a:r>
              <a:rPr lang="cs-CZ" sz="2800" dirty="0" smtClean="0">
                <a:solidFill>
                  <a:srgbClr val="0033CC"/>
                </a:solidFill>
              </a:rPr>
              <a:t> – protéká Varšavou</a:t>
            </a:r>
          </a:p>
          <a:p>
            <a:pPr algn="ctr"/>
            <a:endParaRPr lang="cs-CZ" sz="2800" dirty="0" smtClean="0">
              <a:solidFill>
                <a:srgbClr val="0033CC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Odra</a:t>
            </a:r>
            <a:r>
              <a:rPr lang="cs-CZ" sz="2800" dirty="0" smtClean="0">
                <a:solidFill>
                  <a:srgbClr val="0033CC"/>
                </a:solidFill>
              </a:rPr>
              <a:t> – přístav Štětín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jirka59.sweb.cz/Mazury_reportaz/fotky/01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1637" y="1071546"/>
            <a:ext cx="5500726" cy="402240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800842" y="214290"/>
            <a:ext cx="3542316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MAZURSKÁ JEZERA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214950"/>
            <a:ext cx="935834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obrovské vodní plochy ledovcových jezer</a:t>
            </a:r>
          </a:p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lze proplouvat mezi </a:t>
            </a:r>
            <a:r>
              <a:rPr lang="cs-CZ" sz="2400" b="1" dirty="0" smtClean="0">
                <a:solidFill>
                  <a:srgbClr val="0033CC"/>
                </a:solidFill>
              </a:rPr>
              <a:t>nimi (</a:t>
            </a:r>
            <a:r>
              <a:rPr lang="cs-CZ" sz="2400" b="1" dirty="0" smtClean="0">
                <a:solidFill>
                  <a:srgbClr val="0033CC"/>
                </a:solidFill>
              </a:rPr>
              <a:t>propojeny </a:t>
            </a:r>
            <a:r>
              <a:rPr lang="cs-CZ" sz="2400" b="1" dirty="0" smtClean="0">
                <a:solidFill>
                  <a:srgbClr val="0033CC"/>
                </a:solidFill>
              </a:rPr>
              <a:t>přirozenými </a:t>
            </a:r>
            <a:r>
              <a:rPr lang="cs-CZ" sz="2400" b="1" dirty="0" smtClean="0">
                <a:solidFill>
                  <a:srgbClr val="0033CC"/>
                </a:solidFill>
              </a:rPr>
              <a:t>nebo umělými kanály)</a:t>
            </a:r>
          </a:p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je zde nádherná příroda</a:t>
            </a:r>
          </a:p>
          <a:p>
            <a:pPr algn="ctr"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6287" y="357166"/>
            <a:ext cx="4971426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ZEMĚDĚLSTVÍ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214554"/>
            <a:ext cx="34289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polovinu Polska zabírá orná půda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-brambory</a:t>
            </a:r>
          </a:p>
          <a:p>
            <a:pPr algn="ctr"/>
            <a:endParaRPr lang="cs-CZ" sz="2400" dirty="0" smtClean="0">
              <a:solidFill>
                <a:srgbClr val="0033CC"/>
              </a:solidFill>
            </a:endParaRP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důležitou roli rybolov</a:t>
            </a:r>
            <a:endParaRPr lang="cs-CZ" sz="2400" dirty="0">
              <a:solidFill>
                <a:srgbClr val="0033CC"/>
              </a:solidFill>
            </a:endParaRPr>
          </a:p>
        </p:txBody>
      </p:sp>
      <p:pic>
        <p:nvPicPr>
          <p:cNvPr id="8194" name="Picture 2" descr="http://www.chytej.cz/foto/forum/2007/img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2357430"/>
            <a:ext cx="5143500" cy="38576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86050" y="214290"/>
            <a:ext cx="3446201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PRŮMYSL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736"/>
            <a:ext cx="7715304" cy="4524315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Velké zásoby černého uhlí, železné rudy, soli a síry.</a:t>
            </a:r>
          </a:p>
          <a:p>
            <a:pPr algn="ctr"/>
            <a:endParaRPr lang="cs-CZ" sz="3200" dirty="0" smtClean="0">
              <a:solidFill>
                <a:srgbClr val="0033CC"/>
              </a:solidFill>
            </a:endParaRP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Mnoho </a:t>
            </a:r>
            <a:r>
              <a:rPr lang="cs-CZ" sz="3200" b="1" dirty="0" smtClean="0">
                <a:solidFill>
                  <a:srgbClr val="0033CC"/>
                </a:solidFill>
              </a:rPr>
              <a:t>tepelných elektráren </a:t>
            </a:r>
            <a:r>
              <a:rPr lang="cs-CZ" sz="3200" dirty="0" smtClean="0">
                <a:solidFill>
                  <a:srgbClr val="0033CC"/>
                </a:solidFill>
              </a:rPr>
              <a:t>– znečišťují prostředí.</a:t>
            </a:r>
          </a:p>
          <a:p>
            <a:pPr algn="ctr"/>
            <a:endParaRPr lang="cs-CZ" sz="3200" dirty="0" smtClean="0">
              <a:solidFill>
                <a:srgbClr val="0033CC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Lodž</a:t>
            </a:r>
            <a:r>
              <a:rPr lang="cs-CZ" sz="3200" dirty="0" smtClean="0">
                <a:solidFill>
                  <a:srgbClr val="0033CC"/>
                </a:solidFill>
              </a:rPr>
              <a:t> – textilní a chemický průmysl.</a:t>
            </a:r>
          </a:p>
          <a:p>
            <a:pPr algn="ctr"/>
            <a:endParaRPr lang="cs-CZ" sz="3200" dirty="0" smtClean="0">
              <a:solidFill>
                <a:srgbClr val="0033CC"/>
              </a:solidFill>
            </a:endParaRPr>
          </a:p>
          <a:p>
            <a:pPr algn="ctr"/>
            <a:r>
              <a:rPr lang="cs-CZ" sz="3200" dirty="0" smtClean="0">
                <a:solidFill>
                  <a:srgbClr val="0033CC"/>
                </a:solidFill>
              </a:rPr>
              <a:t>Výroba lodí a strojírenský průmysl.</a:t>
            </a:r>
            <a:endParaRPr lang="cs-CZ" sz="3200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3147" y="214290"/>
            <a:ext cx="6837706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Poláci  jako  lidé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00430" y="1428736"/>
            <a:ext cx="2453749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JAN PAVEL II.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2143116"/>
            <a:ext cx="89297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      1920 </a:t>
            </a:r>
            <a:r>
              <a:rPr lang="cs-CZ" sz="2400" b="1" dirty="0" smtClean="0">
                <a:solidFill>
                  <a:srgbClr val="0033CC"/>
                </a:solidFill>
              </a:rPr>
              <a:t>Wadovice Polsko </a:t>
            </a:r>
            <a:r>
              <a:rPr lang="cs-CZ" sz="2400" dirty="0" smtClean="0">
                <a:solidFill>
                  <a:srgbClr val="0033CC"/>
                </a:solidFill>
              </a:rPr>
              <a:t>– </a:t>
            </a:r>
            <a:r>
              <a:rPr lang="cs-CZ" sz="2400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2005</a:t>
            </a:r>
            <a:r>
              <a:rPr lang="cs-CZ" sz="2400" dirty="0" smtClean="0">
                <a:solidFill>
                  <a:srgbClr val="0033CC"/>
                </a:solidFill>
              </a:rPr>
              <a:t> </a:t>
            </a:r>
            <a:r>
              <a:rPr lang="cs-CZ" sz="2400" b="1" dirty="0" smtClean="0">
                <a:solidFill>
                  <a:srgbClr val="0033CC"/>
                </a:solidFill>
              </a:rPr>
              <a:t>Vatikán</a:t>
            </a:r>
          </a:p>
          <a:p>
            <a:r>
              <a:rPr lang="cs-CZ" sz="2400" dirty="0" smtClean="0">
                <a:solidFill>
                  <a:srgbClr val="0033CC"/>
                </a:solidFill>
              </a:rPr>
              <a:t>od roku</a:t>
            </a:r>
            <a:r>
              <a:rPr lang="cs-CZ" sz="2400" dirty="0" smtClean="0">
                <a:solidFill>
                  <a:srgbClr val="0033CC"/>
                </a:solidFill>
                <a:latin typeface="Times New Roman" pitchFamily="18" charset="0"/>
                <a:cs typeface="Times New Roman" pitchFamily="18" charset="0"/>
              </a:rPr>
              <a:t> 1978 </a:t>
            </a:r>
            <a:r>
              <a:rPr lang="cs-CZ" sz="2400" b="1" dirty="0" smtClean="0">
                <a:solidFill>
                  <a:srgbClr val="0033CC"/>
                </a:solidFill>
              </a:rPr>
              <a:t>papežem</a:t>
            </a:r>
            <a:r>
              <a:rPr lang="cs-CZ" sz="2400" dirty="0" smtClean="0">
                <a:solidFill>
                  <a:srgbClr val="0033CC"/>
                </a:solidFill>
              </a:rPr>
              <a:t> – významný podíl na</a:t>
            </a:r>
          </a:p>
          <a:p>
            <a:r>
              <a:rPr lang="cs-CZ" sz="2400" dirty="0" smtClean="0">
                <a:solidFill>
                  <a:srgbClr val="0033CC"/>
                </a:solidFill>
              </a:rPr>
              <a:t> zhroucení komunistického režimu</a:t>
            </a:r>
          </a:p>
          <a:p>
            <a:pPr algn="ctr"/>
            <a:endParaRPr lang="cs-CZ" sz="2400" dirty="0" smtClean="0">
              <a:solidFill>
                <a:srgbClr val="0033CC"/>
              </a:solidFill>
            </a:endParaRPr>
          </a:p>
          <a:p>
            <a:r>
              <a:rPr lang="cs-CZ" sz="2400" dirty="0" smtClean="0">
                <a:solidFill>
                  <a:srgbClr val="0033CC"/>
                </a:solidFill>
              </a:rPr>
              <a:t>navštívil 129 zemí, byl velmi oblíbený</a:t>
            </a:r>
          </a:p>
          <a:p>
            <a:pPr algn="ctr"/>
            <a:endParaRPr lang="cs-CZ" sz="2400" dirty="0" smtClean="0">
              <a:solidFill>
                <a:srgbClr val="0033CC"/>
              </a:solidFill>
            </a:endParaRPr>
          </a:p>
          <a:p>
            <a:r>
              <a:rPr lang="cs-CZ" sz="2400" dirty="0" smtClean="0">
                <a:solidFill>
                  <a:srgbClr val="0033CC"/>
                </a:solidFill>
              </a:rPr>
              <a:t>Na jeho počest bylo pojmenováno několik míst.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Dne 13. května 1981 byl na Jana Pavla II. spáchán atentát –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papež byl vážně zraněn, ale přežil – atentátníka navštívil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ve vězení a odpustil mu.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Celkem 8 krát ho navštívil </a:t>
            </a:r>
            <a:r>
              <a:rPr lang="cs-CZ" sz="2400" b="1" dirty="0" smtClean="0">
                <a:solidFill>
                  <a:srgbClr val="0033CC"/>
                </a:solidFill>
              </a:rPr>
              <a:t>Dalajlama</a:t>
            </a:r>
            <a:r>
              <a:rPr lang="cs-CZ" sz="2400" dirty="0" smtClean="0">
                <a:solidFill>
                  <a:srgbClr val="0033CC"/>
                </a:solidFill>
              </a:rPr>
              <a:t>, s kterým projednával duchovní záležitosti.</a:t>
            </a:r>
            <a:endParaRPr lang="cs-CZ" sz="2400" dirty="0">
              <a:solidFill>
                <a:srgbClr val="0033CC"/>
              </a:solidFill>
            </a:endParaRPr>
          </a:p>
        </p:txBody>
      </p:sp>
      <p:pic>
        <p:nvPicPr>
          <p:cNvPr id="3074" name="Picture 2" descr="Jan Pavel II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714488"/>
            <a:ext cx="1905000" cy="272415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4678" y="285728"/>
            <a:ext cx="5442387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MARIE CURIE - SKLODOWSKÁ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8926" y="1000108"/>
            <a:ext cx="5929354" cy="2954655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dvojnásobná nositelka Nobelovy ceny – objevila radium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a polonium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narozena ve Varšavě 1867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 Marie zemřela v 66 letech kvůli účinkům radiace,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 kterým byla po dlouhou dobu vystavena</a:t>
            </a:r>
          </a:p>
          <a:p>
            <a:endParaRPr lang="cs-CZ" dirty="0">
              <a:solidFill>
                <a:srgbClr val="0033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4612" y="4143380"/>
            <a:ext cx="3538661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FREDERIC CHOPIN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44" y="4786322"/>
            <a:ext cx="6215106" cy="1938992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polský skladatel vážné hudby  - psal valčíky, mazurky,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 polonézy…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sloup ve varšavském kostele Svatého kříže  obsahuje urnu s Chopinovým srdcem</a:t>
            </a:r>
            <a:endParaRPr lang="cs-CZ" sz="2400" dirty="0">
              <a:solidFill>
                <a:srgbClr val="0033CC"/>
              </a:solidFill>
            </a:endParaRPr>
          </a:p>
        </p:txBody>
      </p:sp>
      <p:pic>
        <p:nvPicPr>
          <p:cNvPr id="12290" name="Picture 2" descr="https://upload.wikimedia.org/wikipedia/commons/3/38/Marie_Cur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28"/>
            <a:ext cx="2309967" cy="343011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2292" name="Picture 4" descr="https://upload.wikimedia.org/wikipedia/commons/thumb/3/33/Chopin%2C_by_Wodzinska.JPG/640px-Chopin%2C_by_Wodzins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4071942"/>
            <a:ext cx="1947567" cy="259574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keramika-emati.sk/boleslawiec/pictures/ofirme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4500569"/>
            <a:ext cx="3955026" cy="2357431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2" name="Obdélník 1"/>
          <p:cNvSpPr/>
          <p:nvPr/>
        </p:nvSpPr>
        <p:spPr>
          <a:xfrm>
            <a:off x="714348" y="142852"/>
            <a:ext cx="7740004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 jinde nenajdeme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728" y="1928802"/>
            <a:ext cx="5325625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BOLESLAWIECKÁ  KERAMIKA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643182"/>
            <a:ext cx="5721310" cy="2246769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dk2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keramické nádobí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modře zdobené výrobky 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keramika se nemaluje , ale razítkuje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každý kus je originál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na jeden kus – několik tisíc razítek</a:t>
            </a:r>
            <a:endParaRPr lang="cs-CZ" sz="2800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14356"/>
            <a:ext cx="9144000" cy="2554545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33CC"/>
                </a:solidFill>
              </a:rPr>
              <a:t>Nedaleko Krakova se nachází obec, která se jmenuje Wieliczka. Už po staletí se tady ze země těží sůl. V 19</a:t>
            </a:r>
            <a:r>
              <a:rPr lang="cs-CZ" sz="2000" b="1" dirty="0" smtClean="0">
                <a:solidFill>
                  <a:srgbClr val="0033CC"/>
                </a:solidFill>
              </a:rPr>
              <a:t>. stol</a:t>
            </a:r>
            <a:r>
              <a:rPr lang="cs-CZ" sz="2000" b="1" dirty="0" smtClean="0">
                <a:solidFill>
                  <a:srgbClr val="0033CC"/>
                </a:solidFill>
              </a:rPr>
              <a:t>.  polští horníci vytesali 100 metrů pod povrchem země ze zeleně se třpytící soli veliký kostel, měřící</a:t>
            </a:r>
          </a:p>
          <a:p>
            <a:r>
              <a:rPr lang="cs-CZ" sz="2000" b="1" dirty="0" smtClean="0">
                <a:solidFill>
                  <a:srgbClr val="0033CC"/>
                </a:solidFill>
              </a:rPr>
              <a:t>n</a:t>
            </a:r>
            <a:r>
              <a:rPr lang="cs-CZ" sz="2000" b="1" dirty="0" smtClean="0">
                <a:solidFill>
                  <a:srgbClr val="0033CC"/>
                </a:solidFill>
              </a:rPr>
              <a:t>a </a:t>
            </a:r>
            <a:r>
              <a:rPr lang="cs-CZ" sz="2000" b="1" dirty="0" smtClean="0">
                <a:solidFill>
                  <a:srgbClr val="0033CC"/>
                </a:solidFill>
              </a:rPr>
              <a:t>délku 35 metrů a na šířku 18 metrů, vysoký 12 metrů.V solných stěnách vyobrazili biblické scény a dokonce i známý obraz Leonarda da Vinci</a:t>
            </a:r>
          </a:p>
          <a:p>
            <a:r>
              <a:rPr lang="cs-CZ" sz="2000" b="1" dirty="0" smtClean="0">
                <a:solidFill>
                  <a:srgbClr val="0033CC"/>
                </a:solidFill>
              </a:rPr>
              <a:t> „ Poslední večeře“.  Dnes je Wieliczka jedním z nejnavštěvovanějších</a:t>
            </a:r>
          </a:p>
          <a:p>
            <a:r>
              <a:rPr lang="cs-CZ" sz="2000" b="1" dirty="0" smtClean="0">
                <a:solidFill>
                  <a:srgbClr val="0033CC"/>
                </a:solidFill>
              </a:rPr>
              <a:t>míst v Polsku. Velké množství návštěvníků ale představuje pro solné sochy nebezpečí – vydechují vodní páru a sůl se tak rozpouští.</a:t>
            </a:r>
            <a:endParaRPr lang="cs-CZ" sz="2000" b="1" dirty="0">
              <a:solidFill>
                <a:srgbClr val="0033CC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1538" y="0"/>
            <a:ext cx="6902722" cy="70788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Kostel vytesaný ze soli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2" name="Picture 2" descr="http://3.bp.blogspot.com/-oblT8_LJvh4/UPUp_xKh4fI/AAAAAAAAHCc/xhy_0okb7MY/s640/POLONIA+-+LE+MINIERE+DI+SALE+DI+WIELICZKA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3357562"/>
            <a:ext cx="5715008" cy="33813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28662" y="357166"/>
            <a:ext cx="738715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 Wieliczka – Leonardo da Vinci „ Poslední večeře“ </a:t>
            </a:r>
            <a:endParaRPr lang="cs-CZ" sz="2400" b="1" dirty="0">
              <a:solidFill>
                <a:srgbClr val="0033CC"/>
              </a:solidFill>
            </a:endParaRPr>
          </a:p>
        </p:txBody>
      </p:sp>
      <p:pic>
        <p:nvPicPr>
          <p:cNvPr id="9218" name="Picture 2" descr="https://upload.wikimedia.org/wikipedia/commons/a/a6/Wieliczka-daVin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8215370" cy="535122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8331" y="571480"/>
            <a:ext cx="5967339" cy="523220"/>
          </a:xfrm>
          <a:prstGeom prst="rect">
            <a:avLst/>
          </a:prstGeom>
        </p:spPr>
        <p:style>
          <a:lnRef idx="0">
            <a:schemeClr val="dk1"/>
          </a:lnRef>
          <a:fillRef idx="1003">
            <a:schemeClr val="lt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Pověst: sůl je nad zlato - Wieliczka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287244"/>
            <a:ext cx="9144000" cy="5570756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0033CC"/>
              </a:solidFill>
              <a:latin typeface="Monotype Corsiva" pitchFamily="66" charset="0"/>
            </a:endParaRPr>
          </a:p>
          <a:p>
            <a:pPr algn="ctr"/>
            <a:r>
              <a:rPr lang="cs-CZ" sz="2800" dirty="0" smtClean="0">
                <a:solidFill>
                  <a:srgbClr val="0033CC"/>
                </a:solidFill>
                <a:latin typeface="Monotype Corsiva" pitchFamily="66" charset="0"/>
              </a:rPr>
              <a:t>Na počátku všeho stála ve 13.století královna Kinga, dcera uherského krále, která si vzala za manžela polského knížete B.Nesmělého.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  <a:latin typeface="Monotype Corsiva" pitchFamily="66" charset="0"/>
              </a:rPr>
              <a:t> Když se 13. letá princezna chystala do Krakova na zásnuby, zvažovala, co má vzít s sebou darem. Věděla, že Polsko je země bohatá, ale že je tady nedostatek soli. Její otec, uherský král, 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  <a:latin typeface="Monotype Corsiva" pitchFamily="66" charset="0"/>
              </a:rPr>
              <a:t>vlastnil několik solných dolů a tak ho poprosila, aby jí jeden důl dal věnem, a tak důl dostala. Před odjezdem do Polska šla ke svému dolu 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  <a:latin typeface="Monotype Corsiva" pitchFamily="66" charset="0"/>
              </a:rPr>
              <a:t>a hodila do jeho hlubin prsten. Když přijela do Krakova, nechala v jeho blízkosti hloubit studny. V hloubce několika metrů objevili kopáči krystaly soli a v jednom z těch krystalů byl prsten. Tak tedy sůl přicestovala z Uher do Polska.</a:t>
            </a:r>
          </a:p>
          <a:p>
            <a:pPr algn="just"/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59660" y="142852"/>
            <a:ext cx="5624681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Za památkami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00760" y="1357298"/>
            <a:ext cx="1900264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</a:rPr>
              <a:t>GDAŇSK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980563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rgbClr val="0033CC"/>
              </a:solidFill>
            </a:endParaRP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- z fontány prý tekla slavná gdaňská vodka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- ve městě se nachází </a:t>
            </a:r>
            <a:r>
              <a:rPr lang="cs-CZ" sz="2400" b="1" dirty="0" smtClean="0">
                <a:solidFill>
                  <a:srgbClr val="0033CC"/>
                </a:solidFill>
              </a:rPr>
              <a:t>Mariánský kostel</a:t>
            </a:r>
            <a:r>
              <a:rPr lang="cs-CZ" sz="2400" dirty="0" smtClean="0">
                <a:solidFill>
                  <a:srgbClr val="0033CC"/>
                </a:solidFill>
              </a:rPr>
              <a:t> – největší cihlová stavba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 na světě – při bohoslužbě až 20 tis. věřících.</a:t>
            </a:r>
            <a:endParaRPr lang="cs-CZ" sz="2400" dirty="0" smtClean="0"/>
          </a:p>
          <a:p>
            <a:pPr algn="ctr"/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5143504" y="2000240"/>
            <a:ext cx="400049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- ve městě najdeme radnici se zvonkohrou, vedle radnice stojí</a:t>
            </a:r>
          </a:p>
          <a:p>
            <a:pPr algn="ctr"/>
            <a:r>
              <a:rPr lang="cs-CZ" sz="2400" b="1" dirty="0" smtClean="0">
                <a:solidFill>
                  <a:srgbClr val="0033CC"/>
                </a:solidFill>
              </a:rPr>
              <a:t>Neptunova fontána</a:t>
            </a:r>
            <a:r>
              <a:rPr lang="cs-CZ" sz="2400" dirty="0" smtClean="0">
                <a:solidFill>
                  <a:srgbClr val="0033CC"/>
                </a:solidFill>
              </a:rPr>
              <a:t> a za ní nejkrásnější dům na náměstí –</a:t>
            </a:r>
          </a:p>
          <a:p>
            <a:pPr algn="ctr"/>
            <a:r>
              <a:rPr lang="cs-CZ" sz="2400" dirty="0" smtClean="0">
                <a:solidFill>
                  <a:srgbClr val="0033CC"/>
                </a:solidFill>
              </a:rPr>
              <a:t> </a:t>
            </a:r>
            <a:r>
              <a:rPr lang="cs-CZ" sz="2400" b="1" dirty="0" smtClean="0">
                <a:solidFill>
                  <a:srgbClr val="0033CC"/>
                </a:solidFill>
              </a:rPr>
              <a:t>Dvůr krále Artuše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57290" y="4786322"/>
            <a:ext cx="2757743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33CC"/>
                </a:solidFill>
              </a:rPr>
              <a:t>MARIÁNSKÝ KOSTEL</a:t>
            </a:r>
            <a:endParaRPr lang="cs-CZ" sz="2000" b="1" dirty="0">
              <a:solidFill>
                <a:srgbClr val="0033CC"/>
              </a:solidFill>
            </a:endParaRPr>
          </a:p>
        </p:txBody>
      </p:sp>
      <p:pic>
        <p:nvPicPr>
          <p:cNvPr id="7170" name="Picture 2" descr="https://upload.wikimedia.org/wikipedia/commons/e/ef/Gdansk_Glowne_Mias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428736"/>
            <a:ext cx="5057973" cy="28575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882995" y="142852"/>
            <a:ext cx="5378011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VARŠAVA – KRÁLOVSKÝ HRAD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050" y="928670"/>
            <a:ext cx="90859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je starý necelých 40 let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byl vybudován ze soukromých sbírek – stejně jako na N.D.</a:t>
            </a:r>
            <a:endParaRPr lang="cs-CZ" sz="2800" dirty="0">
              <a:solidFill>
                <a:srgbClr val="0033CC"/>
              </a:solidFill>
            </a:endParaRPr>
          </a:p>
        </p:txBody>
      </p:sp>
      <p:pic>
        <p:nvPicPr>
          <p:cNvPr id="6146" name="Picture 2" descr="https://upload.wikimedia.org/wikipedia/commons/a/a4/Zamek_krolewski_warszaw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6332" y="2214554"/>
            <a:ext cx="7031337" cy="42608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357166"/>
            <a:ext cx="5497915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VARŠAVA – PALÁC  KULTURY A VĚDY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29191" y="1285860"/>
            <a:ext cx="4071965" cy="5386090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uprostřed Varšavy – dělí obyvatelé 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polské metropole na dvě poloviny</a:t>
            </a:r>
          </a:p>
          <a:p>
            <a:pPr algn="ctr">
              <a:buFontTx/>
              <a:buChar char="-"/>
            </a:pPr>
            <a:r>
              <a:rPr lang="cs-CZ" sz="2800" dirty="0" smtClean="0">
                <a:solidFill>
                  <a:srgbClr val="0033CC"/>
                </a:solidFill>
              </a:rPr>
              <a:t>ti co berou stavbu jako symbol města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a na </a:t>
            </a:r>
            <a:r>
              <a:rPr lang="cs-CZ" sz="2800" dirty="0" smtClean="0">
                <a:solidFill>
                  <a:srgbClr val="0033CC"/>
                </a:solidFill>
              </a:rPr>
              <a:t>ty, </a:t>
            </a:r>
            <a:r>
              <a:rPr lang="cs-CZ" sz="2800" dirty="0" smtClean="0">
                <a:solidFill>
                  <a:srgbClr val="0033CC"/>
                </a:solidFill>
              </a:rPr>
              <a:t>co jí nenávidí </a:t>
            </a:r>
          </a:p>
          <a:p>
            <a:pPr algn="ctr">
              <a:buFontTx/>
              <a:buChar char="-"/>
            </a:pPr>
            <a:r>
              <a:rPr lang="cs-CZ" sz="2800" dirty="0" smtClean="0">
                <a:solidFill>
                  <a:srgbClr val="0033CC"/>
                </a:solidFill>
              </a:rPr>
              <a:t>stavba trvala 3 roky</a:t>
            </a:r>
          </a:p>
          <a:p>
            <a:pPr algn="ctr">
              <a:buFontTx/>
              <a:buChar char="-"/>
            </a:pPr>
            <a:r>
              <a:rPr lang="cs-CZ" sz="2800" dirty="0" smtClean="0">
                <a:solidFill>
                  <a:srgbClr val="0033CC"/>
                </a:solidFill>
              </a:rPr>
              <a:t>vysoká 231 m</a:t>
            </a:r>
          </a:p>
          <a:p>
            <a:pPr algn="ctr">
              <a:buFontTx/>
              <a:buChar char="-"/>
            </a:pPr>
            <a:r>
              <a:rPr lang="cs-CZ" sz="2800" dirty="0" smtClean="0">
                <a:solidFill>
                  <a:srgbClr val="0033CC"/>
                </a:solidFill>
              </a:rPr>
              <a:t> výtah jede rychlostí 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114 m za 20 s.</a:t>
            </a:r>
          </a:p>
          <a:p>
            <a:pPr>
              <a:buFontTx/>
              <a:buChar char="-"/>
            </a:pPr>
            <a:endParaRPr lang="cs-CZ" dirty="0" smtClean="0">
              <a:solidFill>
                <a:srgbClr val="0033CC"/>
              </a:solidFill>
            </a:endParaRP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5122" name="Picture 2" descr="https://upload.wikimedia.org/wikipedia/commons/thumb/f/f0/Russian_cake_-_Warsaw_._Pastel_ruso._Varsovia..jpg/640px-Russian_cake_-_Warsaw_._Pastel_ruso._Varsovia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00108"/>
            <a:ext cx="3993715" cy="532287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uzzle-puzzle.cz/ImgZbozi/Maxi/m-palac-na-vode-lazienki-varsava-79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143116"/>
            <a:ext cx="6119802" cy="441435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71472" y="285728"/>
            <a:ext cx="4992200" cy="52322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VARŠAVA – PARK   LAZIENKI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1000108"/>
            <a:ext cx="514353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muzeum pod širým nebem</a:t>
            </a: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 leží ve středu Varšavy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214554"/>
            <a:ext cx="264317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do parku pouze svátečně</a:t>
            </a:r>
          </a:p>
          <a:p>
            <a:pPr algn="ctr"/>
            <a:endParaRPr lang="cs-CZ" sz="2800" dirty="0" smtClean="0">
              <a:solidFill>
                <a:srgbClr val="0033CC"/>
              </a:solidFill>
            </a:endParaRPr>
          </a:p>
          <a:p>
            <a:pPr algn="ctr"/>
            <a:r>
              <a:rPr lang="cs-CZ" sz="2800" dirty="0" smtClean="0">
                <a:solidFill>
                  <a:srgbClr val="0033CC"/>
                </a:solidFill>
              </a:rPr>
              <a:t>nejvýznamnější stavbou je palác na ostrově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5984" y="285728"/>
            <a:ext cx="4280147" cy="92333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opakování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5" y="1643050"/>
            <a:ext cx="88583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ÚKOL: doplň  věty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0033CC"/>
                </a:solidFill>
              </a:rPr>
              <a:t>Varšava - _______ hrad je starý necelých _____ let.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0033CC"/>
                </a:solidFill>
              </a:rPr>
              <a:t> _________ - ve městě najdeme  radnici se zvonkohrou.</a:t>
            </a:r>
          </a:p>
          <a:p>
            <a:pPr marL="342900" indent="-342900">
              <a:buAutoNum type="arabicPeriod"/>
            </a:pPr>
            <a:r>
              <a:rPr lang="cs-CZ" sz="2400" dirty="0" smtClean="0">
                <a:solidFill>
                  <a:srgbClr val="0033CC"/>
                </a:solidFill>
              </a:rPr>
              <a:t> Varšava – palác ________ a ____________ dělí obyvatele metropole na dvě poloviny, na ty, co stavbu milují a na ty, kteří ji ______.</a:t>
            </a:r>
          </a:p>
          <a:p>
            <a:pPr marL="342900" indent="-342900"/>
            <a:r>
              <a:rPr lang="cs-CZ" sz="2400" dirty="0" smtClean="0">
                <a:solidFill>
                  <a:srgbClr val="0033CC"/>
                </a:solidFill>
              </a:rPr>
              <a:t>4. BOLESLAWIECKÁ ____________ se modře zdobí a každý kus je originálem.</a:t>
            </a:r>
          </a:p>
          <a:p>
            <a:pPr marL="342900" indent="-342900"/>
            <a:r>
              <a:rPr lang="cs-CZ" sz="2400" dirty="0" smtClean="0">
                <a:solidFill>
                  <a:srgbClr val="0033CC"/>
                </a:solidFill>
              </a:rPr>
              <a:t>5. Varšava – park ___________ je muzeem pod širým nebem.</a:t>
            </a:r>
          </a:p>
          <a:p>
            <a:pPr marL="342900" indent="-342900"/>
            <a:endParaRPr lang="cs-CZ" dirty="0" smtClean="0">
              <a:solidFill>
                <a:srgbClr val="0033CC"/>
              </a:solidFill>
            </a:endParaRPr>
          </a:p>
          <a:p>
            <a:pPr marL="342900" indent="-342900"/>
            <a:endParaRPr lang="cs-CZ" dirty="0" smtClean="0">
              <a:solidFill>
                <a:srgbClr val="0033CC"/>
              </a:solidFill>
            </a:endParaRPr>
          </a:p>
          <a:p>
            <a:pPr marL="342900" indent="-342900"/>
            <a:endParaRPr lang="cs-CZ" dirty="0" smtClean="0">
              <a:solidFill>
                <a:srgbClr val="0033CC"/>
              </a:solidFill>
            </a:endParaRPr>
          </a:p>
          <a:p>
            <a:pPr marL="342900" indent="-342900">
              <a:buAutoNum type="arabicPeriod"/>
            </a:pPr>
            <a:endParaRPr lang="cs-CZ" dirty="0">
              <a:solidFill>
                <a:srgbClr val="0033CC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38755" y="214290"/>
            <a:ext cx="2866490" cy="92333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Řešení: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44" y="1142984"/>
            <a:ext cx="835824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0033CC"/>
                </a:solidFill>
              </a:rPr>
              <a:t>Varšava – </a:t>
            </a:r>
            <a:r>
              <a:rPr lang="cs-CZ" sz="2800" dirty="0" smtClean="0">
                <a:solidFill>
                  <a:srgbClr val="FF0000"/>
                </a:solidFill>
              </a:rPr>
              <a:t>Královský</a:t>
            </a:r>
            <a:r>
              <a:rPr lang="cs-CZ" sz="2800" dirty="0" smtClean="0">
                <a:solidFill>
                  <a:srgbClr val="0033CC"/>
                </a:solidFill>
              </a:rPr>
              <a:t> hrad je starý necelých </a:t>
            </a:r>
            <a:r>
              <a:rPr lang="cs-CZ" sz="2800" dirty="0" smtClean="0">
                <a:solidFill>
                  <a:srgbClr val="FF0000"/>
                </a:solidFill>
              </a:rPr>
              <a:t>40</a:t>
            </a:r>
            <a:r>
              <a:rPr lang="cs-CZ" sz="2800" dirty="0" smtClean="0">
                <a:solidFill>
                  <a:srgbClr val="0033CC"/>
                </a:solidFill>
              </a:rPr>
              <a:t> let.</a:t>
            </a:r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0033CC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Gdaňsk</a:t>
            </a:r>
            <a:r>
              <a:rPr lang="cs-CZ" sz="2800" dirty="0" smtClean="0">
                <a:solidFill>
                  <a:srgbClr val="0033CC"/>
                </a:solidFill>
              </a:rPr>
              <a:t>- ve městě najdeme  radnici se zvonkohrou.</a:t>
            </a:r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0033CC"/>
                </a:solidFill>
              </a:rPr>
              <a:t> Varšava – palác </a:t>
            </a:r>
            <a:r>
              <a:rPr lang="cs-CZ" sz="2800" dirty="0" smtClean="0">
                <a:solidFill>
                  <a:srgbClr val="FF0000"/>
                </a:solidFill>
              </a:rPr>
              <a:t>kultury</a:t>
            </a:r>
            <a:r>
              <a:rPr lang="cs-CZ" sz="2800" dirty="0" smtClean="0">
                <a:solidFill>
                  <a:srgbClr val="0033CC"/>
                </a:solidFill>
              </a:rPr>
              <a:t> a </a:t>
            </a:r>
            <a:r>
              <a:rPr lang="cs-CZ" sz="2800" dirty="0" smtClean="0">
                <a:solidFill>
                  <a:srgbClr val="FF0000"/>
                </a:solidFill>
              </a:rPr>
              <a:t>vědy</a:t>
            </a:r>
            <a:r>
              <a:rPr lang="cs-CZ" sz="2800" dirty="0" smtClean="0">
                <a:solidFill>
                  <a:srgbClr val="0033CC"/>
                </a:solidFill>
              </a:rPr>
              <a:t> dělí obyvatele metropole na dvě poloviny, na ty, co stavbu milují </a:t>
            </a:r>
          </a:p>
          <a:p>
            <a:pPr marL="342900" indent="-342900"/>
            <a:r>
              <a:rPr lang="cs-CZ" sz="2800" dirty="0" smtClean="0">
                <a:solidFill>
                  <a:srgbClr val="0033CC"/>
                </a:solidFill>
              </a:rPr>
              <a:t>a na ty, kteří ji </a:t>
            </a:r>
            <a:r>
              <a:rPr lang="cs-CZ" sz="2800" dirty="0" smtClean="0">
                <a:solidFill>
                  <a:srgbClr val="FF0000"/>
                </a:solidFill>
              </a:rPr>
              <a:t>nenávidí.</a:t>
            </a:r>
          </a:p>
          <a:p>
            <a:pPr marL="342900" indent="-342900"/>
            <a:r>
              <a:rPr lang="cs-CZ" sz="2800" dirty="0" smtClean="0">
                <a:solidFill>
                  <a:srgbClr val="0033CC"/>
                </a:solidFill>
              </a:rPr>
              <a:t>4. BOLESLAWIECKÁ  </a:t>
            </a:r>
            <a:r>
              <a:rPr lang="cs-CZ" sz="2800" dirty="0" smtClean="0">
                <a:solidFill>
                  <a:srgbClr val="FF0000"/>
                </a:solidFill>
              </a:rPr>
              <a:t>keramika</a:t>
            </a:r>
            <a:r>
              <a:rPr lang="cs-CZ" sz="2800" dirty="0" smtClean="0">
                <a:solidFill>
                  <a:srgbClr val="0033CC"/>
                </a:solidFill>
              </a:rPr>
              <a:t> se modře zdobí </a:t>
            </a:r>
          </a:p>
          <a:p>
            <a:pPr marL="342900" indent="-342900"/>
            <a:r>
              <a:rPr lang="cs-CZ" sz="2800" dirty="0" smtClean="0">
                <a:solidFill>
                  <a:srgbClr val="0033CC"/>
                </a:solidFill>
              </a:rPr>
              <a:t>a každý kus je originálem.</a:t>
            </a:r>
          </a:p>
          <a:p>
            <a:pPr marL="342900" indent="-342900"/>
            <a:r>
              <a:rPr lang="cs-CZ" sz="2800" dirty="0" smtClean="0">
                <a:solidFill>
                  <a:srgbClr val="0033CC"/>
                </a:solidFill>
              </a:rPr>
              <a:t>5. Varšava – park </a:t>
            </a:r>
            <a:r>
              <a:rPr lang="cs-CZ" sz="2800" dirty="0" smtClean="0">
                <a:solidFill>
                  <a:srgbClr val="FF0000"/>
                </a:solidFill>
              </a:rPr>
              <a:t>Lazienki</a:t>
            </a:r>
            <a:r>
              <a:rPr lang="cs-CZ" sz="2800" dirty="0" smtClean="0">
                <a:solidFill>
                  <a:srgbClr val="0033CC"/>
                </a:solidFill>
              </a:rPr>
              <a:t> je muzeum pod širým nebem.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1071546"/>
            <a:ext cx="8334549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solidFill>
                <a:schemeClr val="bg1">
                  <a:lumMod val="25000"/>
                </a:schemeClr>
              </a:solidFill>
              <a:hlinkClick r:id="rId2"/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2"/>
              </a:rPr>
              <a:t>https://cs.wikipedia.org/wiki/Maria_Curie-Sk%C5%82odowska#mediaviewer/File:Marie_Curie.jpghttp://www.army-shop.cz/img_produkty/nejvetsi/polsko16764velka.jpg</a:t>
            </a:r>
            <a:endParaRPr lang="cs-CZ" sz="1600" dirty="0" smtClean="0">
              <a:solidFill>
                <a:schemeClr val="bg1">
                  <a:lumMod val="2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3"/>
              </a:rPr>
              <a:t>http://studyabroadpoland.com/wp-content/uploads/2011/03/Pl_gdansk_zuraw_dlugiepobrzeze2006.jpg</a:t>
            </a:r>
            <a:endParaRPr lang="cs-CZ" sz="1600" dirty="0" smtClean="0">
              <a:solidFill>
                <a:schemeClr val="bg1">
                  <a:lumMod val="2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4"/>
              </a:rPr>
              <a:t>http://www.chytej.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  <a:hlinkClick r:id="rId4"/>
              </a:rPr>
              <a:t>cz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4"/>
              </a:rPr>
              <a:t>/foto/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  <a:hlinkClick r:id="rId4"/>
              </a:rPr>
              <a:t>forum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4"/>
              </a:rPr>
              <a:t>/2007/img2010.jpg</a:t>
            </a:r>
            <a:endParaRPr lang="cs-CZ" sz="1600" dirty="0" smtClean="0">
              <a:solidFill>
                <a:schemeClr val="bg1">
                  <a:lumMod val="2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https://cs.wikipedia.org/wiki/Kr%C3%A1lovsk%C3%BD_hrad_(Var%C5%A1ava)#mediaviewer/File:Zamek_krolewski_warszawa.jpg</a:t>
            </a: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https://cs.wikipedia.org/wiki/Fr%C3%A9d%C3%A9ric_Chopin#mediaviewer/File:Chopin,_by_Wodzinska.JPG</a:t>
            </a: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http://www.keramika-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emati.sk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boleslawiec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pictures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5"/>
              </a:rPr>
              <a:t>/ofirme004.jpg</a:t>
            </a:r>
            <a:endParaRPr lang="cs-CZ" sz="1600" dirty="0" smtClean="0">
              <a:solidFill>
                <a:schemeClr val="bg1">
                  <a:lumMod val="2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6"/>
              </a:rPr>
              <a:t>http://exeterinternational.co.uk/media/images/Wieliczka_Chapel_thumb.jpg</a:t>
            </a:r>
            <a:endParaRPr lang="cs-CZ" sz="1600" dirty="0" smtClean="0">
              <a:solidFill>
                <a:schemeClr val="bg1">
                  <a:lumMod val="2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7"/>
              </a:rPr>
              <a:t>https://cs.wikipedia.org/wiki/Soln%C3%BD_d%C5%AFl_Wieliczka#mediaviewer/File:Wieliczka-daVinci.jpg</a:t>
            </a:r>
            <a:endParaRPr lang="cs-CZ" sz="1600" dirty="0" smtClean="0">
              <a:solidFill>
                <a:schemeClr val="bg1">
                  <a:lumMod val="2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https://cs.wikipedia.org/wiki/Pal%C3%A1c_kultury_a_v%C4%9Bdy#mediaviewer/File:Russian_cake_-_Warsaw_._Pastel_ruso._Varsovia..jpg</a:t>
            </a: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  <a:hlinkClick r:id="rId8"/>
              </a:rPr>
              <a:t>https://cs.wikipedia.org/wiki/Gda%C5%88sk#mediaviewer/File:Gdansk_Glowne_Miasto.jpg</a:t>
            </a:r>
          </a:p>
          <a:p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http://www.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</a:rPr>
              <a:t>simplepastimes.com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/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</a:rPr>
              <a:t>prod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_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</a:rPr>
              <a:t>images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_</a:t>
            </a:r>
            <a:r>
              <a:rPr lang="cs-CZ" sz="1600" dirty="0" err="1" smtClean="0">
                <a:solidFill>
                  <a:schemeClr val="bg1">
                    <a:lumMod val="25000"/>
                  </a:schemeClr>
                </a:solidFill>
              </a:rPr>
              <a:t>blowup</a:t>
            </a:r>
            <a:r>
              <a:rPr lang="cs-CZ" sz="1600" dirty="0" smtClean="0">
                <a:solidFill>
                  <a:schemeClr val="bg1">
                    <a:lumMod val="25000"/>
                  </a:schemeClr>
                </a:solidFill>
              </a:rPr>
              <a:t>/10204.JPG</a:t>
            </a:r>
          </a:p>
          <a:p>
            <a:r>
              <a:rPr lang="cs-CZ" sz="1600" dirty="0" smtClean="0">
                <a:hlinkClick r:id="rId9"/>
              </a:rPr>
              <a:t>https://cs.wikipedia.org/wiki/Polsko#mediaviewer/File:Krak%C3%B3w_-_Sukiennice_1.jpg</a:t>
            </a: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142852"/>
            <a:ext cx="23490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</a:rPr>
              <a:t>Použité  odkazy: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Obrázky:</a:t>
            </a:r>
            <a:endParaRPr lang="cs-CZ" sz="2400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15">
      <a:dk1>
        <a:srgbClr val="CC99FF"/>
      </a:dk1>
      <a:lt1>
        <a:srgbClr val="CC99FF"/>
      </a:lt1>
      <a:dk2>
        <a:srgbClr val="CC99FF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832</TotalTime>
  <Words>1037</Words>
  <Application>Microsoft Office PowerPoint</Application>
  <PresentationFormat>Předvádění na obrazovce (4:3)</PresentationFormat>
  <Paragraphs>181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91</cp:revision>
  <dcterms:created xsi:type="dcterms:W3CDTF">2013-03-04T12:01:30Z</dcterms:created>
  <dcterms:modified xsi:type="dcterms:W3CDTF">2014-09-22T11:59:18Z</dcterms:modified>
</cp:coreProperties>
</file>