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2" r:id="rId6"/>
    <p:sldId id="265" r:id="rId7"/>
    <p:sldId id="263" r:id="rId8"/>
    <p:sldId id="270" r:id="rId9"/>
    <p:sldId id="271" r:id="rId10"/>
    <p:sldId id="269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79"/>
    <a:srgbClr val="DDAFEF"/>
    <a:srgbClr val="782872"/>
    <a:srgbClr val="0F03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Střední styl 4 – zvýraznění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23.1.2014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hyperlink" Target="Nep&#345;&#237;m&#225;%20&#250;m&#283;rnost%20y=%20kx.ggb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" Target="slide7.xml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59832" y="3429000"/>
            <a:ext cx="54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    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Nepřímá úměrnost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371097" y="404664"/>
            <a:ext cx="83529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</a:t>
            </a:r>
            <a:r>
              <a:rPr lang="cs-CZ">
                <a:latin typeface="Times New Roman" pitchFamily="18" charset="0"/>
                <a:cs typeface="Times New Roman" pitchFamily="18" charset="0"/>
              </a:rPr>
              <a:t>výkladu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Nepřímé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úměrnosti.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Žáci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dle koeficientu </a:t>
            </a:r>
            <a:r>
              <a:rPr lang="cs-CZ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nepřímé úměrnosti určují vlastnosti funkce a řeší příklady.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Při výkladu jsou použity ukázky nepřímé úměrnosti 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Použité zdroje:</a:t>
            </a:r>
          </a:p>
          <a:p>
            <a:pPr algn="just"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Oldřich Odvárko , DrSc. a kol.: Matematika pro SOŠ a studijní obory SOU, 2. část, 6. vydání 1996, Prometheus, ISBN 80-7196-042-X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Oldřich Odvárko, DrSc. a kol.: Matematika pro SOŠ a studijní obory SOU, 3. část, 5. vydání 1996, Prometheus, ISBN 80-7196-039-X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František Jirásek, DrSc. a kol.: Sbírka úloh z matematiky pro SOŠ a studijní obory SOU, 1. část, 5. vydání 1986, Prometheus, ISBN 80-85849-55-0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93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III-2-08-11_Neprima-umernost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  prosinec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77808" cy="8527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cs-CZ" sz="4300" b="1" dirty="0" smtClean="0">
                <a:latin typeface="Arial Black" pitchFamily="34" charset="0"/>
              </a:rPr>
              <a:t>NEPŘÍMÁ ÚMĚRNOST</a:t>
            </a:r>
            <a:endParaRPr lang="cs-CZ" sz="4300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382394" y="2492896"/>
                <a:ext cx="8352928" cy="273448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r>
                  <a:rPr lang="cs-CZ" dirty="0" smtClean="0"/>
                  <a:t>      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Nepřímá úměrnost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funkce, kterou lze vyjádřit ve tvaru</a:t>
                </a:r>
              </a:p>
              <a:p>
                <a:endParaRPr lang="cs-CZ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cs-CZ" sz="2800" b="1" i="1" smtClean="0">
                        <a:latin typeface="Cambria Math"/>
                      </a:rPr>
                      <m:t>𝒚</m:t>
                    </m:r>
                    <m:r>
                      <a:rPr lang="cs-CZ" sz="28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sz="2800" b="1" i="1" smtClean="0">
                            <a:latin typeface="Cambria Math"/>
                          </a:rPr>
                          <m:t>𝒌</m:t>
                        </m:r>
                      </m:num>
                      <m:den>
                        <m:r>
                          <a:rPr lang="cs-CZ" sz="2800" b="1" i="1" smtClean="0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:endParaRPr lang="cs-CZ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     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𝒌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je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reálné číslo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𝒌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endParaRPr lang="cs-CZ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</a:rPr>
                      <m:t>𝒌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……… koeficient nepřímé úměrnosti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cs-CZ" sz="24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394" y="2492896"/>
                <a:ext cx="8352928" cy="273448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539552" y="371783"/>
            <a:ext cx="8208912" cy="587441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tIns="108000" bIns="108000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Grafem nepřímé úměrnosti je hyperbola nebo její část.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156876" y="1243543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Co je to 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HYPERBOLA</a:t>
            </a:r>
            <a:r>
              <a:rPr lang="cs-CZ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493052" y="1166599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93052" y="1689819"/>
            <a:ext cx="8208912" cy="4384241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lIns="180000" tIns="144000" rIns="180000" bIns="144000" rtlCol="0">
            <a:spAutoFit/>
          </a:bodyPr>
          <a:lstStyle/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Hyperbola je množina všech</a:t>
            </a:r>
          </a:p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bodů v rovině, které mají tu </a:t>
            </a:r>
          </a:p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vlastnost, že absolutní hodnota</a:t>
            </a:r>
          </a:p>
          <a:p>
            <a:r>
              <a:rPr lang="cs-CZ" sz="22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ozdílu jejích vzdáleností od </a:t>
            </a:r>
          </a:p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dvou daných různých bodů</a:t>
            </a:r>
          </a:p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s-CZ" sz="22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 a F</a:t>
            </a:r>
            <a:r>
              <a:rPr lang="cs-CZ" sz="2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 je rovna kladné</a:t>
            </a:r>
          </a:p>
          <a:p>
            <a:r>
              <a:rPr lang="cs-CZ" sz="2200" b="1" dirty="0" smtClean="0">
                <a:latin typeface="Times New Roman" pitchFamily="18" charset="0"/>
                <a:cs typeface="Times New Roman" pitchFamily="18" charset="0"/>
              </a:rPr>
              <a:t>konstantě.</a:t>
            </a:r>
          </a:p>
          <a:p>
            <a:endParaRPr lang="cs-CZ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Hyperbola </a:t>
            </a:r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je kuželosečka,</a:t>
            </a:r>
          </a:p>
          <a:p>
            <a:r>
              <a:rPr lang="cs-CZ" sz="2000" b="1" dirty="0" smtClean="0">
                <a:latin typeface="Times New Roman" pitchFamily="18" charset="0"/>
                <a:cs typeface="Times New Roman" pitchFamily="18" charset="0"/>
              </a:rPr>
              <a:t>což je křivka.</a:t>
            </a:r>
          </a:p>
          <a:p>
            <a:endParaRPr lang="cs-CZ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Obdélník 1"/>
              <p:cNvSpPr/>
              <p:nvPr/>
            </p:nvSpPr>
            <p:spPr>
              <a:xfrm>
                <a:off x="576000" y="4968000"/>
                <a:ext cx="3255676" cy="9775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cs-CZ" b="1" baseline="-25000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, F</a:t>
                </a:r>
                <a:r>
                  <a:rPr lang="cs-CZ" b="1" baseline="-25000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b="1" dirty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… </a:t>
                </a:r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ohniska Hyperboly</a:t>
                </a:r>
                <a:endParaRPr lang="cs-CZ" b="1" dirty="0">
                  <a:solidFill>
                    <a:srgbClr val="0F0369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S </a:t>
                </a:r>
                <a:r>
                  <a:rPr lang="cs-CZ" b="1" dirty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… </a:t>
                </a:r>
                <a:r>
                  <a:rPr lang="cs-CZ" b="1" dirty="0" smtClean="0">
                    <a:solidFill>
                      <a:srgbClr val="0F0369"/>
                    </a:solidFill>
                    <a:latin typeface="Times New Roman" pitchFamily="18" charset="0"/>
                    <a:cs typeface="Times New Roman" pitchFamily="18" charset="0"/>
                  </a:rPr>
                  <a:t>střed Hyperboly</a:t>
                </a:r>
                <a:endParaRPr lang="cs-CZ" b="1" dirty="0">
                  <a:solidFill>
                    <a:srgbClr val="782872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𝑿</m:t>
                        </m:r>
                      </m:e>
                      <m:sub>
                        <m:r>
                          <a:rPr lang="cs-CZ" b="1" i="1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>
                    <a:solidFill>
                      <a:schemeClr val="accent5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𝑿</m:t>
                        </m:r>
                      </m:e>
                      <m:sub>
                        <m:r>
                          <a:rPr lang="cs-CZ" b="1" i="1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cs-CZ" b="1" dirty="0">
                    <a:solidFill>
                      <a:schemeClr val="accent5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… body </a:t>
                </a:r>
                <a:r>
                  <a:rPr lang="cs-CZ" b="1" dirty="0" smtClean="0">
                    <a:solidFill>
                      <a:schemeClr val="accent5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Hyperboly</a:t>
                </a:r>
                <a:endParaRPr lang="cs-CZ" b="1" dirty="0">
                  <a:solidFill>
                    <a:schemeClr val="accent5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Obdélník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00" y="4968000"/>
                <a:ext cx="3255676" cy="977520"/>
              </a:xfrm>
              <a:prstGeom prst="rect">
                <a:avLst/>
              </a:prstGeom>
              <a:blipFill rotWithShape="1">
                <a:blip r:embed="rId3"/>
                <a:stretch>
                  <a:fillRect l="-1495" b="-687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37723"/>
            <a:ext cx="3835528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6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Šipka doleva 11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I.    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𝒌</m:t>
                    </m:r>
                    <m:r>
                      <a:rPr lang="cs-CZ" b="1" i="1" smtClean="0">
                        <a:latin typeface="Cambria Math"/>
                      </a:rPr>
                      <m:t>&gt;</m:t>
                    </m:r>
                    <m:r>
                      <a:rPr lang="cs-CZ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cs-CZ" b="1" dirty="0" smtClean="0"/>
                  <a:t> platí:		          II.    </a:t>
                </a:r>
                <a:r>
                  <a:rPr lang="cs-CZ" b="1" dirty="0"/>
                  <a:t>Pro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𝒌</m:t>
                    </m:r>
                    <m:r>
                      <a:rPr lang="cs-CZ" b="1" i="1">
                        <a:latin typeface="Cambria Math"/>
                      </a:rPr>
                      <m:t>&lt;</m:t>
                    </m:r>
                    <m:r>
                      <a:rPr lang="cs-CZ" b="1" i="1">
                        <a:latin typeface="Cambria Math"/>
                      </a:rPr>
                      <m:t>𝟎</m:t>
                    </m:r>
                  </m:oMath>
                </a14:m>
                <a:r>
                  <a:rPr lang="cs-CZ" b="1" dirty="0"/>
                  <a:t> platí:</a:t>
                </a:r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2" y="892269"/>
                <a:ext cx="8345148" cy="369332"/>
              </a:xfrm>
              <a:prstGeom prst="rect">
                <a:avLst/>
              </a:prstGeom>
              <a:blipFill rotWithShape="1">
                <a:blip r:embed="rId3"/>
                <a:stretch>
                  <a:fillRect l="-657" t="-8197" b="-2459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 smtClean="0">
                        <a:latin typeface="Cambria Math"/>
                      </a:rPr>
                      <m:t>−</m:t>
                    </m:r>
                    <m:d>
                      <m:dPr>
                        <m:begChr m:val="{"/>
                        <m:endChr m:val="}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  <m:r>
                      <a:rPr lang="cs-CZ" b="1" i="1" smtClean="0">
                        <a:latin typeface="Cambria Math"/>
                      </a:rPr>
                      <m:t>−</m:t>
                    </m:r>
                    <m:d>
                      <m:dPr>
                        <m:begChr m:val="{"/>
                        <m:endChr m:val="}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cs-CZ" b="1" dirty="0" smtClean="0"/>
                  <a:t>	            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−</m:t>
                    </m:r>
                    <m:d>
                      <m:dPr>
                        <m:begChr m:val="{"/>
                        <m:endChr m:val="}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>
                        <a:latin typeface="Cambria Math"/>
                      </a:rPr>
                      <m:t>𝑹</m:t>
                    </m:r>
                    <m:r>
                      <a:rPr lang="cs-CZ" b="1" i="1">
                        <a:latin typeface="Cambria Math"/>
                      </a:rPr>
                      <m:t>−</m:t>
                    </m:r>
                    <m:d>
                      <m:dPr>
                        <m:begChr m:val="{"/>
                        <m:endChr m:val="}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/>
                  <a:t> </a:t>
                </a:r>
                <a:r>
                  <a:rPr lang="cs-CZ" b="1" dirty="0" smtClean="0"/>
                  <a:t>  S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  <m:r>
                          <a:rPr lang="cs-CZ" b="1" i="1" smtClean="0">
                            <a:latin typeface="Cambria Math"/>
                          </a:rPr>
                          <m:t>; </m:t>
                        </m:r>
                        <m:r>
                          <a:rPr lang="cs-CZ" b="1" i="1" smtClean="0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cs-CZ" b="1" dirty="0" smtClean="0"/>
                  <a:t>			               S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Funkce je klesající 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              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rostoucí na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   Větve </a:t>
                </a:r>
                <a:r>
                  <a:rPr lang="cs-CZ" b="1" dirty="0" err="1" smtClean="0"/>
                  <a:t>Hyp</a:t>
                </a:r>
                <a:r>
                  <a:rPr lang="cs-CZ" b="1" dirty="0" smtClean="0"/>
                  <a:t>. jsou v I. a III. kvadrantu           Větve </a:t>
                </a:r>
                <a:r>
                  <a:rPr lang="cs-CZ" b="1" dirty="0" err="1"/>
                  <a:t>Hyp</a:t>
                </a:r>
                <a:r>
                  <a:rPr lang="cs-CZ" b="1" dirty="0"/>
                  <a:t>. jsou v </a:t>
                </a:r>
                <a:r>
                  <a:rPr lang="cs-CZ" b="1" dirty="0" smtClean="0"/>
                  <a:t>II. </a:t>
                </a:r>
                <a:r>
                  <a:rPr lang="cs-CZ" b="1" dirty="0"/>
                  <a:t>a </a:t>
                </a:r>
                <a:r>
                  <a:rPr lang="cs-CZ" b="1" dirty="0" smtClean="0"/>
                  <a:t>IV. </a:t>
                </a:r>
                <a:r>
                  <a:rPr lang="cs-CZ" b="1" dirty="0"/>
                  <a:t>kvadrantu</a:t>
                </a:r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55" y="4653136"/>
                <a:ext cx="8484670" cy="1200329"/>
              </a:xfrm>
              <a:prstGeom prst="rect">
                <a:avLst/>
              </a:prstGeom>
              <a:blipFill rotWithShape="1">
                <a:blip r:embed="rId4"/>
                <a:stretch>
                  <a:fillRect r="-216" b="-710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Přímá spojnice 14"/>
          <p:cNvCxnSpPr>
            <a:stCxn id="13" idx="0"/>
          </p:cNvCxnSpPr>
          <p:nvPr/>
        </p:nvCxnSpPr>
        <p:spPr>
          <a:xfrm>
            <a:off x="4586876" y="892269"/>
            <a:ext cx="16768" cy="504056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ovéPole 18"/>
              <p:cNvSpPr txBox="1"/>
              <p:nvPr/>
            </p:nvSpPr>
            <p:spPr>
              <a:xfrm>
                <a:off x="382658" y="116632"/>
                <a:ext cx="8345148" cy="684465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ctr"/>
                <a:r>
                  <a:rPr lang="cs-CZ" sz="2000" dirty="0"/>
                  <a:t> </a:t>
                </a:r>
                <a:r>
                  <a:rPr lang="cs-CZ" sz="2000" b="1" dirty="0">
                    <a:latin typeface="Times New Roman" pitchFamily="18" charset="0"/>
                    <a:cs typeface="Times New Roman" pitchFamily="18" charset="0"/>
                  </a:rPr>
                  <a:t>Nepřímá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úměrnost       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𝒚</m:t>
                    </m:r>
                    <m:r>
                      <a:rPr lang="cs-CZ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4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2400" b="1" i="1">
                            <a:latin typeface="Cambria Math"/>
                          </a:rPr>
                          <m:t>𝒌</m:t>
                        </m:r>
                      </m:num>
                      <m:den>
                        <m:r>
                          <a:rPr lang="cs-CZ" sz="24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cs-CZ" sz="2000" dirty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  kde </a:t>
                </a:r>
                <a14:m>
                  <m:oMath xmlns:m="http://schemas.openxmlformats.org/officeDocument/2006/math">
                    <m:r>
                      <a:rPr lang="cs-CZ" sz="2000" b="1" i="1">
                        <a:latin typeface="Cambria Math"/>
                      </a:rPr>
                      <m:t>𝒌</m:t>
                    </m:r>
                  </m:oMath>
                </a14:m>
                <a:r>
                  <a:rPr lang="cs-CZ" sz="20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dirty="0">
                    <a:latin typeface="Times New Roman" pitchFamily="18" charset="0"/>
                    <a:cs typeface="Times New Roman" pitchFamily="18" charset="0"/>
                  </a:rPr>
                  <a:t>je </a:t>
                </a:r>
                <a:r>
                  <a:rPr lang="cs-CZ" sz="2000" b="1" dirty="0">
                    <a:latin typeface="Times New Roman" pitchFamily="18" charset="0"/>
                    <a:cs typeface="Times New Roman" pitchFamily="18" charset="0"/>
                  </a:rPr>
                  <a:t>reálné číslo</a:t>
                </a:r>
                <a:r>
                  <a:rPr lang="cs-CZ" sz="2000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cs-CZ" sz="2000" b="1" i="1">
                        <a:latin typeface="Cambria Math"/>
                        <a:cs typeface="Times New Roman" pitchFamily="18" charset="0"/>
                      </a:rPr>
                      <m:t>𝒌</m:t>
                    </m:r>
                    <m:r>
                      <a:rPr lang="cs-CZ" sz="2000" b="1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9" name="TextovéPol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658" y="116632"/>
                <a:ext cx="8345148" cy="6844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ovéPole 24"/>
              <p:cNvSpPr txBox="1"/>
              <p:nvPr/>
            </p:nvSpPr>
            <p:spPr>
              <a:xfrm>
                <a:off x="1550653" y="5898112"/>
                <a:ext cx="7081490" cy="90247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lIns="36000" tIns="72000" rIns="36000" bIns="72000" rtlCol="0">
                <a:spAutoFit/>
              </a:bodyPr>
              <a:lstStyle/>
              <a:p>
                <a:r>
                  <a:rPr lang="cs-CZ" sz="2000" b="1" dirty="0"/>
                  <a:t> </a:t>
                </a:r>
                <a:r>
                  <a:rPr lang="cs-CZ" sz="2000" b="1" dirty="0" smtClean="0"/>
                  <a:t>      Graf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nepřímé úměrnosti 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𝒌</m:t>
                        </m:r>
                      </m:num>
                      <m:den>
                        <m: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 je Hyperbola, jejíž střed</a:t>
                </a:r>
              </a:p>
              <a:p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     je v počátku soustavy souřadnic.</a:t>
                </a:r>
                <a:endParaRPr lang="cs-CZ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TextovéPol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653" y="5898112"/>
                <a:ext cx="7081490" cy="902473"/>
              </a:xfrm>
              <a:prstGeom prst="rect">
                <a:avLst/>
              </a:prstGeom>
              <a:blipFill rotWithShape="1">
                <a:blip r:embed="rId6"/>
                <a:stretch>
                  <a:fillRect b="-5844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398" y="1318508"/>
            <a:ext cx="3316583" cy="3156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34176"/>
            <a:ext cx="3289511" cy="3140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144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Sledujte, jak se mění graf kvadratické funkce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sSup>
                      <m:sSupPr>
                        <m:ctrlPr>
                          <a:rPr lang="cs-CZ" b="1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cs-CZ" b="1" i="1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                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v závislosti  na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konstantě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b="1" i="1">
                        <a:latin typeface="Cambria Math"/>
                        <a:ea typeface="Cambria Math"/>
                        <a:cs typeface="Times New Roman" pitchFamily="18" charset="0"/>
                      </a:rPr>
                      <m:t>𝟎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3774" b="-1509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/>
          <p:cNvSpPr txBox="1"/>
          <p:nvPr/>
        </p:nvSpPr>
        <p:spPr>
          <a:xfrm>
            <a:off x="438525" y="182543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Šipka doleva 8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2" name="TextovéPole 1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3074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13" y="1124744"/>
            <a:ext cx="8118333" cy="432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03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ovéPole 9"/>
              <p:cNvSpPr txBox="1"/>
              <p:nvPr/>
            </p:nvSpPr>
            <p:spPr>
              <a:xfrm>
                <a:off x="1129230" y="300727"/>
                <a:ext cx="7543600" cy="4843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Sestrojte graf nepřímé úměrnosti 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−4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 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230" y="300727"/>
                <a:ext cx="7543600" cy="484363"/>
              </a:xfrm>
              <a:prstGeom prst="rect">
                <a:avLst/>
              </a:prstGeom>
              <a:blipFill rotWithShape="1">
                <a:blip r:embed="rId2"/>
                <a:stretch>
                  <a:fillRect l="-646" b="-625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ovéPole 10"/>
          <p:cNvSpPr txBox="1"/>
          <p:nvPr/>
        </p:nvSpPr>
        <p:spPr>
          <a:xfrm>
            <a:off x="450776" y="280850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450776" y="893570"/>
                <a:ext cx="82089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Vypočteme hodnoty této funkce pro zvolená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a zapíšeme je do tabulky.</a:t>
                </a:r>
                <a:endParaRPr lang="cs-CZ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76" y="893570"/>
                <a:ext cx="8208912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668" t="-8333" b="-26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Tabulka 1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440434"/>
                  </p:ext>
                </p:extLst>
              </p:nvPr>
            </p:nvGraphicFramePr>
            <p:xfrm>
              <a:off x="383285" y="1262902"/>
              <a:ext cx="8221163" cy="97663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380403"/>
                    <a:gridCol w="684076"/>
                    <a:gridCol w="684076"/>
                    <a:gridCol w="684076"/>
                    <a:gridCol w="684076"/>
                    <a:gridCol w="684076"/>
                    <a:gridCol w="684076"/>
                    <a:gridCol w="684076"/>
                    <a:gridCol w="684076"/>
                    <a:gridCol w="684076"/>
                    <a:gridCol w="684076"/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𝒇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: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cs-CZ" b="1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Tabulka 1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440434"/>
                  </p:ext>
                </p:extLst>
              </p:nvPr>
            </p:nvGraphicFramePr>
            <p:xfrm>
              <a:off x="383285" y="1262902"/>
              <a:ext cx="8221163" cy="97663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380403"/>
                    <a:gridCol w="684076"/>
                    <a:gridCol w="684076"/>
                    <a:gridCol w="684076"/>
                    <a:gridCol w="684076"/>
                    <a:gridCol w="684076"/>
                    <a:gridCol w="684076"/>
                    <a:gridCol w="684076"/>
                    <a:gridCol w="684076"/>
                    <a:gridCol w="684076"/>
                    <a:gridCol w="684076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442" t="-6557" r="-496903" b="-1639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579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442" t="-65657" r="-496903" b="-1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-8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délník 14"/>
              <p:cNvSpPr/>
              <p:nvPr/>
            </p:nvSpPr>
            <p:spPr>
              <a:xfrm>
                <a:off x="5148064" y="4319988"/>
                <a:ext cx="3511624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/>
                        </a:rPr>
                        <m:t>𝑫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r>
                        <a:rPr lang="cs-CZ" b="1" i="1">
                          <a:latin typeface="Cambria Math"/>
                        </a:rPr>
                        <m:t>𝑹</m:t>
                      </m:r>
                      <m:r>
                        <a:rPr lang="cs-CZ" b="1" i="1" smtClean="0">
                          <a:latin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cs-CZ" b="1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>
                          <a:latin typeface="Cambria Math"/>
                        </a:rPr>
                        <m:t>𝑯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r>
                        <a:rPr lang="cs-CZ" b="1" i="1" smtClean="0">
                          <a:latin typeface="Cambria Math"/>
                        </a:rPr>
                        <m:t>𝑹</m:t>
                      </m:r>
                      <m:r>
                        <a:rPr lang="cs-CZ" b="1" i="1" smtClean="0">
                          <a:latin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cs-CZ" b="1" dirty="0" smtClean="0"/>
              </a:p>
              <a:p>
                <a:endParaRPr lang="cs-CZ" b="1" dirty="0"/>
              </a:p>
              <a:p>
                <a:r>
                  <a:rPr lang="cs-CZ" b="1" dirty="0" smtClean="0"/>
                  <a:t>S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 je rostoucí  </a:t>
                </a:r>
                <a:r>
                  <a:rPr lang="cs-CZ" b="1" dirty="0"/>
                  <a:t>na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5" name="Obdélní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4319988"/>
                <a:ext cx="3511624" cy="1754326"/>
              </a:xfrm>
              <a:prstGeom prst="rect">
                <a:avLst/>
              </a:prstGeom>
              <a:blipFill rotWithShape="1">
                <a:blip r:embed="rId6"/>
                <a:stretch>
                  <a:fillRect l="-1386" b="-487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930" y="2430953"/>
            <a:ext cx="3931235" cy="3778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187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ovéPole 1"/>
              <p:cNvSpPr txBox="1"/>
              <p:nvPr/>
            </p:nvSpPr>
            <p:spPr>
              <a:xfrm>
                <a:off x="1129230" y="30072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Sestrojte graf n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ep</m:t>
                    </m:r>
                    <m:r>
                      <a:rPr lang="cs-CZ" b="0" i="0" smtClean="0">
                        <a:latin typeface="Cambria Math"/>
                        <a:cs typeface="Times New Roman" pitchFamily="18" charset="0"/>
                      </a:rPr>
                      <m:t>ří</m:t>
                    </m:r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m</m:t>
                    </m:r>
                    <m:r>
                      <a:rPr lang="cs-CZ" b="0" i="0" smtClean="0">
                        <a:latin typeface="Cambria Math"/>
                        <a:cs typeface="Times New Roman" pitchFamily="18" charset="0"/>
                      </a:rPr>
                      <m:t>é ú</m:t>
                    </m:r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m</m:t>
                    </m:r>
                    <m:r>
                      <a:rPr lang="cs-CZ" b="0" i="0" smtClean="0">
                        <a:latin typeface="Cambria Math"/>
                        <a:cs typeface="Times New Roman" pitchFamily="18" charset="0"/>
                      </a:rPr>
                      <m:t>ě</m:t>
                    </m:r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rnosti</m:t>
                    </m:r>
                    <m:r>
                      <a:rPr lang="cs-CZ" b="0" i="0" smtClean="0">
                        <a:latin typeface="Cambria Math"/>
                        <a:cs typeface="Times New Roman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kter</m:t>
                    </m:r>
                    <m:r>
                      <a:rPr lang="cs-CZ" b="0" i="0" smtClean="0">
                        <a:latin typeface="Cambria Math"/>
                        <a:cs typeface="Times New Roman" pitchFamily="18" charset="0"/>
                      </a:rPr>
                      <m:t>á </m:t>
                    </m:r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proch</m:t>
                    </m:r>
                    <m:r>
                      <a:rPr lang="cs-CZ" b="0" i="0" smtClean="0">
                        <a:latin typeface="Cambria Math"/>
                        <a:cs typeface="Times New Roman" pitchFamily="18" charset="0"/>
                      </a:rPr>
                      <m:t>á</m:t>
                    </m:r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z</m:t>
                    </m:r>
                    <m:r>
                      <a:rPr lang="cs-CZ" b="0" i="0" smtClean="0">
                        <a:latin typeface="Cambria Math"/>
                        <a:cs typeface="Times New Roman" pitchFamily="18" charset="0"/>
                      </a:rPr>
                      <m:t>í </m:t>
                    </m:r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bodem</m:t>
                    </m:r>
                    <m:r>
                      <a:rPr lang="cs-CZ" b="0" i="0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cs-CZ" b="0" i="0" smtClean="0">
                        <a:latin typeface="Cambria Math"/>
                        <a:cs typeface="Times New Roman" pitchFamily="18" charset="0"/>
                      </a:rPr>
                      <m:t>M</m:t>
                    </m:r>
                    <m:r>
                      <a:rPr lang="cs-CZ" b="0" i="0" smtClean="0">
                        <a:latin typeface="Cambria Math"/>
                        <a:cs typeface="Times New Roman" pitchFamily="18" charset="0"/>
                      </a:rPr>
                      <m:t>=[4;1]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 Určete vlastnosti funkce.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TextovéPol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9230" y="30072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ovéPole 2"/>
          <p:cNvSpPr txBox="1"/>
          <p:nvPr/>
        </p:nvSpPr>
        <p:spPr>
          <a:xfrm>
            <a:off x="450776" y="280850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Šipka doleva 3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ulka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5688619"/>
                  </p:ext>
                </p:extLst>
              </p:nvPr>
            </p:nvGraphicFramePr>
            <p:xfrm>
              <a:off x="4695675" y="2352857"/>
              <a:ext cx="3983560" cy="97663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175560"/>
                    <a:gridCol w="468000"/>
                    <a:gridCol w="468000"/>
                    <a:gridCol w="468000"/>
                    <a:gridCol w="468000"/>
                    <a:gridCol w="468000"/>
                    <a:gridCol w="468000"/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𝒇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: 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cs-CZ" b="1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ulka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5688619"/>
                  </p:ext>
                </p:extLst>
              </p:nvPr>
            </p:nvGraphicFramePr>
            <p:xfrm>
              <a:off x="4695675" y="2352857"/>
              <a:ext cx="3983560" cy="976630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175560"/>
                    <a:gridCol w="468000"/>
                    <a:gridCol w="468000"/>
                    <a:gridCol w="468000"/>
                    <a:gridCol w="468000"/>
                    <a:gridCol w="468000"/>
                    <a:gridCol w="4680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8197" r="-238860" b="-1639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579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66667" r="-238860" b="-1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-4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délník 5"/>
              <p:cNvSpPr/>
              <p:nvPr/>
            </p:nvSpPr>
            <p:spPr>
              <a:xfrm>
                <a:off x="5148064" y="4319988"/>
                <a:ext cx="3511624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/>
                        </a:rPr>
                        <m:t>𝑫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r>
                        <a:rPr lang="cs-CZ" b="1" i="1">
                          <a:latin typeface="Cambria Math"/>
                        </a:rPr>
                        <m:t>𝑹</m:t>
                      </m:r>
                      <m:r>
                        <a:rPr lang="cs-CZ" b="1" i="1" smtClean="0">
                          <a:latin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cs-CZ" b="1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>
                          <a:latin typeface="Cambria Math"/>
                        </a:rPr>
                        <m:t>𝑯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r>
                        <a:rPr lang="cs-CZ" b="1" i="1" smtClean="0">
                          <a:latin typeface="Cambria Math"/>
                        </a:rPr>
                        <m:t>𝑹</m:t>
                      </m:r>
                      <m:r>
                        <a:rPr lang="cs-CZ" b="1" i="1" smtClean="0">
                          <a:latin typeface="Cambria Math"/>
                        </a:rPr>
                        <m:t>−</m:t>
                      </m:r>
                      <m:d>
                        <m:dPr>
                          <m:begChr m:val="{"/>
                          <m:endChr m:val="}"/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cs-CZ" b="1" dirty="0" smtClean="0"/>
              </a:p>
              <a:p>
                <a:endParaRPr lang="cs-CZ" b="1" dirty="0"/>
              </a:p>
              <a:p>
                <a:r>
                  <a:rPr lang="cs-CZ" b="1" dirty="0" smtClean="0"/>
                  <a:t>S </a:t>
                </a:r>
                <a:r>
                  <a:rPr lang="cs-CZ" b="1" dirty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</m:t>
                        </m:r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endParaRPr lang="cs-CZ" b="1" dirty="0" smtClean="0"/>
              </a:p>
              <a:p>
                <a:endParaRPr lang="cs-CZ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 je klesající  </a:t>
                </a:r>
                <a:r>
                  <a:rPr lang="cs-CZ" b="1" dirty="0"/>
                  <a:t>na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6" name="Obdélní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4319988"/>
                <a:ext cx="3511624" cy="1754326"/>
              </a:xfrm>
              <a:prstGeom prst="rect">
                <a:avLst/>
              </a:prstGeom>
              <a:blipFill rotWithShape="1">
                <a:blip r:embed="rId5"/>
                <a:stretch>
                  <a:fillRect l="-1386" b="-487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ovéPole 6"/>
              <p:cNvSpPr txBox="1"/>
              <p:nvPr/>
            </p:nvSpPr>
            <p:spPr>
              <a:xfrm>
                <a:off x="447203" y="1476000"/>
                <a:ext cx="8496944" cy="7687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Výsledná nepřímá úměrnost je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cs-CZ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Vypočteme hodnoty této funkce pro zvolená 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cs-CZ" dirty="0">
                    <a:latin typeface="Times New Roman" pitchFamily="18" charset="0"/>
                    <a:cs typeface="Times New Roman" pitchFamily="18" charset="0"/>
                  </a:rPr>
                  <a:t> a zapíšeme je do tabulky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TextovéPol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203" y="1476000"/>
                <a:ext cx="8496944" cy="768737"/>
              </a:xfrm>
              <a:prstGeom prst="rect">
                <a:avLst/>
              </a:prstGeom>
              <a:blipFill rotWithShape="1">
                <a:blip r:embed="rId6"/>
                <a:stretch>
                  <a:fillRect l="-574" b="-119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ovéPole 7"/>
              <p:cNvSpPr txBox="1"/>
              <p:nvPr/>
            </p:nvSpPr>
            <p:spPr>
              <a:xfrm>
                <a:off x="447203" y="792000"/>
                <a:ext cx="8208912" cy="508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Do funkce nepřímé úměrnosti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𝑘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dosadíme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=4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=1.</m:t>
                    </m:r>
                  </m:oMath>
                </a14:m>
                <a:endParaRPr lang="cs-CZ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TextovéPole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203" y="792000"/>
                <a:ext cx="8208912" cy="508537"/>
              </a:xfrm>
              <a:prstGeom prst="rect">
                <a:avLst/>
              </a:prstGeom>
              <a:blipFill rotWithShape="1">
                <a:blip r:embed="rId7"/>
                <a:stretch>
                  <a:fillRect l="-594" b="-361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ovéPole 8"/>
              <p:cNvSpPr txBox="1"/>
              <p:nvPr/>
            </p:nvSpPr>
            <p:spPr>
              <a:xfrm>
                <a:off x="440244" y="1152000"/>
                <a:ext cx="8208912" cy="489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Vypočítáme koeficient </a:t>
                </a:r>
                <a:r>
                  <a:rPr lang="cs-CZ" i="1" dirty="0" smtClean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nepřímé úměrnosti:	1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𝑘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cs-CZ" b="0" i="1" dirty="0" smtClean="0">
                        <a:latin typeface="Cambria Math"/>
                        <a:cs typeface="Times New Roman" pitchFamily="18" charset="0"/>
                      </a:rPr>
                      <m:t>𝑘</m:t>
                    </m:r>
                    <m:r>
                      <a:rPr lang="cs-CZ" b="0" i="1" dirty="0" smtClean="0">
                        <a:latin typeface="Cambria Math"/>
                        <a:cs typeface="Times New Roman" pitchFamily="18" charset="0"/>
                      </a:rPr>
                      <m:t>=4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9" name="TextovéPole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244" y="1152000"/>
                <a:ext cx="8208912" cy="489814"/>
              </a:xfrm>
              <a:prstGeom prst="rect">
                <a:avLst/>
              </a:prstGeom>
              <a:blipFill rotWithShape="1">
                <a:blip r:embed="rId8"/>
                <a:stretch>
                  <a:fillRect l="-594" b="-750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35" y="2343194"/>
            <a:ext cx="4052423" cy="388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94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045034" y="116632"/>
            <a:ext cx="76555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Vzdálenost mezi městy A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B je 420 km. Najděte funkci, která udává, jak závisí doba jízdy automobilu z A do B na jeho průměrné rychlosti. Předpokládejme, že minimální rychlost je 30 km/h a maximální rychlost jízdy je 80 km/h. Sestrojte graf, určete vlastnosti funkce.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64737" y="212839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323528" y="1224000"/>
                <a:ext cx="8496944" cy="508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Výsledná funkce je nepřímá úměrnost 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𝟒𝟐𝟎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 kde 3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𝟎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≤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𝒙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≤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𝟖𝟎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224000"/>
                <a:ext cx="8496944" cy="508537"/>
              </a:xfrm>
              <a:prstGeom prst="rect">
                <a:avLst/>
              </a:prstGeom>
              <a:blipFill rotWithShape="1">
                <a:blip r:embed="rId2"/>
                <a:stretch>
                  <a:fillRect l="-574" b="-361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414" y="2854697"/>
            <a:ext cx="3804601" cy="3454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Šipka doleva 5">
            <a:hlinkClick r:id="rId4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ulk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4002697"/>
                  </p:ext>
                </p:extLst>
              </p:nvPr>
            </p:nvGraphicFramePr>
            <p:xfrm>
              <a:off x="464737" y="1764000"/>
              <a:ext cx="5976000" cy="977646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440000"/>
                    <a:gridCol w="756000"/>
                    <a:gridCol w="756000"/>
                    <a:gridCol w="756000"/>
                    <a:gridCol w="756000"/>
                    <a:gridCol w="756000"/>
                    <a:gridCol w="756000"/>
                  </a:tblGrid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50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70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cs-CZ" b="1" i="1" smtClean="0">
                                    <a:latin typeface="Cambria Math"/>
                                  </a:rPr>
                                  <m:t>𝒇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: 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𝒚</m:t>
                                </m:r>
                                <m:r>
                                  <a:rPr lang="cs-CZ" b="1" i="1" smtClean="0"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cs-CZ" b="1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𝟒𝟐𝟎</m:t>
                                    </m:r>
                                  </m:num>
                                  <m:den>
                                    <m:r>
                                      <a:rPr lang="cs-CZ" b="1" i="1" smtClean="0">
                                        <a:latin typeface="Cambria Math"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s-CZ" b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8,4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7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5,25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ulka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4002697"/>
                  </p:ext>
                </p:extLst>
              </p:nvPr>
            </p:nvGraphicFramePr>
            <p:xfrm>
              <a:off x="464737" y="1764000"/>
              <a:ext cx="5976000" cy="977646"/>
            </p:xfrm>
            <a:graphic>
              <a:graphicData uri="http://schemas.openxmlformats.org/drawingml/2006/table">
                <a:tbl>
                  <a:tblPr firstRow="1" bandRow="1">
                    <a:tableStyleId>{C4B1156A-380E-4F78-BDF5-A606A8083BF9}</a:tableStyleId>
                  </a:tblPr>
                  <a:tblGrid>
                    <a:gridCol w="1440000"/>
                    <a:gridCol w="756000"/>
                    <a:gridCol w="756000"/>
                    <a:gridCol w="756000"/>
                    <a:gridCol w="756000"/>
                    <a:gridCol w="756000"/>
                    <a:gridCol w="756000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t="-6557" r="-315678" b="-16393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30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40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50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70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80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6806">
                    <a:tc>
                      <a:txBody>
                        <a:bodyPr/>
                        <a:lstStyle/>
                        <a:p>
                          <a:endParaRPr lang="cs-CZ"/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t="-65000" r="-3156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10,5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8,4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7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6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s-CZ" b="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5,25</a:t>
                          </a:r>
                          <a:endParaRPr lang="cs-CZ" b="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rgbClr val="6E326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7979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délník 7"/>
              <p:cNvSpPr/>
              <p:nvPr/>
            </p:nvSpPr>
            <p:spPr>
              <a:xfrm>
                <a:off x="5148064" y="4319988"/>
                <a:ext cx="3511624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/>
                        </a:rPr>
                        <m:t>𝑫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d>
                        <m:dPr>
                          <m:begChr m:val="⟨"/>
                          <m:endChr m:val="⟩"/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𝟑𝟎</m:t>
                          </m:r>
                          <m:r>
                            <a:rPr lang="cs-CZ" b="1" i="1" smtClean="0">
                              <a:latin typeface="Cambria Math"/>
                            </a:rPr>
                            <m:t>; </m:t>
                          </m:r>
                          <m:r>
                            <a:rPr lang="cs-CZ" b="1" i="1" smtClean="0">
                              <a:latin typeface="Cambria Math"/>
                            </a:rPr>
                            <m:t>𝟖𝟎</m:t>
                          </m:r>
                        </m:e>
                      </m:d>
                    </m:oMath>
                  </m:oMathPara>
                </a14:m>
                <a:endParaRPr lang="cs-CZ" b="1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b="1" i="1">
                          <a:latin typeface="Cambria Math"/>
                        </a:rPr>
                        <m:t>𝑯</m:t>
                      </m:r>
                      <m:d>
                        <m:dPr>
                          <m:ctrlPr>
                            <a:rPr lang="cs-CZ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>
                              <a:latin typeface="Cambria Math"/>
                            </a:rPr>
                            <m:t>𝒇</m:t>
                          </m:r>
                        </m:e>
                      </m:d>
                      <m:r>
                        <a:rPr lang="cs-CZ" b="1" i="1">
                          <a:latin typeface="Cambria Math"/>
                        </a:rPr>
                        <m:t>=</m:t>
                      </m:r>
                      <m:d>
                        <m:dPr>
                          <m:begChr m:val="⟨"/>
                          <m:endChr m:val="⟩"/>
                          <m:ctrlPr>
                            <a:rPr lang="cs-CZ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cs-CZ" b="1" i="1" smtClean="0">
                              <a:latin typeface="Cambria Math"/>
                            </a:rPr>
                            <m:t>𝟓</m:t>
                          </m:r>
                          <m:r>
                            <a:rPr lang="cs-CZ" b="1" i="1" smtClean="0">
                              <a:latin typeface="Cambria Math"/>
                            </a:rPr>
                            <m:t>,</m:t>
                          </m:r>
                          <m:r>
                            <a:rPr lang="cs-CZ" b="1" i="1" smtClean="0">
                              <a:latin typeface="Cambria Math"/>
                            </a:rPr>
                            <m:t>𝟐𝟓</m:t>
                          </m:r>
                          <m:r>
                            <a:rPr lang="cs-CZ" b="1" i="1" smtClean="0">
                              <a:latin typeface="Cambria Math"/>
                            </a:rPr>
                            <m:t>; </m:t>
                          </m:r>
                          <m:r>
                            <a:rPr lang="cs-CZ" b="1" i="1" smtClean="0">
                              <a:latin typeface="Cambria Math"/>
                            </a:rPr>
                            <m:t>𝟏𝟒</m:t>
                          </m:r>
                        </m:e>
                      </m:d>
                    </m:oMath>
                  </m:oMathPara>
                </a14:m>
                <a:endParaRPr lang="cs-CZ" b="1" dirty="0" smtClean="0"/>
              </a:p>
              <a:p>
                <a:endParaRPr lang="cs-CZ" b="1" dirty="0"/>
              </a:p>
              <a:p>
                <a:endParaRPr lang="cs-CZ" b="1" dirty="0"/>
              </a:p>
              <a:p>
                <a:r>
                  <a:rPr lang="cs-CZ" b="1" dirty="0" smtClean="0"/>
                  <a:t>Funkce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𝒇</m:t>
                    </m:r>
                    <m:r>
                      <a:rPr lang="cs-CZ" b="1" i="1">
                        <a:latin typeface="Cambria Math"/>
                      </a:rPr>
                      <m:t> </m:t>
                    </m:r>
                  </m:oMath>
                </a14:m>
                <a:r>
                  <a:rPr lang="cs-CZ" b="1" dirty="0" smtClean="0"/>
                  <a:t> je klesající  </a:t>
                </a:r>
                <a:r>
                  <a:rPr lang="cs-CZ" b="1" dirty="0"/>
                  <a:t>na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8" name="Obdélník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4319988"/>
                <a:ext cx="3511624" cy="1477328"/>
              </a:xfrm>
              <a:prstGeom prst="rect">
                <a:avLst/>
              </a:prstGeom>
              <a:blipFill rotWithShape="1">
                <a:blip r:embed="rId6"/>
                <a:stretch>
                  <a:fillRect l="-1386" b="-578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296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1469</TotalTime>
  <Words>706</Words>
  <Application>Microsoft Office PowerPoint</Application>
  <PresentationFormat>Předvádění na obrazovce (4:3)</PresentationFormat>
  <Paragraphs>152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Tok</vt:lpstr>
      <vt:lpstr>Prezentace aplikace PowerPoint</vt:lpstr>
      <vt:lpstr>Prezentace aplikace PowerPoint</vt:lpstr>
      <vt:lpstr>NEPŘÍMÁ ÚMĚRNOST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114</cp:revision>
  <dcterms:created xsi:type="dcterms:W3CDTF">2013-01-11T17:11:37Z</dcterms:created>
  <dcterms:modified xsi:type="dcterms:W3CDTF">2014-01-23T15:04:51Z</dcterms:modified>
</cp:coreProperties>
</file>