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2" r:id="rId5"/>
    <p:sldId id="272" r:id="rId6"/>
    <p:sldId id="273" r:id="rId7"/>
    <p:sldId id="263" r:id="rId8"/>
    <p:sldId id="27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979"/>
    <a:srgbClr val="DDAFEF"/>
    <a:srgbClr val="782872"/>
    <a:srgbClr val="0F03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9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 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Mocninné funkce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III-2-08-12_Mocninne-funkce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prosinec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300" b="1" dirty="0" smtClean="0">
                <a:latin typeface="Arial Black" pitchFamily="34" charset="0"/>
              </a:rPr>
              <a:t>MOCNINNÉ FUNKCE</a:t>
            </a:r>
            <a:endParaRPr lang="cs-CZ" sz="43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82394" y="1484784"/>
                <a:ext cx="8352928" cy="510327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r>
                  <a:rPr lang="cs-CZ" dirty="0" smtClean="0"/>
                  <a:t>       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Mocniny s celým exponentem</a:t>
                </a:r>
              </a:p>
              <a:p>
                <a:endParaRPr lang="cs-CZ" sz="1600" b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Mocnina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definována pro každé nenulové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𝑹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každé celé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</a:p>
              <a:p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394" y="1484784"/>
                <a:ext cx="8352928" cy="5103275"/>
              </a:xfrm>
              <a:prstGeom prst="rect">
                <a:avLst/>
              </a:prstGeom>
              <a:blipFill rotWithShape="1">
                <a:blip r:embed="rId2"/>
                <a:stretch>
                  <a:fillRect l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20000" y="3348000"/>
                <a:ext cx="8280920" cy="7301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I. Pro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celé kladné je         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400" b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=</m:t>
                    </m:r>
                    <m:limLow>
                      <m:limLow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groupChrPr>
                          <m:e>
                            <m:r>
                              <a:rPr lang="cs-CZ" sz="2400" b="1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  <m:r>
                              <a:rPr lang="cs-CZ" sz="2400" b="1">
                                <a:latin typeface="Cambria Math"/>
                                <a:cs typeface="Times New Roman" pitchFamily="18" charset="0"/>
                              </a:rPr>
                              <m:t>∙</m:t>
                            </m:r>
                            <m:r>
                              <a:rPr lang="cs-CZ" sz="2400" b="1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  <m:r>
                              <a:rPr lang="cs-CZ" sz="2400" b="1">
                                <a:latin typeface="Cambria Math"/>
                                <a:cs typeface="Times New Roman" pitchFamily="18" charset="0"/>
                              </a:rPr>
                              <m:t>∙ … ∙</m:t>
                            </m:r>
                            <m:r>
                              <a:rPr lang="cs-CZ" sz="2400" b="1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  <m:r>
                              <m:rPr>
                                <m:nor/>
                              </m:rPr>
                              <a:rPr lang="cs-CZ" sz="2400" b="1" dirty="0">
                                <a:latin typeface="Times New Roman" pitchFamily="18" charset="0"/>
                                <a:cs typeface="Times New Roman" pitchFamily="18" charset="0"/>
                              </a:rPr>
                              <m:t> </m:t>
                            </m:r>
                          </m:e>
                        </m:groupChr>
                      </m:e>
                      <m:lim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 č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𝒊𝒏𝒊𝒕𝒆𝒍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ů</m:t>
                        </m:r>
                      </m:lim>
                    </m:limLow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000" y="3348000"/>
                <a:ext cx="8280920" cy="730136"/>
              </a:xfrm>
              <a:prstGeom prst="rect">
                <a:avLst/>
              </a:prstGeom>
              <a:blipFill rotWithShape="1">
                <a:blip r:embed="rId3"/>
                <a:stretch>
                  <a:fillRect l="-1104" t="-6667"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94000" y="4464000"/>
                <a:ext cx="8280920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II. Pro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sz="2400" b="1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0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           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400" b="1" i="0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sup>
                    </m:sSup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0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00" y="4464000"/>
                <a:ext cx="8280920" cy="470000"/>
              </a:xfrm>
              <a:prstGeom prst="rect">
                <a:avLst/>
              </a:prstGeom>
              <a:blipFill rotWithShape="1">
                <a:blip r:embed="rId4"/>
                <a:stretch>
                  <a:fillRect l="-1104" t="-7792" b="-29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8000" y="5436000"/>
                <a:ext cx="8280920" cy="70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III. Pro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celé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záporné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400" b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400" b="1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400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2400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𝒂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sup>
                        </m:sSup>
                      </m:den>
                    </m:f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000" y="5436000"/>
                <a:ext cx="8280920" cy="700000"/>
              </a:xfrm>
              <a:prstGeom prst="rect">
                <a:avLst/>
              </a:prstGeom>
              <a:blipFill rotWithShape="1">
                <a:blip r:embed="rId5"/>
                <a:stretch>
                  <a:fillRect l="-1178"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14302" y="892269"/>
                <a:ext cx="83451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a)    Pro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𝒏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liché </a:t>
                </a:r>
                <a:r>
                  <a:rPr lang="cs-CZ" b="1" dirty="0" smtClean="0"/>
                  <a:t>celé kladné číslo:	           b)    </a:t>
                </a:r>
                <a:r>
                  <a:rPr lang="cs-CZ" b="1" dirty="0"/>
                  <a:t>Pro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𝒏</m:t>
                    </m:r>
                  </m:oMath>
                </a14:m>
                <a:r>
                  <a:rPr lang="cs-CZ" b="1" dirty="0"/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sudé </a:t>
                </a:r>
                <a:r>
                  <a:rPr lang="cs-CZ" b="1" dirty="0"/>
                  <a:t>celé kladné </a:t>
                </a:r>
                <a:r>
                  <a:rPr lang="cs-CZ" b="1" dirty="0" smtClean="0"/>
                  <a:t>číslo:</a:t>
                </a:r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302" y="892269"/>
                <a:ext cx="834514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65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5013176"/>
                <a:ext cx="8484670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r>
                  <a:rPr lang="cs-CZ" b="1" dirty="0" smtClean="0"/>
                  <a:t>	       		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/>
              </a:p>
              <a:p>
                <a:endParaRPr lang="cs-CZ" sz="1200" b="1" dirty="0" smtClean="0"/>
              </a:p>
              <a:p>
                <a:r>
                  <a:rPr lang="cs-CZ" b="1" dirty="0" smtClean="0"/>
                  <a:t>   Funkce je rostoucí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 	Funkce </a:t>
                </a:r>
                <a:r>
                  <a:rPr lang="cs-CZ" b="1" dirty="0"/>
                  <a:t>je 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				</a:t>
                </a:r>
                <a:r>
                  <a:rPr lang="cs-CZ" b="1" dirty="0"/>
                  <a:t>	Funkce 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13176"/>
                <a:ext cx="8484670" cy="1107996"/>
              </a:xfrm>
              <a:prstGeom prst="rect">
                <a:avLst/>
              </a:prstGeom>
              <a:blipFill rotWithShape="1">
                <a:blip r:embed="rId4"/>
                <a:stretch>
                  <a:fillRect t="-40110"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4538464" y="892269"/>
            <a:ext cx="16768" cy="5040560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2658" y="116632"/>
                <a:ext cx="8345148" cy="50621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dirty="0" smtClean="0"/>
                  <a:t>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I.   Mocninná funkce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𝒚</m:t>
                    </m:r>
                    <m:r>
                      <a:rPr lang="cs-CZ" sz="2400" b="1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𝑹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𝒏</m:t>
                    </m:r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je celé kladné číslo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658" y="116632"/>
                <a:ext cx="8345148" cy="506211"/>
              </a:xfrm>
              <a:prstGeom prst="rect">
                <a:avLst/>
              </a:prstGeom>
              <a:blipFill rotWithShape="1">
                <a:blip r:embed="rId5"/>
                <a:stretch>
                  <a:fillRect b="-1011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069" y="1265971"/>
            <a:ext cx="3816424" cy="363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57" y="1261601"/>
            <a:ext cx="3788492" cy="3641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144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2658" y="116632"/>
                <a:ext cx="8345148" cy="52307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dirty="0" smtClean="0"/>
                  <a:t>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II.   Mocninná funkce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𝒚</m:t>
                    </m:r>
                    <m:r>
                      <a:rPr lang="cs-CZ" sz="2400" b="1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𝑹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0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658" y="116632"/>
                <a:ext cx="8345148" cy="523074"/>
              </a:xfrm>
              <a:prstGeom prst="rect">
                <a:avLst/>
              </a:prstGeom>
              <a:blipFill rotWithShape="1">
                <a:blip r:embed="rId3"/>
                <a:stretch>
                  <a:fillRect b="-8696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303" y="1357129"/>
            <a:ext cx="3773858" cy="363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50776" y="5367170"/>
                <a:ext cx="820891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𝑫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𝑹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,  </m:t>
                      </m:r>
                      <m:r>
                        <a:rPr lang="cs-CZ" b="1" i="1">
                          <a:latin typeface="Cambria Math"/>
                        </a:rPr>
                        <m:t>𝑯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 algn="ctr"/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 není rostoucí ani klesající</a:t>
                </a:r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76" y="5367170"/>
                <a:ext cx="8208912" cy="646331"/>
              </a:xfrm>
              <a:prstGeom prst="rect">
                <a:avLst/>
              </a:prstGeom>
              <a:blipFill rotWithShape="1">
                <a:blip r:embed="rId5"/>
                <a:stretch>
                  <a:fillRect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814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14302" y="892269"/>
                <a:ext cx="83451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a)    Pro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𝒏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liché </a:t>
                </a:r>
                <a:r>
                  <a:rPr lang="cs-CZ" b="1" dirty="0" smtClean="0"/>
                  <a:t>celé kladné číslo:	           b)    </a:t>
                </a:r>
                <a:r>
                  <a:rPr lang="cs-CZ" b="1" dirty="0"/>
                  <a:t>Pro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𝒏</m:t>
                    </m:r>
                  </m:oMath>
                </a14:m>
                <a:r>
                  <a:rPr lang="cs-CZ" b="1" dirty="0"/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sudé </a:t>
                </a:r>
                <a:r>
                  <a:rPr lang="cs-CZ" b="1" dirty="0"/>
                  <a:t>celé kladné </a:t>
                </a:r>
                <a:r>
                  <a:rPr lang="cs-CZ" b="1" dirty="0" smtClean="0"/>
                  <a:t>číslo:</a:t>
                </a:r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302" y="892269"/>
                <a:ext cx="834514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65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5013176"/>
                <a:ext cx="8484670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b="1" dirty="0" smtClean="0"/>
                  <a:t>	       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1200" b="1" dirty="0" smtClean="0"/>
              </a:p>
              <a:p>
                <a:r>
                  <a:rPr lang="cs-CZ" b="1" dirty="0" smtClean="0"/>
                  <a:t>   Funkce je klesající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 	Funkce </a:t>
                </a:r>
                <a:r>
                  <a:rPr lang="cs-CZ" b="1" dirty="0"/>
                  <a:t>je 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				</a:t>
                </a:r>
                <a:r>
                  <a:rPr lang="cs-CZ" b="1" dirty="0"/>
                  <a:t>	Funkce 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13176"/>
                <a:ext cx="8484670" cy="1107996"/>
              </a:xfrm>
              <a:prstGeom prst="rect">
                <a:avLst/>
              </a:prstGeom>
              <a:blipFill rotWithShape="1">
                <a:blip r:embed="rId4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4538464" y="892269"/>
            <a:ext cx="16768" cy="5040560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2658" y="116632"/>
                <a:ext cx="8345148" cy="50621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dirty="0" smtClean="0"/>
                  <a:t>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III.   Mocninná funkce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𝒚</m:t>
                    </m:r>
                    <m:r>
                      <a:rPr lang="cs-CZ" sz="2400" b="1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𝑹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0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𝒏</m:t>
                    </m:r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je celé záporné číslo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658" y="116632"/>
                <a:ext cx="8345148" cy="506211"/>
              </a:xfrm>
              <a:prstGeom prst="rect">
                <a:avLst/>
              </a:prstGeom>
              <a:blipFill rotWithShape="1">
                <a:blip r:embed="rId5"/>
                <a:stretch>
                  <a:fillRect b="-1011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02" y="1261601"/>
            <a:ext cx="3821010" cy="3641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00" y="1260679"/>
            <a:ext cx="3789451" cy="364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092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095516" y="35779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Načrtněte graf funkce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5516" y="357794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2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Obdélník 14"/>
              <p:cNvSpPr/>
              <p:nvPr/>
            </p:nvSpPr>
            <p:spPr>
              <a:xfrm>
                <a:off x="360000" y="5805264"/>
                <a:ext cx="8279116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</m:oMath>
                </a14:m>
                <a:r>
                  <a:rPr lang="cs-CZ" b="1" i="1" dirty="0" smtClean="0">
                    <a:latin typeface="Cambria Math"/>
                  </a:rPr>
                  <a:t>;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r>
                  <a:rPr lang="cs-CZ" b="1" dirty="0" smtClean="0"/>
                  <a:t>;	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je rostoucí  </a:t>
                </a:r>
                <a:r>
                  <a:rPr lang="cs-CZ" b="1" dirty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805264"/>
                <a:ext cx="8279116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11475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6288629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187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095516" y="35779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Načrtněte graf funkce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5516" y="357794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2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Obdélník 14"/>
              <p:cNvSpPr/>
              <p:nvPr/>
            </p:nvSpPr>
            <p:spPr>
              <a:xfrm>
                <a:off x="360000" y="5482307"/>
                <a:ext cx="8279116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b="1" i="1" dirty="0" smtClean="0">
                    <a:latin typeface="Cambria Math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r>
                  <a:rPr lang="cs-CZ" b="1" dirty="0" smtClean="0"/>
                  <a:t>Funkce </a:t>
                </a:r>
                <a:r>
                  <a:rPr lang="cs-CZ" b="1" dirty="0"/>
                  <a:t>je 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b="1" dirty="0" smtClean="0"/>
                  <a:t>		Funkce </a:t>
                </a:r>
                <a:r>
                  <a:rPr lang="cs-CZ" b="1" dirty="0"/>
                  <a:t>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82307"/>
                <a:ext cx="8279116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589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211" y="834901"/>
            <a:ext cx="4748787" cy="4538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2201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výkladu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Mocninné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dle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exponentu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mocninné funkce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určují vlastnosti funkce a řeší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1614</TotalTime>
  <Words>379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MOCNINNÉ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128</cp:revision>
  <dcterms:created xsi:type="dcterms:W3CDTF">2013-01-11T17:11:37Z</dcterms:created>
  <dcterms:modified xsi:type="dcterms:W3CDTF">2013-12-14T15:42:59Z</dcterms:modified>
</cp:coreProperties>
</file>