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72" r:id="rId6"/>
    <p:sldId id="275" r:id="rId7"/>
    <p:sldId id="274" r:id="rId8"/>
    <p:sldId id="276" r:id="rId9"/>
    <p:sldId id="277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DDAFEF"/>
    <a:srgbClr val="782872"/>
    <a:srgbClr val="0F03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řední styl 4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Exponenci&#225;ln&#237;%20fce%20pro%20a%20v&#283;t&#353;&#237;%201.gg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Exponenci&#225;ln&#237;%20fce%20pro%20a%20od%200%20do%201.ggb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Exponenciální funkce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III-2-08-13_Exponencialni-funkce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tvorby:  prosinec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692696"/>
            <a:ext cx="8377808" cy="10081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cs-CZ" sz="4300" b="1" dirty="0" smtClean="0">
                <a:latin typeface="Arial Black" pitchFamily="34" charset="0"/>
              </a:rPr>
              <a:t>EXPONENCIÁLNÍ FUNKCE</a:t>
            </a:r>
            <a:endParaRPr lang="cs-CZ" sz="4300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360000" y="2775108"/>
                <a:ext cx="8352928" cy="265908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sz="1000" dirty="0" smtClean="0"/>
                  <a:t>       </a:t>
                </a:r>
              </a:p>
              <a:p>
                <a:pPr algn="just"/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Nechť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je kladné reálné číslo,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. Exponenciální funkce o základu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se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nazývá funkce</a:t>
                </a:r>
                <a:endParaRPr lang="cs-CZ" sz="2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3600" b="1" i="1" smtClean="0">
                        <a:latin typeface="Cambria Math"/>
                      </a:rPr>
                      <m:t>𝒚</m:t>
                    </m:r>
                    <m:r>
                      <a:rPr lang="cs-CZ" sz="3600" b="1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cs-CZ" sz="36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3600" b="1" i="1" smtClean="0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cs-CZ" sz="3600" b="1" i="1" smtClean="0">
                            <a:latin typeface="Cambria Math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     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1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2775108"/>
                <a:ext cx="8352928" cy="2659080"/>
              </a:xfrm>
              <a:prstGeom prst="rect">
                <a:avLst/>
              </a:prstGeom>
              <a:blipFill rotWithShape="1">
                <a:blip r:embed="rId2"/>
                <a:stretch>
                  <a:fillRect l="-872" r="-945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Šipka doleva 1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14302" y="892269"/>
                <a:ext cx="8345148" cy="392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a)    Pro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</a:rPr>
                      <m:t>𝒂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&gt;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𝟏</m:t>
                    </m:r>
                  </m:oMath>
                </a14:m>
                <a:r>
                  <a:rPr lang="cs-CZ" b="1" dirty="0" smtClean="0"/>
                  <a:t>:	       		              b)    </a:t>
                </a:r>
                <a:r>
                  <a:rPr lang="cs-CZ" b="1" dirty="0"/>
                  <a:t>Pro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</a:rPr>
                      <m:t>𝟎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</a:rPr>
                      <m:t>𝒂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𝟏</m:t>
                    </m:r>
                  </m:oMath>
                </a14:m>
                <a:r>
                  <a:rPr lang="cs-CZ" b="1" dirty="0" smtClean="0"/>
                  <a:t>:</a:t>
                </a:r>
                <a:endParaRPr lang="cs-CZ" b="1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892269"/>
                <a:ext cx="8345148" cy="392993"/>
              </a:xfrm>
              <a:prstGeom prst="rect">
                <a:avLst/>
              </a:prstGeom>
              <a:blipFill rotWithShape="1">
                <a:blip r:embed="rId3"/>
                <a:stretch>
                  <a:fillRect l="-657" t="-1538" b="-2307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360000" y="5229200"/>
                <a:ext cx="848467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r>
                  <a:rPr lang="cs-CZ" b="1" dirty="0" smtClean="0"/>
                  <a:t>	       		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sz="1200" b="1" dirty="0" smtClean="0"/>
              </a:p>
              <a:p>
                <a:r>
                  <a:rPr lang="cs-CZ" b="1" dirty="0" smtClean="0"/>
                  <a:t>   Funkce je rostoucí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 	</a:t>
                </a:r>
                <a:r>
                  <a:rPr lang="cs-CZ" b="1" dirty="0"/>
                  <a:t> Funkce je </a:t>
                </a:r>
                <a:r>
                  <a:rPr lang="cs-CZ" b="1" dirty="0" smtClean="0"/>
                  <a:t>klesající </a:t>
                </a:r>
                <a:r>
                  <a:rPr lang="cs-CZ" b="1" dirty="0"/>
                  <a:t>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5229200"/>
                <a:ext cx="8484670" cy="830997"/>
              </a:xfrm>
              <a:prstGeom prst="rect">
                <a:avLst/>
              </a:prstGeom>
              <a:blipFill rotWithShape="1">
                <a:blip r:embed="rId4"/>
                <a:stretch>
                  <a:fillRect b="-110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Přímá spojnice 14"/>
          <p:cNvCxnSpPr/>
          <p:nvPr/>
        </p:nvCxnSpPr>
        <p:spPr>
          <a:xfrm>
            <a:off x="4538464" y="892269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396000" y="260648"/>
                <a:ext cx="8345148" cy="50621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Exponenciální funkce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𝒚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cs-CZ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1" i="1" smtClean="0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cs-CZ" sz="2400" b="1" i="1" smtClean="0">
                            <a:latin typeface="Cambria Math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je kladné reálné číslo,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ea typeface="Cambria Math"/>
                      </a:rPr>
                      <m:t>𝒙</m:t>
                    </m:r>
                    <m:r>
                      <a:rPr lang="cs-CZ" sz="2000" b="1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cs-CZ" sz="2000" b="1" i="1" smtClean="0">
                        <a:latin typeface="Cambria Math"/>
                        <a:ea typeface="Cambria Math"/>
                      </a:rPr>
                      <m:t>𝑹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00" y="260648"/>
                <a:ext cx="8345148" cy="506211"/>
              </a:xfrm>
              <a:prstGeom prst="rect">
                <a:avLst/>
              </a:prstGeom>
              <a:blipFill rotWithShape="1">
                <a:blip r:embed="rId5"/>
                <a:stretch>
                  <a:fillRect l="-582" b="-10112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285262"/>
            <a:ext cx="3909423" cy="372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285260"/>
            <a:ext cx="3894216" cy="372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4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Exponenciální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závislosti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koeficientu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&gt;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ovéPole 6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Šipka doleva 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4098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116000"/>
            <a:ext cx="8084942" cy="430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14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Exponenciální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závislosti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koeficientu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ovéPole 6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Šipka doleva 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5122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116000"/>
            <a:ext cx="8073645" cy="430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55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ovéPole 9"/>
              <p:cNvSpPr txBox="1"/>
              <p:nvPr/>
            </p:nvSpPr>
            <p:spPr>
              <a:xfrm>
                <a:off x="1095516" y="357794"/>
                <a:ext cx="75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Načrtněte graf funkce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+2</m:t>
                        </m:r>
                      </m:sup>
                    </m:sSup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−4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516" y="357794"/>
                <a:ext cx="7543600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728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ovéPole 10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360000" y="5662989"/>
                <a:ext cx="827911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</m:oMath>
                </a14:m>
                <a:r>
                  <a:rPr lang="cs-CZ" b="1" i="1" dirty="0" smtClean="0">
                    <a:latin typeface="Cambria Math"/>
                  </a:rPr>
                  <a:t>		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		Funkce </a:t>
                </a:r>
                <a:r>
                  <a:rPr lang="cs-CZ" b="1" dirty="0"/>
                  <a:t>je rostoucí  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5662989"/>
                <a:ext cx="8279116" cy="646331"/>
              </a:xfrm>
              <a:prstGeom prst="rect">
                <a:avLst/>
              </a:prstGeom>
              <a:blipFill rotWithShape="1">
                <a:blip r:embed="rId4"/>
                <a:stretch>
                  <a:fillRect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97142"/>
            <a:ext cx="5040560" cy="484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20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ovéPole 9"/>
              <p:cNvSpPr txBox="1"/>
              <p:nvPr/>
            </p:nvSpPr>
            <p:spPr>
              <a:xfrm>
                <a:off x="1095516" y="357794"/>
                <a:ext cx="75436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Ověřte graficky správnost nerovnosti: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0,7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−3,9</m:t>
                        </m:r>
                      </m:sup>
                    </m:sSup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&gt;</m:t>
                    </m:r>
                    <m:sSup>
                      <m:sSupPr>
                        <m:ctrlP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0,7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−3,2</m:t>
                        </m:r>
                      </m:sup>
                    </m:sSup>
                  </m:oMath>
                </a14:m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516" y="357794"/>
                <a:ext cx="7543600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728" b="-17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ovéPole 10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15" name="Obdélník 14"/>
          <p:cNvSpPr/>
          <p:nvPr/>
        </p:nvSpPr>
        <p:spPr>
          <a:xfrm>
            <a:off x="360000" y="5811685"/>
            <a:ext cx="82791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/>
              <a:t>		</a:t>
            </a:r>
            <a:r>
              <a:rPr lang="cs-CZ" sz="2800" b="1" dirty="0" smtClean="0">
                <a:solidFill>
                  <a:srgbClr val="FF0000"/>
                </a:solidFill>
              </a:rPr>
              <a:t>Nerovnost  je  správně.</a:t>
            </a:r>
            <a:endParaRPr lang="cs-CZ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803" y="1027017"/>
            <a:ext cx="6181164" cy="4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54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71097" y="404664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Exponenciální funkce. Žáci dle základu </a:t>
            </a:r>
            <a:r>
              <a:rPr lang="cs-CZ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exponenciální funkce určují vlastnosti funkce a řeší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výkladu jsou použity ukázky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exponenciálních funkcí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Použité zdroje:</a:t>
            </a:r>
          </a:p>
          <a:p>
            <a:pPr algn="just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Oldřich Odvárko , DrSc. a kol.: Matematika pro SOŠ a studijní obory SOU, 2. část, 6. vydání 1996, Prometheus, ISBN 80-7196-042-X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Oldřich Odvárko, DrSc. a kol.: Matematika pro SOŠ a studijní obory SOU, 3. část, 5. vydání 1996, Prometheus, ISBN 80-7196-039-X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František Jirásek, DrSc. a kol.: Sbírka úloh z matematiky pro SOŠ a studijní obory SOU, 1. část, 5. vydání 1986, Prometheus, ISBN 80-85849-55-0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Přímá spojnice 4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Šipka doleva 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07598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1725</TotalTime>
  <Words>292</Words>
  <Application>Microsoft Office PowerPoint</Application>
  <PresentationFormat>Předvádění na obrazovce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Tok</vt:lpstr>
      <vt:lpstr>Prezentace aplikace PowerPoint</vt:lpstr>
      <vt:lpstr>Prezentace aplikace PowerPoint</vt:lpstr>
      <vt:lpstr>EXPONENCIÁLNÍ FUNKCE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138</cp:revision>
  <dcterms:created xsi:type="dcterms:W3CDTF">2013-01-11T17:11:37Z</dcterms:created>
  <dcterms:modified xsi:type="dcterms:W3CDTF">2013-12-19T18:15:16Z</dcterms:modified>
</cp:coreProperties>
</file>