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2" r:id="rId5"/>
    <p:sldId id="272" r:id="rId6"/>
    <p:sldId id="275" r:id="rId7"/>
    <p:sldId id="274" r:id="rId8"/>
    <p:sldId id="276" r:id="rId9"/>
    <p:sldId id="277" r:id="rId10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979"/>
    <a:srgbClr val="DDAFEF"/>
    <a:srgbClr val="782872"/>
    <a:srgbClr val="0F03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Střední styl 4 – zvýraznění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Kliknutím lze upravit styl předlohy.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cs-CZ" smtClean="0"/>
              <a:t>Kliknutím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Kliknutím na ikonu přidáte obrázek.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cs-CZ" smtClean="0"/>
              <a:t>Kliknutím lze upravit styl.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Kliknutím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8416E81-7677-421D-B0C1-B00E65A84AD0}" type="datetimeFigureOut">
              <a:rPr lang="cs-CZ" smtClean="0"/>
              <a:t>19.12.2013</a:t>
            </a:fld>
            <a:endParaRPr lang="cs-C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54CAC9-799C-426B-A024-AD4124239788}" type="slidenum">
              <a:rPr lang="cs-CZ" smtClean="0"/>
              <a:t>‹#›</a:t>
            </a:fld>
            <a:endParaRPr lang="cs-CZ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hyperlink" Target="Logaritmick&#225;%20fce%20pro%20a%20v&#283;t&#353;&#237;%201.ggb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hyperlink" Target="Logaritmick&#225;%20fce%20pro%20a%20od%200%20do%201.ggb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hyperlink" Target="http://www.geogebra.org/cms/cs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000" y="836712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059832" y="3429000"/>
            <a:ext cx="5400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MATEMATIKA</a:t>
            </a:r>
          </a:p>
          <a:p>
            <a:endParaRPr lang="cs-CZ" sz="2800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cs-CZ" sz="2800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	 </a:t>
            </a:r>
            <a:r>
              <a:rPr lang="cs-CZ" sz="2800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Logaritmická funkce</a:t>
            </a:r>
            <a:endParaRPr lang="cs-CZ" sz="2800" b="1" dirty="0">
              <a:solidFill>
                <a:schemeClr val="accent1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05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262817" y="260648"/>
            <a:ext cx="8640960" cy="46805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Picture 2" descr="http://7zs.wz.cz/opvk%20velke%20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068" y="5229200"/>
            <a:ext cx="5867400" cy="1457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ovéPole 8"/>
          <p:cNvSpPr txBox="1"/>
          <p:nvPr/>
        </p:nvSpPr>
        <p:spPr>
          <a:xfrm>
            <a:off x="371097" y="404664"/>
            <a:ext cx="835292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projektu:  Nové ICT rozvíjí matematické a odborné kompetence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projektu:  CZ.1.07/1.5.00/34.0228</a:t>
            </a:r>
          </a:p>
          <a:p>
            <a:pPr>
              <a:lnSpc>
                <a:spcPct val="150000"/>
              </a:lnSpc>
            </a:pPr>
            <a:endParaRPr lang="cs-CZ" sz="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Název školy:  Střední odborná škola Litovel, Komenského 677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Číslo materiálu:  III-2-08-14_Logaritmicka-funkce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Autor:  Mgr. Stanislav </a:t>
            </a:r>
            <a:r>
              <a:rPr lang="cs-CZ" dirty="0" err="1" smtClean="0">
                <a:latin typeface="Times New Roman" pitchFamily="18" charset="0"/>
                <a:cs typeface="Times New Roman" pitchFamily="18" charset="0"/>
              </a:rPr>
              <a:t>Prucek</a:t>
            </a:r>
            <a:endParaRPr lang="cs-CZ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Tematický okruh:  Matematika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Ročník:  I.</a:t>
            </a:r>
          </a:p>
          <a:p>
            <a:pPr>
              <a:lnSpc>
                <a:spcPct val="150000"/>
              </a:lnSpc>
            </a:pP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Datum tvorby:  prosinec 2013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ovéPole 9"/>
          <p:cNvSpPr txBox="1"/>
          <p:nvPr/>
        </p:nvSpPr>
        <p:spPr>
          <a:xfrm>
            <a:off x="371097" y="4149080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Přímá spojnice 10"/>
          <p:cNvCxnSpPr/>
          <p:nvPr/>
        </p:nvCxnSpPr>
        <p:spPr>
          <a:xfrm>
            <a:off x="268288" y="4034459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G:\DUMY\LOGO SO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695" y="1354057"/>
            <a:ext cx="2315553" cy="194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Přímá spojnice 12"/>
          <p:cNvCxnSpPr/>
          <p:nvPr/>
        </p:nvCxnSpPr>
        <p:spPr>
          <a:xfrm>
            <a:off x="268288" y="134076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87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188640"/>
            <a:ext cx="8377808" cy="100811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pPr algn="ctr"/>
            <a:r>
              <a:rPr lang="cs-CZ" sz="4300" b="1" dirty="0" smtClean="0">
                <a:latin typeface="Arial Black" pitchFamily="34" charset="0"/>
              </a:rPr>
              <a:t>LOGARITMICKÁ FUNKCE</a:t>
            </a:r>
            <a:endParaRPr lang="cs-CZ" sz="4300" b="1" dirty="0">
              <a:latin typeface="Arial Black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ovéPole 6"/>
              <p:cNvSpPr txBox="1"/>
              <p:nvPr/>
            </p:nvSpPr>
            <p:spPr>
              <a:xfrm>
                <a:off x="360000" y="1412776"/>
                <a:ext cx="8352928" cy="5152071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180000" bIns="180000" rtlCol="0">
                <a:spAutoFit/>
              </a:bodyPr>
              <a:lstStyle/>
              <a:p>
                <a:pPr algn="just"/>
                <a:r>
                  <a:rPr lang="cs-CZ" sz="1000" dirty="0" smtClean="0"/>
                  <a:t>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Předpokládejme, že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je kladné reálné číslo,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4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4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𝟏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, a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𝒇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je exponenciální funkce o základu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 (tj. funkce </a:t>
                </a:r>
                <a14:m>
                  <m:oMath xmlns:m="http://schemas.openxmlformats.org/officeDocument/2006/math"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sup>
                    </m:sSup>
                  </m:oMath>
                </a14:m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algn="just"/>
                <a:endParaRPr lang="cs-CZ" sz="10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/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Logaritmická funkce o základu </a:t>
                </a:r>
                <a14:m>
                  <m:oMath xmlns:m="http://schemas.openxmlformats.org/officeDocument/2006/math">
                    <m:r>
                      <a:rPr lang="cs-CZ" sz="2400" b="1" i="1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sz="24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se nazývá taková funkce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𝒈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, pro kterou platí: pro všechna reálná čísla </a:t>
                </a:r>
                <a:r>
                  <a:rPr lang="cs-CZ" sz="2400" i="1" dirty="0" smtClean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cs-CZ" sz="2400" dirty="0" smtClean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400" i="1" dirty="0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je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𝑑</m:t>
                        </m:r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; </m:t>
                        </m:r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𝑐</m:t>
                        </m:r>
                      </m:e>
                    </m:d>
                    <m:r>
                      <a:rPr lang="cs-CZ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∈</m:t>
                    </m:r>
                    <m:r>
                      <a:rPr lang="cs-CZ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𝑔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právě tehdy, když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cs-CZ" sz="2400" i="1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𝑐</m:t>
                        </m:r>
                        <m:r>
                          <a:rPr lang="cs-CZ" sz="2400" i="1">
                            <a:latin typeface="Cambria Math"/>
                            <a:cs typeface="Times New Roman" pitchFamily="18" charset="0"/>
                          </a:rPr>
                          <m:t>;</m:t>
                        </m:r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𝑑</m:t>
                        </m:r>
                      </m:e>
                    </m:d>
                    <m:r>
                      <a:rPr lang="cs-CZ" sz="2400" i="1">
                        <a:latin typeface="Cambria Math"/>
                        <a:ea typeface="Cambria Math"/>
                        <a:cs typeface="Times New Roman" pitchFamily="18" charset="0"/>
                      </a:rPr>
                      <m:t>∈</m:t>
                    </m:r>
                    <m:r>
                      <a:rPr lang="cs-CZ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𝑓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sz="24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/>
                <a:endParaRPr lang="cs-CZ" sz="10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just"/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Logaritmickou funkci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𝒈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o základu </a:t>
                </a:r>
                <a14:m>
                  <m:oMath xmlns:m="http://schemas.openxmlformats.org/officeDocument/2006/math">
                    <m:r>
                      <a:rPr lang="cs-CZ" sz="24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sz="2400" b="1" dirty="0" smtClean="0">
                    <a:latin typeface="Times New Roman" pitchFamily="18" charset="0"/>
                    <a:cs typeface="Times New Roman" pitchFamily="18" charset="0"/>
                  </a:rPr>
                  <a:t> budeme zapisovat ve tvaru</a:t>
                </a:r>
                <a:endParaRPr lang="cs-CZ" sz="8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cs-CZ" sz="3600" b="1" i="1" smtClean="0">
                        <a:latin typeface="Cambria Math"/>
                      </a:rPr>
                      <m:t>𝒚</m:t>
                    </m:r>
                    <m:r>
                      <a:rPr lang="cs-CZ" sz="3600" b="1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36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3600" b="1" i="1" smtClean="0">
                            <a:latin typeface="Cambria Math"/>
                          </a:rPr>
                          <m:t>𝒍𝒐𝒈</m:t>
                        </m:r>
                      </m:e>
                      <m:sub>
                        <m:r>
                          <a:rPr lang="cs-CZ" sz="3600" b="1" i="1" smtClean="0">
                            <a:latin typeface="Cambria Math"/>
                          </a:rPr>
                          <m:t>𝒂</m:t>
                        </m:r>
                      </m:sub>
                    </m:sSub>
                    <m:r>
                      <a:rPr lang="cs-CZ" sz="3600" b="1" i="1" smtClean="0">
                        <a:latin typeface="Cambria Math"/>
                      </a:rPr>
                      <m:t> </m:t>
                    </m:r>
                    <m:r>
                      <a:rPr lang="cs-CZ" sz="3600" b="1" i="1" smtClean="0">
                        <a:latin typeface="Cambria Math"/>
                      </a:rPr>
                      <m:t>𝒙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s-CZ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800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cs-CZ" sz="10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Čteme: funkce </a:t>
                </a:r>
                <a:r>
                  <a:rPr lang="cs-CZ" sz="2000" i="1" dirty="0" smtClean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se rovná logaritmus </a:t>
                </a:r>
                <a:r>
                  <a:rPr lang="cs-CZ" sz="2000" i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o základu </a:t>
                </a:r>
                <a:r>
                  <a:rPr lang="cs-CZ" sz="2000" i="1" dirty="0" smtClean="0">
                    <a:latin typeface="Times New Roman" pitchFamily="18" charset="0"/>
                    <a:cs typeface="Times New Roman" pitchFamily="18" charset="0"/>
                  </a:rPr>
                  <a:t>a.</a:t>
                </a:r>
              </a:p>
              <a:p>
                <a:endParaRPr lang="cs-CZ" sz="10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000" b="1" dirty="0" err="1" smtClean="0">
                    <a:latin typeface="Times New Roman" pitchFamily="18" charset="0"/>
                    <a:cs typeface="Times New Roman" pitchFamily="18" charset="0"/>
                  </a:rPr>
                  <a:t>Pozn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Funkce </a:t>
                </a:r>
                <a14:m>
                  <m:oMath xmlns:m="http://schemas.openxmlformats.org/officeDocument/2006/math">
                    <m:r>
                      <a:rPr lang="cs-CZ" sz="2000" b="1" i="1">
                        <a:latin typeface="Cambria Math"/>
                      </a:rPr>
                      <m:t>𝒚</m:t>
                    </m:r>
                    <m:r>
                      <a:rPr lang="cs-CZ" sz="2000" b="1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000" b="1" i="1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000" b="1" i="1">
                            <a:latin typeface="Cambria Math"/>
                          </a:rPr>
                          <m:t>𝒍𝒐𝒈</m:t>
                        </m:r>
                      </m:e>
                      <m:sub>
                        <m:r>
                          <a:rPr lang="cs-CZ" sz="2000" b="1" i="1">
                            <a:latin typeface="Cambria Math"/>
                          </a:rPr>
                          <m:t>𝒂</m:t>
                        </m:r>
                      </m:sub>
                    </m:sSub>
                    <m:r>
                      <a:rPr lang="cs-CZ" sz="2000" b="1" i="1">
                        <a:latin typeface="Cambria Math"/>
                      </a:rPr>
                      <m:t> </m:t>
                    </m:r>
                    <m:r>
                      <a:rPr lang="cs-CZ" sz="2000" b="1" i="1">
                        <a:latin typeface="Cambria Math"/>
                      </a:rPr>
                      <m:t>𝒙</m:t>
                    </m:r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je tzv.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inverzní funkce 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k exponenciální funkci </a:t>
                </a:r>
                <a14:m>
                  <m:oMath xmlns:m="http://schemas.openxmlformats.org/officeDocument/2006/math">
                    <m:r>
                      <a:rPr lang="cs-CZ" sz="2000" b="1" i="1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sz="2000" b="1" i="1"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cs-CZ" sz="2000" b="1" i="1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1" i="1">
                            <a:latin typeface="Cambria Math"/>
                            <a:cs typeface="Times New Roman" pitchFamily="18" charset="0"/>
                          </a:rPr>
                          <m:t>𝒂</m:t>
                        </m:r>
                      </m:e>
                      <m:sup>
                        <m:r>
                          <a:rPr lang="cs-CZ" sz="2000" b="1" i="1"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sup>
                    </m:sSup>
                  </m:oMath>
                </a14:m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7" name="TextovéPol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1412776"/>
                <a:ext cx="8352928" cy="5152071"/>
              </a:xfrm>
              <a:prstGeom prst="rect">
                <a:avLst/>
              </a:prstGeom>
              <a:blipFill rotWithShape="1">
                <a:blip r:embed="rId2"/>
                <a:stretch>
                  <a:fillRect l="-872" r="-945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2809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Šipka doleva 11">
            <a:hlinkClick r:id="rId2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ovéPole 12"/>
              <p:cNvSpPr txBox="1"/>
              <p:nvPr/>
            </p:nvSpPr>
            <p:spPr>
              <a:xfrm>
                <a:off x="414302" y="892269"/>
                <a:ext cx="8345148" cy="3929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a)    Pro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solidFill>
                          <a:srgbClr val="FF0000"/>
                        </a:solidFill>
                        <a:latin typeface="Cambria Math"/>
                      </a:rPr>
                      <m:t>𝒂</m:t>
                    </m:r>
                    <m:r>
                      <a:rPr lang="cs-CZ" sz="2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&gt;</m:t>
                    </m:r>
                    <m:r>
                      <a:rPr lang="cs-CZ" sz="2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𝟏</m:t>
                    </m:r>
                  </m:oMath>
                </a14:m>
                <a:r>
                  <a:rPr lang="cs-CZ" b="1" dirty="0" smtClean="0"/>
                  <a:t>:	       		              b)    </a:t>
                </a:r>
                <a:r>
                  <a:rPr lang="cs-CZ" b="1" dirty="0"/>
                  <a:t>Pro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solidFill>
                          <a:srgbClr val="FF0000"/>
                        </a:solidFill>
                        <a:latin typeface="Cambria Math"/>
                      </a:rPr>
                      <m:t>𝟎</m:t>
                    </m:r>
                    <m:r>
                      <a:rPr lang="cs-CZ" sz="2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&lt;</m:t>
                    </m:r>
                    <m:r>
                      <a:rPr lang="cs-CZ" sz="2000" b="1" i="1" smtClean="0">
                        <a:solidFill>
                          <a:srgbClr val="FF0000"/>
                        </a:solidFill>
                        <a:latin typeface="Cambria Math"/>
                      </a:rPr>
                      <m:t>𝒂</m:t>
                    </m:r>
                    <m:r>
                      <a:rPr lang="cs-CZ" sz="2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&lt;</m:t>
                    </m:r>
                    <m:r>
                      <a:rPr lang="cs-CZ" sz="2000" b="1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𝟏</m:t>
                    </m:r>
                  </m:oMath>
                </a14:m>
                <a:r>
                  <a:rPr lang="cs-CZ" b="1" dirty="0" smtClean="0"/>
                  <a:t>:</a:t>
                </a:r>
                <a:endParaRPr lang="cs-CZ" b="1" dirty="0"/>
              </a:p>
            </p:txBody>
          </p:sp>
        </mc:Choice>
        <mc:Fallback xmlns="">
          <p:sp>
            <p:nvSpPr>
              <p:cNvPr id="13" name="TextovéPole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4302" y="892269"/>
                <a:ext cx="8345148" cy="392993"/>
              </a:xfrm>
              <a:prstGeom prst="rect">
                <a:avLst/>
              </a:prstGeom>
              <a:blipFill rotWithShape="1">
                <a:blip r:embed="rId3"/>
                <a:stretch>
                  <a:fillRect l="-657" t="-1538" b="-2307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ovéPole 13"/>
              <p:cNvSpPr txBox="1"/>
              <p:nvPr/>
            </p:nvSpPr>
            <p:spPr>
              <a:xfrm>
                <a:off x="360000" y="5229200"/>
                <a:ext cx="848467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/>
                  <a:t> 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; ∞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 smtClean="0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 smtClean="0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r>
                  <a:rPr lang="cs-CZ" b="1" dirty="0" smtClean="0"/>
                  <a:t>	       		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𝟎</m:t>
                        </m:r>
                        <m:r>
                          <a:rPr lang="cs-CZ" b="1" i="1">
                            <a:latin typeface="Cambria Math"/>
                          </a:rPr>
                          <m:t>; ∞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,  </m:t>
                    </m:r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endParaRPr lang="cs-CZ" b="1" dirty="0" smtClean="0"/>
              </a:p>
              <a:p>
                <a:endParaRPr lang="cs-CZ" sz="1200" b="1" dirty="0" smtClean="0"/>
              </a:p>
              <a:p>
                <a:r>
                  <a:rPr lang="cs-CZ" b="1" dirty="0" smtClean="0"/>
                  <a:t>   Funkce je rostoucí na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r>
                  <a:rPr lang="cs-CZ" b="1" dirty="0" smtClean="0"/>
                  <a:t>	 	</a:t>
                </a:r>
                <a:r>
                  <a:rPr lang="cs-CZ" b="1" dirty="0"/>
                  <a:t> Funkce je </a:t>
                </a:r>
                <a:r>
                  <a:rPr lang="cs-CZ" b="1" dirty="0" smtClean="0"/>
                  <a:t>klesající </a:t>
                </a:r>
                <a:r>
                  <a:rPr lang="cs-CZ" b="1" dirty="0"/>
                  <a:t>na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4" name="TextovéPole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5229200"/>
                <a:ext cx="8484670" cy="830997"/>
              </a:xfrm>
              <a:prstGeom prst="rect">
                <a:avLst/>
              </a:prstGeom>
              <a:blipFill rotWithShape="1">
                <a:blip r:embed="rId4"/>
                <a:stretch>
                  <a:fillRect b="-11029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Přímá spojnice 14"/>
          <p:cNvCxnSpPr/>
          <p:nvPr/>
        </p:nvCxnSpPr>
        <p:spPr>
          <a:xfrm>
            <a:off x="4538464" y="892269"/>
            <a:ext cx="16768" cy="5040560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ovéPole 18"/>
              <p:cNvSpPr txBox="1"/>
              <p:nvPr/>
            </p:nvSpPr>
            <p:spPr>
              <a:xfrm>
                <a:off x="396000" y="78282"/>
                <a:ext cx="8345148" cy="813987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2060"/>
                </a:solidFill>
              </a:ln>
            </p:spPr>
            <p:txBody>
              <a:bodyPr wrap="square" tIns="72000" bIns="72000" rtlCol="0">
                <a:spAutoFit/>
              </a:bodyPr>
              <a:lstStyle/>
              <a:p>
                <a:pPr algn="just"/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Logaritmická funkce </a:t>
                </a:r>
                <a14:m>
                  <m:oMath xmlns:m="http://schemas.openxmlformats.org/officeDocument/2006/math">
                    <m:r>
                      <a:rPr lang="cs-CZ" sz="2400" b="1" i="1">
                        <a:latin typeface="Cambria Math"/>
                      </a:rPr>
                      <m:t>𝒚</m:t>
                    </m:r>
                    <m:r>
                      <a:rPr lang="cs-CZ" sz="2400" b="1" i="1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cs-CZ" sz="2400" b="1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cs-CZ" sz="2400" b="1" i="1" smtClean="0">
                            <a:latin typeface="Cambria Math"/>
                          </a:rPr>
                          <m:t>𝒍𝒐𝒈</m:t>
                        </m:r>
                      </m:e>
                      <m:sub>
                        <m:r>
                          <a:rPr lang="cs-CZ" sz="2400" b="1" i="1" smtClean="0">
                            <a:latin typeface="Cambria Math"/>
                          </a:rPr>
                          <m:t>𝒂</m:t>
                        </m:r>
                      </m:sub>
                    </m:sSub>
                    <m:r>
                      <a:rPr lang="cs-CZ" sz="2400" b="1" i="1" smtClean="0">
                        <a:latin typeface="Cambria Math"/>
                      </a:rPr>
                      <m:t> </m:t>
                    </m:r>
                    <m:r>
                      <a:rPr lang="cs-CZ" sz="2400" b="1" i="1" smtClean="0">
                        <a:latin typeface="Cambria Math"/>
                      </a:rPr>
                      <m:t>𝒙</m:t>
                    </m:r>
                  </m:oMath>
                </a14:m>
                <a:r>
                  <a:rPr lang="cs-CZ" sz="2000" dirty="0">
                    <a:latin typeface="Times New Roman" pitchFamily="18" charset="0"/>
                    <a:cs typeface="Times New Roman" pitchFamily="18" charset="0"/>
                  </a:rPr>
                  <a:t>,</a:t>
                </a:r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kde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je kladné reálné číslo, </a:t>
                </a:r>
                <a14:m>
                  <m:oMath xmlns:m="http://schemas.openxmlformats.org/officeDocument/2006/math">
                    <m:r>
                      <a:rPr lang="cs-CZ" sz="2000" b="1" i="1" smtClean="0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≠</m:t>
                    </m:r>
                    <m:r>
                      <a:rPr lang="cs-CZ" sz="2000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𝟏</m:t>
                    </m:r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 a </a:t>
                </a:r>
                <a14:m>
                  <m:oMath xmlns:m="http://schemas.openxmlformats.org/officeDocument/2006/math">
                    <m:r>
                      <a:rPr lang="cs-CZ" sz="2000" b="1" i="1">
                        <a:latin typeface="Cambria Math"/>
                        <a:cs typeface="Times New Roman" pitchFamily="18" charset="0"/>
                      </a:rPr>
                      <m:t>𝒙</m:t>
                    </m:r>
                    <m:r>
                      <a:rPr lang="cs-CZ" sz="2000" b="1" i="1">
                        <a:latin typeface="Cambria Math"/>
                        <a:cs typeface="Times New Roman" pitchFamily="18" charset="0"/>
                      </a:rPr>
                      <m:t>∈</m:t>
                    </m:r>
                    <m:d>
                      <m:dPr>
                        <m:ctrlPr>
                          <a:rPr lang="cs-CZ" sz="2000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sz="2000" b="1" i="1">
                            <a:latin typeface="Cambria Math"/>
                            <a:cs typeface="Times New Roman" pitchFamily="18" charset="0"/>
                          </a:rPr>
                          <m:t>𝟎</m:t>
                        </m:r>
                        <m:r>
                          <a:rPr lang="cs-CZ" sz="2000" b="1" i="1">
                            <a:latin typeface="Cambria Math"/>
                            <a:cs typeface="Times New Roman" pitchFamily="18" charset="0"/>
                          </a:rPr>
                          <m:t>; ∞</m:t>
                        </m:r>
                      </m:e>
                    </m:d>
                  </m:oMath>
                </a14:m>
                <a:r>
                  <a:rPr lang="cs-CZ" sz="20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9" name="TextovéPole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000" y="78282"/>
                <a:ext cx="8345148" cy="813987"/>
              </a:xfrm>
              <a:prstGeom prst="rect">
                <a:avLst/>
              </a:prstGeom>
              <a:blipFill rotWithShape="1">
                <a:blip r:embed="rId5"/>
                <a:stretch>
                  <a:fillRect l="-582" r="-509" b="-7194"/>
                </a:stretch>
              </a:blipFill>
              <a:ln w="38100">
                <a:solidFill>
                  <a:srgbClr val="002060"/>
                </a:solidFill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54" y="1285262"/>
            <a:ext cx="3846260" cy="372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478" y="1285262"/>
            <a:ext cx="3886972" cy="372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144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 Logaritmické funkce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sSub>
                      <m:sSub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𝒍𝒐𝒈</m:t>
                        </m:r>
                      </m:e>
                      <m:sub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𝒂</m:t>
                        </m:r>
                      </m:sub>
                    </m:sSub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𝒙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                            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v 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závislosti 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na 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koeficientu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&gt;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𝟏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 .</a:t>
                </a:r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ovéPole 6"/>
          <p:cNvSpPr txBox="1"/>
          <p:nvPr/>
        </p:nvSpPr>
        <p:spPr>
          <a:xfrm>
            <a:off x="438525" y="32104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Šipka doleva 7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2050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1196752"/>
            <a:ext cx="8077946" cy="4305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8141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ovéPole 5"/>
              <p:cNvSpPr txBox="1"/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Sledujte, jak se mění graf  Logaritmické funkce 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𝒇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=</m:t>
                    </m:r>
                    <m:sSub>
                      <m:sSubPr>
                        <m:ctrlP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𝒍𝒐𝒈</m:t>
                        </m:r>
                      </m:e>
                      <m:sub>
                        <m:r>
                          <a:rPr lang="cs-CZ" b="1" i="1" smtClean="0">
                            <a:latin typeface="Cambria Math"/>
                            <a:cs typeface="Times New Roman" pitchFamily="18" charset="0"/>
                          </a:rPr>
                          <m:t>𝒂</m:t>
                        </m:r>
                      </m:sub>
                    </m:sSub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cs-CZ" b="1" i="1" smtClean="0">
                        <a:latin typeface="Cambria Math"/>
                        <a:cs typeface="Times New Roman" pitchFamily="18" charset="0"/>
                      </a:rPr>
                      <m:t>𝒙</m:t>
                    </m:r>
                  </m:oMath>
                </a14:m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                             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v 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závislosti  </a:t>
                </a:r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na </a:t>
                </a:r>
                <a:r>
                  <a:rPr lang="cs-CZ" b="1" dirty="0" smtClean="0">
                    <a:latin typeface="Times New Roman" pitchFamily="18" charset="0"/>
                    <a:cs typeface="Times New Roman" pitchFamily="18" charset="0"/>
                  </a:rPr>
                  <a:t>koeficientu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, kde </a:t>
                </a:r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&lt;</m:t>
                    </m:r>
                    <m:r>
                      <a:rPr lang="cs-CZ" b="1" i="1">
                        <a:latin typeface="Cambria Math"/>
                        <a:cs typeface="Times New Roman" pitchFamily="18" charset="0"/>
                      </a:rPr>
                      <m:t>𝒂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&lt;</m:t>
                    </m:r>
                    <m:r>
                      <a:rPr lang="cs-CZ" b="1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𝟏</m:t>
                    </m:r>
                  </m:oMath>
                </a14:m>
                <a:r>
                  <a:rPr lang="cs-CZ" b="1" dirty="0">
                    <a:latin typeface="Times New Roman" pitchFamily="18" charset="0"/>
                    <a:cs typeface="Times New Roman" pitchFamily="18" charset="0"/>
                  </a:rPr>
                  <a:t> .</a:t>
                </a:r>
              </a:p>
            </p:txBody>
          </p:sp>
        </mc:Choice>
        <mc:Fallback xmlns="">
          <p:sp>
            <p:nvSpPr>
              <p:cNvPr id="6" name="TextovéPol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6979" y="259487"/>
                <a:ext cx="7543600" cy="646331"/>
              </a:xfrm>
              <a:prstGeom prst="rect">
                <a:avLst/>
              </a:prstGeom>
              <a:blipFill rotWithShape="1">
                <a:blip r:embed="rId2"/>
                <a:stretch>
                  <a:fillRect l="-646" t="-4717"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ovéPole 6"/>
          <p:cNvSpPr txBox="1"/>
          <p:nvPr/>
        </p:nvSpPr>
        <p:spPr>
          <a:xfrm>
            <a:off x="438525" y="321042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Šipka doleva 7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9" name="TextovéPole 8"/>
          <p:cNvSpPr txBox="1"/>
          <p:nvPr/>
        </p:nvSpPr>
        <p:spPr>
          <a:xfrm>
            <a:off x="597818" y="5836562"/>
            <a:ext cx="8020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err="1" smtClean="0"/>
              <a:t>Pozn</a:t>
            </a:r>
            <a:r>
              <a:rPr lang="cs-CZ" sz="1200" dirty="0" smtClean="0"/>
              <a:t>:   Ke spuštění je nutné mít nainstalovanou aplikaci  </a:t>
            </a:r>
            <a:r>
              <a:rPr lang="cs-CZ" sz="1200" dirty="0" err="1" smtClean="0"/>
              <a:t>GeoGebra</a:t>
            </a:r>
            <a:r>
              <a:rPr lang="cs-CZ" sz="1200" dirty="0" smtClean="0"/>
              <a:t>.</a:t>
            </a:r>
            <a:endParaRPr lang="cs-CZ" sz="1200" dirty="0"/>
          </a:p>
        </p:txBody>
      </p:sp>
      <p:pic>
        <p:nvPicPr>
          <p:cNvPr id="3074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43" y="1196752"/>
            <a:ext cx="8078403" cy="4305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55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ovéPole 9"/>
              <p:cNvSpPr txBox="1"/>
              <p:nvPr/>
            </p:nvSpPr>
            <p:spPr>
              <a:xfrm>
                <a:off x="1095516" y="357794"/>
                <a:ext cx="7543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Načrtněte graf funkce </a:t>
                </a:r>
                <a14:m>
                  <m:oMath xmlns:m="http://schemas.openxmlformats.org/officeDocument/2006/math"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𝑓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: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=</m:t>
                    </m:r>
                    <m:sSub>
                      <m:sSubPr>
                        <m:ctrlP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𝑙𝑜𝑔</m:t>
                        </m:r>
                      </m:e>
                      <m:sub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sub>
                    </m:sSub>
                    <m:d>
                      <m:dPr>
                        <m:ctrlP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cs-CZ" b="0" i="1" smtClean="0"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e>
                    </m:d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cs-CZ" b="0" i="1" smtClean="0">
                        <a:latin typeface="Cambria Math"/>
                        <a:cs typeface="Times New Roman" pitchFamily="18" charset="0"/>
                      </a:rPr>
                      <m:t>3</m:t>
                    </m:r>
                  </m:oMath>
                </a14:m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, určete vlastnosti.</a:t>
                </a:r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516" y="357794"/>
                <a:ext cx="7543600" cy="369332"/>
              </a:xfrm>
              <a:prstGeom prst="rect">
                <a:avLst/>
              </a:prstGeom>
              <a:blipFill rotWithShape="1">
                <a:blip r:embed="rId2"/>
                <a:stretch>
                  <a:fillRect l="-728" t="-8333" b="-26667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ovéPole 10"/>
          <p:cNvSpPr txBox="1"/>
          <p:nvPr/>
        </p:nvSpPr>
        <p:spPr>
          <a:xfrm>
            <a:off x="450776" y="280850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bdélník 14"/>
              <p:cNvSpPr/>
              <p:nvPr/>
            </p:nvSpPr>
            <p:spPr>
              <a:xfrm>
                <a:off x="360000" y="5662989"/>
                <a:ext cx="827911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cs-CZ" b="1" i="1" smtClean="0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(</m:t>
                    </m:r>
                    <m:r>
                      <a:rPr lang="cs-CZ" b="1" i="1" smtClean="0">
                        <a:latin typeface="Cambria Math"/>
                      </a:rPr>
                      <m:t>𝟒</m:t>
                    </m:r>
                    <m:r>
                      <a:rPr lang="cs-CZ" b="1" i="1" smtClean="0">
                        <a:latin typeface="Cambria Math"/>
                      </a:rPr>
                      <m:t>; ∞)</m:t>
                    </m:r>
                  </m:oMath>
                </a14:m>
                <a:r>
                  <a:rPr lang="cs-CZ" b="1" i="1" dirty="0" smtClean="0">
                    <a:latin typeface="Cambria Math"/>
                  </a:rPr>
                  <a:t>		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𝑯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  <m:r>
                      <a:rPr lang="cs-CZ" b="1" i="1">
                        <a:latin typeface="Cambria Math"/>
                      </a:rPr>
                      <m:t>=</m:t>
                    </m:r>
                    <m:r>
                      <a:rPr lang="cs-CZ" b="1" i="1" smtClean="0">
                        <a:latin typeface="Cambria Math"/>
                      </a:rPr>
                      <m:t>𝑹</m:t>
                    </m:r>
                  </m:oMath>
                </a14:m>
                <a:endParaRPr lang="cs-CZ" b="1" dirty="0" smtClean="0"/>
              </a:p>
              <a:p>
                <a:r>
                  <a:rPr lang="cs-CZ" b="1" dirty="0" smtClean="0"/>
                  <a:t>		       Funkce </a:t>
                </a:r>
                <a:r>
                  <a:rPr lang="cs-CZ" b="1" dirty="0"/>
                  <a:t>je </a:t>
                </a:r>
                <a:r>
                  <a:rPr lang="cs-CZ" b="1" dirty="0" smtClean="0"/>
                  <a:t>klesající  </a:t>
                </a:r>
                <a:r>
                  <a:rPr lang="cs-CZ" b="1" dirty="0"/>
                  <a:t>na </a:t>
                </a:r>
                <a14:m>
                  <m:oMath xmlns:m="http://schemas.openxmlformats.org/officeDocument/2006/math">
                    <m:r>
                      <a:rPr lang="cs-CZ" b="1" i="1">
                        <a:latin typeface="Cambria Math"/>
                      </a:rPr>
                      <m:t>𝑫</m:t>
                    </m:r>
                    <m:d>
                      <m:dPr>
                        <m:ctrlPr>
                          <a:rPr lang="cs-CZ" b="1" i="1">
                            <a:latin typeface="Cambria Math"/>
                          </a:rPr>
                        </m:ctrlPr>
                      </m:dPr>
                      <m:e>
                        <m:r>
                          <a:rPr lang="cs-CZ" b="1" i="1">
                            <a:latin typeface="Cambria Math"/>
                          </a:rPr>
                          <m:t>𝒇</m:t>
                        </m:r>
                      </m:e>
                    </m:d>
                  </m:oMath>
                </a14:m>
                <a:endParaRPr lang="cs-CZ" b="1" dirty="0"/>
              </a:p>
            </p:txBody>
          </p:sp>
        </mc:Choice>
        <mc:Fallback xmlns="">
          <p:sp>
            <p:nvSpPr>
              <p:cNvPr id="15" name="Obdélník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00" y="5662989"/>
                <a:ext cx="8279116" cy="646331"/>
              </a:xfrm>
              <a:prstGeom prst="rect">
                <a:avLst/>
              </a:prstGeom>
              <a:blipFill rotWithShape="1">
                <a:blip r:embed="rId4"/>
                <a:stretch>
                  <a:fillRect b="-14151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08720"/>
            <a:ext cx="6572828" cy="4610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2201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ovéPole 9"/>
              <p:cNvSpPr txBox="1"/>
              <p:nvPr/>
            </p:nvSpPr>
            <p:spPr>
              <a:xfrm>
                <a:off x="1095516" y="357794"/>
                <a:ext cx="7543600" cy="485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cs-CZ" dirty="0" smtClean="0">
                    <a:latin typeface="Times New Roman" pitchFamily="18" charset="0"/>
                    <a:cs typeface="Times New Roman" pitchFamily="18" charset="0"/>
                  </a:rPr>
                  <a:t>Ověřte graficky správnost nerovnosti: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𝑙𝑜𝑔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,</m:t>
                        </m:r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75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4</m:t>
                    </m:r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&gt;</m:t>
                    </m:r>
                    <m:sSub>
                      <m:sSubPr>
                        <m:ctrlP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𝑙𝑜𝑔</m:t>
                        </m:r>
                      </m:e>
                      <m:sub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,</m:t>
                        </m:r>
                        <m:r>
                          <a:rPr lang="cs-CZ" sz="2400" b="0" i="1" smtClean="0">
                            <a:latin typeface="Cambria Math"/>
                            <a:cs typeface="Times New Roman" pitchFamily="18" charset="0"/>
                          </a:rPr>
                          <m:t>75</m:t>
                        </m:r>
                      </m:sub>
                    </m:sSub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cs-CZ" sz="2400" b="0" i="1" smtClean="0">
                        <a:latin typeface="Cambria Math"/>
                        <a:cs typeface="Times New Roman" pitchFamily="18" charset="0"/>
                      </a:rPr>
                      <m:t>5</m:t>
                    </m:r>
                  </m:oMath>
                </a14:m>
                <a:endParaRPr lang="cs-CZ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516" y="357794"/>
                <a:ext cx="7543600" cy="485326"/>
              </a:xfrm>
              <a:prstGeom prst="rect">
                <a:avLst/>
              </a:prstGeom>
              <a:blipFill rotWithShape="1">
                <a:blip r:embed="rId2"/>
                <a:stretch>
                  <a:fillRect l="-728" b="-13924"/>
                </a:stretch>
              </a:blipFill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ovéPole 10"/>
          <p:cNvSpPr txBox="1"/>
          <p:nvPr/>
        </p:nvSpPr>
        <p:spPr>
          <a:xfrm>
            <a:off x="450776" y="280850"/>
            <a:ext cx="446678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cs-CZ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Šipka doleva 11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  <p:sp>
        <p:nvSpPr>
          <p:cNvPr id="15" name="Obdélník 14"/>
          <p:cNvSpPr/>
          <p:nvPr/>
        </p:nvSpPr>
        <p:spPr>
          <a:xfrm>
            <a:off x="360000" y="5811685"/>
            <a:ext cx="82791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dirty="0" smtClean="0"/>
              <a:t>		</a:t>
            </a:r>
            <a:r>
              <a:rPr lang="cs-CZ" sz="2800" b="1" dirty="0" smtClean="0">
                <a:solidFill>
                  <a:srgbClr val="FF0000"/>
                </a:solidFill>
              </a:rPr>
              <a:t>Nerovnost  není  správně.</a:t>
            </a:r>
            <a:endParaRPr lang="cs-CZ" sz="2800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980728"/>
            <a:ext cx="5472608" cy="4734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454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262817" y="260648"/>
            <a:ext cx="8640960" cy="597492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371097" y="404664"/>
            <a:ext cx="835292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u="sng" dirty="0" smtClean="0">
                <a:latin typeface="Times New Roman" pitchFamily="18" charset="0"/>
                <a:cs typeface="Times New Roman" pitchFamily="18" charset="0"/>
              </a:rPr>
              <a:t>Anotace: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Tato prezentace slouží k výkladu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Logaritmické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funkce. Žáci dle základu </a:t>
            </a:r>
            <a:r>
              <a:rPr lang="cs-CZ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>
                <a:latin typeface="Times New Roman" pitchFamily="18" charset="0"/>
                <a:cs typeface="Times New Roman" pitchFamily="18" charset="0"/>
              </a:rPr>
              <a:t>logaritmické </a:t>
            </a:r>
            <a:r>
              <a:rPr lang="cs-CZ" smtClean="0">
                <a:latin typeface="Times New Roman" pitchFamily="18" charset="0"/>
                <a:cs typeface="Times New Roman" pitchFamily="18" charset="0"/>
              </a:rPr>
              <a:t>funkce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určují vlastnosti funkce a řeší příklady.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Při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výkladu jsou použity ukázky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logaritmických funkcí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pomocí aplikace </a:t>
            </a:r>
            <a:r>
              <a:rPr lang="cs-CZ" b="1" dirty="0" err="1" smtClean="0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cs-CZ" dirty="0" err="1">
                <a:latin typeface="Times New Roman" pitchFamily="18" charset="0"/>
                <a:cs typeface="Times New Roman" pitchFamily="18" charset="0"/>
              </a:rPr>
              <a:t>GeoGebra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 je volně šiřitelný software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. Vše </a:t>
            </a:r>
            <a:r>
              <a:rPr lang="cs-CZ" dirty="0">
                <a:latin typeface="Times New Roman" pitchFamily="18" charset="0"/>
                <a:cs typeface="Times New Roman" pitchFamily="18" charset="0"/>
              </a:rPr>
              <a:t>potřebné je na </a:t>
            </a:r>
            <a:r>
              <a:rPr lang="cs-CZ" dirty="0" smtClean="0">
                <a:latin typeface="Times New Roman" pitchFamily="18" charset="0"/>
                <a:cs typeface="Times New Roman" pitchFamily="18" charset="0"/>
              </a:rPr>
              <a:t>								</a:t>
            </a:r>
            <a:r>
              <a:rPr lang="cs-CZ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cs-CZ" dirty="0">
                <a:latin typeface="Times New Roman" pitchFamily="18" charset="0"/>
                <a:cs typeface="Times New Roman" pitchFamily="18" charset="0"/>
                <a:hlinkClick r:id="rId2"/>
              </a:rPr>
              <a:t>://www.geogebra.org/cms/cs</a:t>
            </a:r>
            <a:endParaRPr lang="cs-CZ" dirty="0">
              <a:latin typeface="Times New Roman" pitchFamily="18" charset="0"/>
              <a:cs typeface="Times New Roman" pitchFamily="18" charset="0"/>
            </a:endParaRPr>
          </a:p>
          <a:p>
            <a:r>
              <a:rPr lang="cs-CZ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cs-CZ" dirty="0">
                <a:latin typeface="Times New Roman" pitchFamily="18" charset="0"/>
                <a:cs typeface="Times New Roman" pitchFamily="18" charset="0"/>
              </a:rPr>
            </a:br>
            <a:r>
              <a:rPr lang="cs-CZ" b="1" u="sng" dirty="0">
                <a:latin typeface="Times New Roman" pitchFamily="18" charset="0"/>
                <a:cs typeface="Times New Roman" pitchFamily="18" charset="0"/>
              </a:rPr>
              <a:t>Použité zdroje:</a:t>
            </a:r>
          </a:p>
          <a:p>
            <a:pPr algn="just">
              <a:buNone/>
            </a:pPr>
            <a:r>
              <a:rPr lang="cs-CZ" dirty="0">
                <a:latin typeface="Times New Roman" pitchFamily="18" charset="0"/>
                <a:cs typeface="Times New Roman" pitchFamily="18" charset="0"/>
              </a:rPr>
              <a:t>Doc. RNDr. Oldřich Odvárko , DrSc. a kol.: Matematika pro SOŠ a studijní obory SOU, 2. část, 6. vydání 1996, Prometheus, ISBN 80-7196-042-X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Doc. RNDr. Oldřich Odvárko, DrSc. a kol.: Matematika pro SOŠ a studijní obory SOU, 3. část, 5. vydání 1996, Prometheus, ISBN 80-7196-039-X</a:t>
            </a:r>
          </a:p>
          <a:p>
            <a:pPr algn="just"/>
            <a:r>
              <a:rPr lang="cs-CZ" dirty="0">
                <a:latin typeface="Times New Roman" pitchFamily="18" charset="0"/>
                <a:cs typeface="Times New Roman" pitchFamily="18" charset="0"/>
              </a:rPr>
              <a:t>Doc. RNDr. František Jirásek, DrSc. a kol.: Sbírka úloh z matematiky pro SOŠ a studijní obory SOU, 1. část, 5. vydání 1986, Prometheus, ISBN 80-85849-55-0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392801" y="542063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Autorem materiálu a všech jeho částí, není-li uvedeno jinak,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je</a:t>
            </a:r>
          </a:p>
          <a:p>
            <a:r>
              <a:rPr lang="cs-CZ" dirty="0">
                <a:latin typeface="Arial" pitchFamily="34" charset="0"/>
                <a:cs typeface="Arial" pitchFamily="34" charset="0"/>
              </a:rPr>
              <a:t>	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					       </a:t>
            </a:r>
            <a:r>
              <a:rPr lang="cs-CZ" dirty="0">
                <a:latin typeface="Arial" pitchFamily="34" charset="0"/>
                <a:cs typeface="Arial" pitchFamily="34" charset="0"/>
              </a:rPr>
              <a:t>Mgr.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Stanislav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Prucek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Přímá spojnice 4"/>
          <p:cNvCxnSpPr/>
          <p:nvPr/>
        </p:nvCxnSpPr>
        <p:spPr>
          <a:xfrm>
            <a:off x="262817" y="5373216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Přímá spojnice 5"/>
          <p:cNvCxnSpPr/>
          <p:nvPr/>
        </p:nvCxnSpPr>
        <p:spPr>
          <a:xfrm>
            <a:off x="262817" y="1700808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6"/>
          <p:cNvCxnSpPr/>
          <p:nvPr/>
        </p:nvCxnSpPr>
        <p:spPr>
          <a:xfrm>
            <a:off x="262817" y="2564904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Šipka doleva 7">
            <a:hlinkClick r:id="rId3" action="ppaction://hlinksldjump"/>
          </p:cNvPr>
          <p:cNvSpPr/>
          <p:nvPr/>
        </p:nvSpPr>
        <p:spPr>
          <a:xfrm>
            <a:off x="467544" y="6309320"/>
            <a:ext cx="1008112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 smtClean="0"/>
              <a:t>zpět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621718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1841</TotalTime>
  <Words>430</Words>
  <Application>Microsoft Office PowerPoint</Application>
  <PresentationFormat>Předvádění na obrazovce (4:3)</PresentationFormat>
  <Paragraphs>62</Paragraphs>
  <Slides>9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0" baseType="lpstr">
      <vt:lpstr>Tok</vt:lpstr>
      <vt:lpstr>Prezentace aplikace PowerPoint</vt:lpstr>
      <vt:lpstr>Prezentace aplikace PowerPoint</vt:lpstr>
      <vt:lpstr>LOGARITMICKÁ FUNKCE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Prucek Stanislav</dc:creator>
  <cp:lastModifiedBy>NB3</cp:lastModifiedBy>
  <cp:revision>147</cp:revision>
  <dcterms:created xsi:type="dcterms:W3CDTF">2013-01-11T17:11:37Z</dcterms:created>
  <dcterms:modified xsi:type="dcterms:W3CDTF">2013-12-19T18:17:36Z</dcterms:modified>
</cp:coreProperties>
</file>