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2" r:id="rId5"/>
    <p:sldId id="278" r:id="rId6"/>
    <p:sldId id="279" r:id="rId7"/>
    <p:sldId id="280" r:id="rId8"/>
    <p:sldId id="27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979"/>
    <a:srgbClr val="DDAFEF"/>
    <a:srgbClr val="782872"/>
    <a:srgbClr val="0F03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5.5.2014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5.5.2014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5.5.2014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5.5.2014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5.5.2014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" Target="slide3.xml"/><Relationship Id="rId7" Type="http://schemas.openxmlformats.org/officeDocument/2006/relationships/image" Target="../media/image8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59832" y="3429000"/>
            <a:ext cx="5400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Exponenciální rovnice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2920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71097" y="404664"/>
            <a:ext cx="835292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III-2-08-15_Exponencialni-rovnice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Stanislav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Prucek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prosinec 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0000" y="692696"/>
            <a:ext cx="8377808" cy="100811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/>
            <a:r>
              <a:rPr lang="cs-CZ" sz="4300" b="1" dirty="0" smtClean="0">
                <a:latin typeface="Arial Black" pitchFamily="34" charset="0"/>
              </a:rPr>
              <a:t>EXPONENCIÁLNÍ ROVNICE</a:t>
            </a:r>
            <a:endParaRPr lang="cs-CZ" sz="4300" b="1" dirty="0">
              <a:latin typeface="Arial Black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60000" y="2420888"/>
                <a:ext cx="8352928" cy="2569569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tIns="180000" bIns="180000" rtlCol="0">
                <a:spAutoFit/>
              </a:bodyPr>
              <a:lstStyle/>
              <a:p>
                <a:pPr algn="just"/>
                <a:r>
                  <a:rPr lang="cs-CZ" dirty="0" smtClean="0"/>
                  <a:t>	</a:t>
                </a:r>
              </a:p>
              <a:p>
                <a:pPr algn="just"/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	Pro všechna reálná čísla </a:t>
                </a:r>
                <a:r>
                  <a:rPr lang="cs-CZ" sz="2400" b="1" i="1" dirty="0" smtClean="0"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cs-CZ" sz="2400" b="1" i="1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a pro každé kladné reálné číslo </a:t>
                </a:r>
                <a:r>
                  <a:rPr lang="cs-CZ" sz="2400" b="1" i="1" dirty="0" smtClean="0">
                    <a:latin typeface="Times New Roman" pitchFamily="18" charset="0"/>
                    <a:cs typeface="Times New Roman" pitchFamily="18" charset="0"/>
                  </a:rPr>
                  <a:t>a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různé od 1 platí:</a:t>
                </a:r>
              </a:p>
              <a:p>
                <a:pPr algn="just"/>
                <a:endParaRPr lang="cs-CZ" sz="2400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Je-li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1" i="1" smtClean="0">
                            <a:latin typeface="Cambria Math"/>
                          </a:rPr>
                          <m:t>𝒂</m:t>
                        </m:r>
                      </m:e>
                      <m:sup>
                        <m:r>
                          <a:rPr lang="cs-CZ" sz="2800" b="1" i="1" smtClean="0">
                            <a:latin typeface="Cambria Math"/>
                          </a:rPr>
                          <m:t>𝒙</m:t>
                        </m:r>
                      </m:sup>
                    </m:sSup>
                    <m:r>
                      <a:rPr lang="cs-CZ" sz="2800" b="1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800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1" i="1">
                            <a:latin typeface="Cambria Math"/>
                          </a:rPr>
                          <m:t>𝒂</m:t>
                        </m:r>
                      </m:e>
                      <m:sup>
                        <m:r>
                          <a:rPr lang="cs-CZ" sz="2800" b="1" i="1" smtClean="0">
                            <a:latin typeface="Cambria Math"/>
                          </a:rPr>
                          <m:t>𝒚</m:t>
                        </m:r>
                      </m:sup>
                    </m:sSup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,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  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pak </a:t>
                </a:r>
                <a:r>
                  <a:rPr lang="cs-CZ" sz="2400" dirty="0">
                    <a:latin typeface="Times New Roman" pitchFamily="18" charset="0"/>
                    <a:cs typeface="Times New Roman" pitchFamily="18" charset="0"/>
                  </a:rPr>
                  <a:t>je 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  <a:p>
                <a:endParaRPr lang="cs-CZ" sz="800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	</a:t>
                </a:r>
                <a:endParaRPr lang="cs-CZ" sz="2400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420888"/>
                <a:ext cx="8352928" cy="2569569"/>
              </a:xfrm>
              <a:prstGeom prst="rect">
                <a:avLst/>
              </a:prstGeom>
              <a:blipFill rotWithShape="1">
                <a:blip r:embed="rId2"/>
                <a:stretch>
                  <a:fillRect l="-872" r="-945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2809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Šipka doleva 2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468000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60000" y="4392000"/>
                <a:ext cx="842493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cs typeface="Times New Roman" pitchFamily="18" charset="0"/>
                  </a:rPr>
                  <a:t>		</a:t>
                </a:r>
                <a:r>
                  <a:rPr lang="cs-CZ" dirty="0" smtClean="0">
                    <a:cs typeface="Times New Roman" pitchFamily="18" charset="0"/>
                  </a:rPr>
                  <a:t>           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=4</m:t>
                    </m:r>
                  </m:oMath>
                </a14:m>
                <a:endParaRPr lang="cs-CZ" i="1" dirty="0" smtClean="0">
                  <a:latin typeface="Cambria Math"/>
                  <a:cs typeface="Times New Roman" pitchFamily="18" charset="0"/>
                </a:endParaRPr>
              </a:p>
              <a:p>
                <a:r>
                  <a:rPr lang="cs-CZ" b="1" dirty="0" smtClean="0">
                    <a:cs typeface="Times New Roman" pitchFamily="18" charset="0"/>
                  </a:rPr>
                  <a:t>			         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</m:oMath>
                </a14:m>
                <a:endParaRPr lang="cs-CZ" b="1" dirty="0">
                  <a:latin typeface="Cambria Math" pitchFamily="18" charset="0"/>
                  <a:ea typeface="Cambria Math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392000"/>
                <a:ext cx="8424936" cy="646331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60000" y="5292000"/>
                <a:ext cx="839553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Rovnice má jedno řešení     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𝑷</m:t>
                    </m:r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cs-CZ" b="1" i="1" dirty="0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1" i="1" dirty="0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e>
                    </m:d>
                  </m:oMath>
                </a14:m>
                <a:r>
                  <a:rPr lang="cs-CZ" b="0" dirty="0" smtClean="0"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292000"/>
                <a:ext cx="8395539" cy="369332"/>
              </a:xfrm>
              <a:prstGeom prst="rect">
                <a:avLst/>
              </a:prstGeom>
              <a:blipFill rotWithShape="1">
                <a:blip r:embed="rId5"/>
                <a:stretch>
                  <a:fillRect l="-581" t="-9836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1165800" y="971002"/>
            <a:ext cx="7685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Řešte rovnici: 		</a:t>
            </a:r>
            <a:endParaRPr lang="cs-CZ" sz="2000" b="0" i="1" dirty="0" smtClean="0">
              <a:latin typeface="Cambria Math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60000" y="894058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60000" y="1465448"/>
                <a:ext cx="4170873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	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  <m:r>
                          <a:rPr lang="cs-CZ" b="1" i="1" smtClean="0">
                            <a:latin typeface="Cambria Math"/>
                          </a:rPr>
                          <m:t>𝒙</m:t>
                        </m:r>
                        <m:r>
                          <a:rPr lang="cs-CZ" b="1" i="1" smtClean="0"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latin typeface="Cambria Math"/>
                          </a:rPr>
                          <m:t>𝟏</m:t>
                        </m:r>
                      </m:sup>
                    </m:sSup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𝟖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465448"/>
                <a:ext cx="4170873" cy="37555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360000" y="2759940"/>
                <a:ext cx="6863914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	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  <m:r>
                          <a:rPr lang="cs-CZ" b="1" i="1" smtClean="0">
                            <a:latin typeface="Cambria Math"/>
                          </a:rPr>
                          <m:t>𝒙</m:t>
                        </m:r>
                        <m:r>
                          <a:rPr lang="cs-CZ" b="1" i="1" smtClean="0"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latin typeface="Cambria Math"/>
                          </a:rPr>
                          <m:t>𝟏</m:t>
                        </m:r>
                      </m:sup>
                    </m:sSup>
                    <m:r>
                      <a:rPr lang="cs-CZ" b="1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759940"/>
                <a:ext cx="6863914" cy="37555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360000" y="3953975"/>
                <a:ext cx="73083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	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𝟐</m:t>
                    </m:r>
                    <m:r>
                      <a:rPr lang="cs-CZ" b="1" i="1" smtClean="0">
                        <a:latin typeface="Cambria Math"/>
                      </a:rPr>
                      <m:t>𝒙</m:t>
                    </m:r>
                    <m:r>
                      <a:rPr lang="cs-CZ" b="1" i="1" smtClean="0">
                        <a:latin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</a:rPr>
                      <m:t>𝟏</m:t>
                    </m:r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𝟑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953975"/>
                <a:ext cx="7308344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ovéPole 20"/>
          <p:cNvSpPr txBox="1"/>
          <p:nvPr/>
        </p:nvSpPr>
        <p:spPr>
          <a:xfrm>
            <a:off x="360178" y="1976708"/>
            <a:ext cx="8322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0" dirty="0" smtClean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Obě strany rovnice upravíme tak, aby byly vyjádřeny ve tvaru mocnin o stejném základu: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60000" y="3312000"/>
            <a:ext cx="8322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0" dirty="0" smtClean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Užijeme větu uvedenou v úvodu prezentace: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441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8" grpId="0"/>
      <p:bldP spid="19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Šipka doleva 2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468000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60000" y="4464000"/>
                <a:ext cx="8424936" cy="813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cs typeface="Times New Roman" pitchFamily="18" charset="0"/>
                  </a:rPr>
                  <a:t>		</a:t>
                </a:r>
                <a:r>
                  <a:rPr lang="cs-CZ" dirty="0" smtClean="0">
                    <a:cs typeface="Times New Roman" pitchFamily="18" charset="0"/>
                  </a:rPr>
                  <a:t>                    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−6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=−14</m:t>
                    </m:r>
                  </m:oMath>
                </a14:m>
                <a:endParaRPr lang="cs-CZ" i="1" dirty="0" smtClean="0">
                  <a:latin typeface="Cambria Math"/>
                  <a:cs typeface="Times New Roman" pitchFamily="18" charset="0"/>
                </a:endParaRPr>
              </a:p>
              <a:p>
                <a:r>
                  <a:rPr lang="cs-CZ" b="1" dirty="0" smtClean="0">
                    <a:cs typeface="Times New Roman" pitchFamily="18" charset="0"/>
                  </a:rPr>
                  <a:t>			</a:t>
                </a:r>
                <a:r>
                  <a:rPr lang="cs-CZ" sz="1600" b="1" dirty="0" smtClean="0">
                    <a:cs typeface="Times New Roman" pitchFamily="18" charset="0"/>
                  </a:rPr>
                  <a:t>                         </a:t>
                </a:r>
                <a14:m>
                  <m:oMath xmlns:m="http://schemas.openxmlformats.org/officeDocument/2006/math">
                    <m:r>
                      <a:rPr lang="cs-CZ" sz="2000" b="1" i="1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sz="20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𝟏𝟒</m:t>
                        </m:r>
                      </m:num>
                      <m:den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𝟔</m:t>
                        </m:r>
                      </m:den>
                    </m:f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𝟕</m:t>
                        </m:r>
                      </m:num>
                      <m:den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cs-CZ" sz="1400" b="1" dirty="0">
                  <a:latin typeface="Cambria Math" pitchFamily="18" charset="0"/>
                  <a:ea typeface="Cambria Math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464000"/>
                <a:ext cx="8424936" cy="81394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60000" y="5353649"/>
                <a:ext cx="8395539" cy="6417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Rovnice má jedno řešení     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latin typeface="Cambria Math"/>
                        <a:cs typeface="Times New Roman" pitchFamily="18" charset="0"/>
                      </a:rPr>
                      <m:t>𝑷</m:t>
                    </m:r>
                    <m:r>
                      <a:rPr lang="cs-CZ" sz="2400" b="1" i="1" dirty="0" smtClean="0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cs-CZ" sz="2400" b="1" i="1" dirty="0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sz="2400" b="1" i="1" dirty="0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cs-CZ" sz="2400" b="1" i="1" dirty="0" smtClean="0">
                                <a:latin typeface="Cambria Math"/>
                                <a:cs typeface="Times New Roman" pitchFamily="18" charset="0"/>
                              </a:rPr>
                              <m:t>𝟕</m:t>
                            </m:r>
                          </m:num>
                          <m:den>
                            <m:r>
                              <a:rPr lang="cs-CZ" sz="2400" b="1" i="1" dirty="0" smtClean="0">
                                <a:latin typeface="Cambria Math"/>
                                <a:cs typeface="Times New Roman" pitchFamily="18" charset="0"/>
                              </a:rPr>
                              <m:t>𝟑</m:t>
                            </m:r>
                          </m:den>
                        </m:f>
                      </m:e>
                    </m:d>
                  </m:oMath>
                </a14:m>
                <a:r>
                  <a:rPr lang="cs-CZ" b="0" dirty="0" smtClean="0"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353649"/>
                <a:ext cx="8395539" cy="641779"/>
              </a:xfrm>
              <a:prstGeom prst="rect">
                <a:avLst/>
              </a:prstGeom>
              <a:blipFill rotWithShape="1">
                <a:blip r:embed="rId4"/>
                <a:stretch>
                  <a:fillRect l="-5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1165800" y="668496"/>
            <a:ext cx="7685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Řešte rovnici: 		</a:t>
            </a:r>
            <a:endParaRPr lang="cs-CZ" sz="2000" b="0" i="1" dirty="0" smtClean="0">
              <a:latin typeface="Cambria Math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60000" y="591552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60000" y="1162942"/>
                <a:ext cx="8322934" cy="4116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			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b="1" i="1" smtClean="0">
                            <a:latin typeface="Cambria Math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cs-CZ" sz="2000" b="1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000" b="1" i="1" smtClean="0">
                                <a:latin typeface="Cambria Math"/>
                              </a:rPr>
                              <m:t>𝟑</m:t>
                            </m:r>
                          </m:e>
                          <m:sup>
                            <m:r>
                              <a:rPr lang="cs-CZ" sz="2000" b="1" i="1" smtClean="0">
                                <a:latin typeface="Cambria Math"/>
                              </a:rPr>
                              <m:t>𝟑</m:t>
                            </m:r>
                          </m:sup>
                        </m:sSup>
                        <m:r>
                          <a:rPr lang="cs-CZ" sz="2000" b="1" i="1" smtClean="0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cs-CZ" sz="2000" b="1" i="1" smtClean="0">
                            <a:latin typeface="Cambria Math"/>
                          </a:rPr>
                          <m:t>𝟐𝟕</m:t>
                        </m:r>
                      </m:e>
                      <m:sup>
                        <m:r>
                          <a:rPr lang="cs-CZ" sz="2000" b="1" i="1" smtClean="0">
                            <a:latin typeface="Cambria Math"/>
                          </a:rPr>
                          <m:t>𝟐</m:t>
                        </m:r>
                        <m:r>
                          <a:rPr lang="cs-CZ" sz="2000" b="1" i="1" smtClean="0">
                            <a:latin typeface="Cambria Math"/>
                          </a:rPr>
                          <m:t>𝒙</m:t>
                        </m:r>
                        <m:r>
                          <a:rPr lang="cs-CZ" sz="2000" b="1" i="1" smtClean="0">
                            <a:latin typeface="Cambria Math"/>
                          </a:rPr>
                          <m:t>−</m:t>
                        </m:r>
                        <m:r>
                          <a:rPr lang="cs-CZ" sz="2000" b="1" i="1" smtClean="0">
                            <a:latin typeface="Cambria Math"/>
                          </a:rPr>
                          <m:t>𝟑</m:t>
                        </m:r>
                      </m:sup>
                    </m:sSup>
                    <m:r>
                      <a:rPr lang="cs-CZ" sz="2000" b="1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0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1" i="1" smtClean="0">
                            <a:latin typeface="Cambria Math"/>
                          </a:rPr>
                          <m:t>𝟖𝟏</m:t>
                        </m:r>
                      </m:e>
                      <m:sup>
                        <m:r>
                          <a:rPr lang="cs-CZ" sz="2000" b="1" i="1" smtClean="0">
                            <a:latin typeface="Cambria Math"/>
                          </a:rPr>
                          <m:t>𝟑</m:t>
                        </m:r>
                        <m:r>
                          <a:rPr lang="cs-CZ" sz="2000" b="1" i="1" smtClean="0">
                            <a:latin typeface="Cambria Math"/>
                          </a:rPr>
                          <m:t>𝒙</m:t>
                        </m:r>
                        <m:r>
                          <a:rPr lang="cs-CZ" sz="2000" b="1" i="1" smtClean="0">
                            <a:latin typeface="Cambria Math"/>
                          </a:rPr>
                          <m:t>−</m:t>
                        </m:r>
                        <m:r>
                          <a:rPr lang="cs-CZ" sz="2000" b="1" i="1" smtClean="0">
                            <a:latin typeface="Cambria Math"/>
                          </a:rPr>
                          <m:t>𝟓</m:t>
                        </m:r>
                      </m:sup>
                    </m:sSup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162942"/>
                <a:ext cx="8322934" cy="411651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360000" y="2320533"/>
                <a:ext cx="6863914" cy="13339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	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cs-CZ" sz="2000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000" b="0" i="1">
                                <a:latin typeface="Cambria Math"/>
                              </a:rPr>
                              <m:t>3</m:t>
                            </m:r>
                          </m:e>
                          <m:sup>
                            <m:r>
                              <a:rPr lang="cs-CZ" sz="2000" b="0" i="1">
                                <a:latin typeface="Cambria Math"/>
                              </a:rPr>
                              <m:t>3</m:t>
                            </m:r>
                          </m:sup>
                        </m:sSup>
                        <m:r>
                          <a:rPr lang="cs-CZ" sz="2000" b="0" i="1">
                            <a:latin typeface="Cambria Math"/>
                            <a:ea typeface="Cambria Math"/>
                          </a:rPr>
                          <m:t>∙</m:t>
                        </m:r>
                        <m:d>
                          <m:dPr>
                            <m:ctrlPr>
                              <a:rPr lang="cs-CZ" sz="2000" i="1" smtClean="0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sz="200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2000" b="0" i="1" smtClean="0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e>
                              <m:sup>
                                <m:r>
                                  <a:rPr lang="cs-CZ" sz="2000" b="0" i="1" smtClean="0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2000" b="0" i="1">
                            <a:latin typeface="Cambria Math"/>
                          </a:rPr>
                          <m:t>2</m:t>
                        </m:r>
                        <m:r>
                          <a:rPr lang="cs-CZ" sz="2000" b="0" i="1">
                            <a:latin typeface="Cambria Math"/>
                          </a:rPr>
                          <m:t>𝑥</m:t>
                        </m:r>
                        <m:r>
                          <a:rPr lang="cs-CZ" sz="2000" b="0" i="1">
                            <a:latin typeface="Cambria Math"/>
                          </a:rPr>
                          <m:t>−3</m:t>
                        </m:r>
                      </m:sup>
                    </m:sSup>
                    <m:r>
                      <a:rPr lang="cs-CZ" sz="2000" b="0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000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sz="2000" i="1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2000" b="0" i="1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e>
                              <m:sup>
                                <m:r>
                                  <a:rPr lang="cs-CZ" sz="2000" b="0" i="1" smtClean="0">
                                    <a:latin typeface="Cambria Math"/>
                                    <a:ea typeface="Cambria Math"/>
                                  </a:rPr>
                                  <m:t>4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2000" b="0" i="1">
                            <a:latin typeface="Cambria Math"/>
                          </a:rPr>
                          <m:t>3</m:t>
                        </m:r>
                        <m:r>
                          <a:rPr lang="cs-CZ" sz="2000" b="0" i="1">
                            <a:latin typeface="Cambria Math"/>
                          </a:rPr>
                          <m:t>𝑥</m:t>
                        </m:r>
                        <m:r>
                          <a:rPr lang="cs-CZ" sz="2000" b="0" i="1">
                            <a:latin typeface="Cambria Math"/>
                          </a:rPr>
                          <m:t>−5</m:t>
                        </m:r>
                      </m:sup>
                    </m:sSup>
                  </m:oMath>
                </a14:m>
                <a:r>
                  <a:rPr lang="cs-CZ" sz="2000" dirty="0" smtClean="0"/>
                  <a:t>	</a:t>
                </a:r>
              </a:p>
              <a:p>
                <a:r>
                  <a:rPr lang="cs-CZ" sz="2000" dirty="0" smtClean="0"/>
                  <a:t>			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cs-CZ" sz="2000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000" b="0" i="1">
                                <a:latin typeface="Cambria Math"/>
                              </a:rPr>
                              <m:t>3</m:t>
                            </m:r>
                          </m:e>
                          <m:sup>
                            <m:r>
                              <a:rPr lang="cs-CZ" sz="2000" b="0" i="1">
                                <a:latin typeface="Cambria Math"/>
                              </a:rPr>
                              <m:t>3</m:t>
                            </m:r>
                          </m:sup>
                        </m:sSup>
                        <m:r>
                          <a:rPr lang="cs-CZ" sz="2000" b="0" i="1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e>
                      <m:sup>
                        <m:r>
                          <a:rPr lang="cs-CZ" sz="2000" b="0" i="1" smtClean="0">
                            <a:latin typeface="Cambria Math"/>
                          </a:rPr>
                          <m:t>6</m:t>
                        </m:r>
                        <m:r>
                          <a:rPr lang="cs-CZ" sz="2000" b="0" i="1">
                            <a:latin typeface="Cambria Math"/>
                          </a:rPr>
                          <m:t>𝑥</m:t>
                        </m:r>
                        <m:r>
                          <a:rPr lang="cs-CZ" sz="2000" b="0" i="1">
                            <a:latin typeface="Cambria Math"/>
                          </a:rPr>
                          <m:t>−9</m:t>
                        </m:r>
                      </m:sup>
                    </m:sSup>
                    <m:r>
                      <a:rPr lang="cs-CZ" sz="2000" b="0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e>
                      <m:sup>
                        <m:r>
                          <a:rPr lang="cs-CZ" sz="2000" b="0" i="1" smtClean="0">
                            <a:latin typeface="Cambria Math"/>
                          </a:rPr>
                          <m:t>12</m:t>
                        </m:r>
                        <m:r>
                          <a:rPr lang="cs-CZ" sz="2000" b="0" i="1">
                            <a:latin typeface="Cambria Math"/>
                          </a:rPr>
                          <m:t>𝑥</m:t>
                        </m:r>
                        <m:r>
                          <a:rPr lang="cs-CZ" sz="2000" b="0" i="1">
                            <a:latin typeface="Cambria Math"/>
                          </a:rPr>
                          <m:t>−20</m:t>
                        </m:r>
                      </m:sup>
                    </m:sSup>
                  </m:oMath>
                </a14:m>
                <a:endParaRPr lang="cs-CZ" sz="2000" dirty="0" smtClean="0"/>
              </a:p>
              <a:p>
                <a:r>
                  <a:rPr lang="cs-CZ" sz="2000" dirty="0" smtClean="0"/>
                  <a:t>			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0" i="1">
                            <a:latin typeface="Cambria Math"/>
                            <a:ea typeface="Cambria Math"/>
                          </a:rPr>
                          <m:t>3</m:t>
                        </m:r>
                      </m:e>
                      <m:sup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3+</m:t>
                        </m:r>
                        <m:r>
                          <a:rPr lang="cs-CZ" sz="2000" b="0" i="1">
                            <a:latin typeface="Cambria Math"/>
                          </a:rPr>
                          <m:t>6</m:t>
                        </m:r>
                        <m:r>
                          <a:rPr lang="cs-CZ" sz="2000" b="0" i="1">
                            <a:latin typeface="Cambria Math"/>
                          </a:rPr>
                          <m:t>𝑥</m:t>
                        </m:r>
                        <m:r>
                          <a:rPr lang="cs-CZ" sz="2000" b="0" i="1">
                            <a:latin typeface="Cambria Math"/>
                          </a:rPr>
                          <m:t>−9</m:t>
                        </m:r>
                      </m:sup>
                    </m:sSup>
                    <m:r>
                      <a:rPr lang="cs-CZ" sz="2000" b="0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0" i="1">
                            <a:latin typeface="Cambria Math"/>
                            <a:ea typeface="Cambria Math"/>
                          </a:rPr>
                          <m:t>3</m:t>
                        </m:r>
                      </m:e>
                      <m:sup>
                        <m:r>
                          <a:rPr lang="cs-CZ" sz="2000" b="0" i="1">
                            <a:latin typeface="Cambria Math"/>
                          </a:rPr>
                          <m:t>12</m:t>
                        </m:r>
                        <m:r>
                          <a:rPr lang="cs-CZ" sz="2000" b="0" i="1">
                            <a:latin typeface="Cambria Math"/>
                          </a:rPr>
                          <m:t>𝑥</m:t>
                        </m:r>
                        <m:r>
                          <a:rPr lang="cs-CZ" sz="2000" b="0" i="1">
                            <a:latin typeface="Cambria Math"/>
                          </a:rPr>
                          <m:t>−20</m:t>
                        </m:r>
                      </m:sup>
                    </m:sSup>
                  </m:oMath>
                </a14:m>
                <a:endParaRPr lang="cs-CZ" sz="2000" dirty="0" smtClean="0"/>
              </a:p>
              <a:p>
                <a:r>
                  <a:rPr lang="cs-CZ" sz="2000" b="1" dirty="0" smtClean="0"/>
                  <a:t>			    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1" i="1">
                            <a:latin typeface="Cambria Math"/>
                            <a:ea typeface="Cambria Math"/>
                          </a:rPr>
                          <m:t>𝟑</m:t>
                        </m:r>
                      </m:e>
                      <m:sup>
                        <m:r>
                          <a:rPr lang="cs-CZ" sz="2000" b="1" i="1">
                            <a:latin typeface="Cambria Math"/>
                          </a:rPr>
                          <m:t>𝟔</m:t>
                        </m:r>
                        <m:r>
                          <a:rPr lang="cs-CZ" sz="2000" b="1" i="1">
                            <a:latin typeface="Cambria Math"/>
                          </a:rPr>
                          <m:t>𝒙</m:t>
                        </m:r>
                        <m:r>
                          <a:rPr lang="cs-CZ" sz="2000" b="1" i="1">
                            <a:latin typeface="Cambria Math"/>
                          </a:rPr>
                          <m:t>−</m:t>
                        </m:r>
                        <m:r>
                          <a:rPr lang="cs-CZ" sz="2000" b="1" i="1" smtClean="0">
                            <a:latin typeface="Cambria Math"/>
                          </a:rPr>
                          <m:t>𝟔</m:t>
                        </m:r>
                      </m:sup>
                    </m:sSup>
                    <m:r>
                      <a:rPr lang="cs-CZ" sz="2000" b="1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000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1" i="1">
                            <a:latin typeface="Cambria Math"/>
                            <a:ea typeface="Cambria Math"/>
                          </a:rPr>
                          <m:t>𝟑</m:t>
                        </m:r>
                      </m:e>
                      <m:sup>
                        <m:r>
                          <a:rPr lang="cs-CZ" sz="2000" b="1" i="1">
                            <a:latin typeface="Cambria Math"/>
                          </a:rPr>
                          <m:t>𝟏𝟐</m:t>
                        </m:r>
                        <m:r>
                          <a:rPr lang="cs-CZ" sz="2000" b="1" i="1">
                            <a:latin typeface="Cambria Math"/>
                          </a:rPr>
                          <m:t>𝒙</m:t>
                        </m:r>
                        <m:r>
                          <a:rPr lang="cs-CZ" sz="2000" b="1" i="1">
                            <a:latin typeface="Cambria Math"/>
                          </a:rPr>
                          <m:t>−</m:t>
                        </m:r>
                        <m:r>
                          <a:rPr lang="cs-CZ" sz="2000" b="1" i="1">
                            <a:latin typeface="Cambria Math"/>
                          </a:rPr>
                          <m:t>𝟐𝟎</m:t>
                        </m:r>
                      </m:sup>
                    </m:sSup>
                  </m:oMath>
                </a14:m>
                <a:endParaRPr lang="cs-CZ" sz="2000" b="1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320533"/>
                <a:ext cx="6863914" cy="133395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360000" y="4104000"/>
                <a:ext cx="73083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			      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𝟔</m:t>
                    </m:r>
                    <m:r>
                      <a:rPr lang="cs-CZ" b="1" i="1" smtClean="0">
                        <a:latin typeface="Cambria Math"/>
                      </a:rPr>
                      <m:t>𝒙</m:t>
                    </m:r>
                    <m:r>
                      <a:rPr lang="cs-CZ" b="1" i="1" smtClean="0">
                        <a:latin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</a:rPr>
                      <m:t>𝟔</m:t>
                    </m:r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𝟏𝟐</m:t>
                    </m:r>
                    <m:r>
                      <a:rPr lang="cs-CZ" b="1" i="1" smtClean="0">
                        <a:latin typeface="Cambria Math"/>
                      </a:rPr>
                      <m:t>𝒙</m:t>
                    </m:r>
                    <m:r>
                      <a:rPr lang="cs-CZ" b="1" i="1" smtClean="0">
                        <a:latin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</a:rPr>
                      <m:t>𝟐𝟎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104000"/>
                <a:ext cx="7308344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ovéPole 20"/>
          <p:cNvSpPr txBox="1"/>
          <p:nvPr/>
        </p:nvSpPr>
        <p:spPr>
          <a:xfrm>
            <a:off x="360178" y="1674202"/>
            <a:ext cx="8322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0" dirty="0" smtClean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Obě strany rovnice upravíme tak, aby byly vyjádřeny ve tvaru mocnin o stejném základu: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60000" y="3672000"/>
            <a:ext cx="8322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0" dirty="0" smtClean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Užijeme větu uvedenou v úvodu prezentace: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3381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8" grpId="0"/>
      <p:bldP spid="19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Šipka doleva 2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468000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60000" y="5400000"/>
                <a:ext cx="8395539" cy="3929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Rovnice má jedno řešení      </a:t>
                </a:r>
                <a14:m>
                  <m:oMath xmlns:m="http://schemas.openxmlformats.org/officeDocument/2006/math">
                    <m:r>
                      <a:rPr lang="cs-CZ" sz="2000" b="1" i="1" dirty="0" smtClean="0">
                        <a:latin typeface="Cambria Math"/>
                        <a:cs typeface="Times New Roman" pitchFamily="18" charset="0"/>
                      </a:rPr>
                      <m:t>𝑷</m:t>
                    </m:r>
                    <m:r>
                      <a:rPr lang="cs-CZ" sz="2000" b="1" i="1" dirty="0" smtClean="0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cs-CZ" sz="2000" b="1" i="1" dirty="0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sz="2000" b="1" i="1" dirty="0" smtClean="0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e>
                    </m:d>
                  </m:oMath>
                </a14:m>
                <a:r>
                  <a:rPr lang="cs-CZ" b="0" dirty="0" smtClean="0"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400000"/>
                <a:ext cx="8395539" cy="392993"/>
              </a:xfrm>
              <a:prstGeom prst="rect">
                <a:avLst/>
              </a:prstGeom>
              <a:blipFill rotWithShape="1">
                <a:blip r:embed="rId3"/>
                <a:stretch>
                  <a:fillRect l="-581" t="-3125" b="-2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1165800" y="948232"/>
            <a:ext cx="7685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Řešte rovnici: 		</a:t>
            </a:r>
            <a:endParaRPr lang="cs-CZ" sz="2000" b="0" i="1" dirty="0" smtClean="0">
              <a:latin typeface="Cambria Math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60000" y="871288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60000" y="1368000"/>
                <a:ext cx="8322934" cy="6865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			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400" b="1" i="1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2400" b="1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𝟐</m:t>
                                </m:r>
                              </m:num>
                              <m:den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𝟑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sz="2400" b="1" i="1" smtClean="0">
                            <a:latin typeface="Cambria Math"/>
                          </a:rPr>
                          <m:t>𝒙</m:t>
                        </m:r>
                      </m:sup>
                    </m:sSup>
                    <m:r>
                      <a:rPr lang="cs-CZ" sz="2400" b="1" i="1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sz="2400" b="1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400" b="1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2400" b="1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𝟗</m:t>
                                </m:r>
                              </m:num>
                              <m:den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𝟒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sz="2400" b="1" i="1">
                            <a:latin typeface="Cambria Math"/>
                          </a:rPr>
                          <m:t>𝒙</m:t>
                        </m:r>
                      </m:sup>
                    </m:sSup>
                    <m:r>
                      <a:rPr lang="cs-CZ" sz="2400" b="1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 smtClean="0">
                            <a:latin typeface="Cambria Math"/>
                          </a:rPr>
                          <m:t>𝟐𝟕</m:t>
                        </m:r>
                      </m:num>
                      <m:den>
                        <m:r>
                          <a:rPr lang="cs-CZ" sz="2400" b="1" i="1" smtClean="0">
                            <a:latin typeface="Cambria Math"/>
                          </a:rPr>
                          <m:t>𝟖</m:t>
                        </m:r>
                      </m:den>
                    </m:f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368000"/>
                <a:ext cx="8322934" cy="68653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360000" y="2916000"/>
                <a:ext cx="6863914" cy="13136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			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240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2400" b="0" i="1" smtClean="0">
                                    <a:latin typeface="Cambria Math"/>
                                  </a:rPr>
                                  <m:t>2</m:t>
                                </m:r>
                              </m:num>
                              <m:den>
                                <m:r>
                                  <a:rPr lang="cs-CZ" sz="2400" b="0" i="1" smtClean="0">
                                    <a:latin typeface="Cambria Math"/>
                                  </a:rPr>
                                  <m:t>3</m:t>
                                </m:r>
                              </m:den>
                            </m:f>
                            <m:r>
                              <a:rPr lang="cs-CZ" sz="2400" b="0" i="1" smtClean="0"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f>
                              <m:fPr>
                                <m:ctrlPr>
                                  <a:rPr lang="cs-CZ" sz="2400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2400" b="0" i="1">
                                    <a:latin typeface="Cambria Math"/>
                                  </a:rPr>
                                  <m:t>9</m:t>
                                </m:r>
                              </m:num>
                              <m:den>
                                <m:r>
                                  <a:rPr lang="cs-CZ" sz="2400" b="0" i="1">
                                    <a:latin typeface="Cambria Math"/>
                                  </a:rPr>
                                  <m:t>4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sz="2400" b="0" i="1"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cs-CZ" sz="2400" b="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>
                            <a:latin typeface="Cambria Math"/>
                          </a:rPr>
                          <m:t>27</m:t>
                        </m:r>
                      </m:num>
                      <m:den>
                        <m:r>
                          <a:rPr lang="cs-CZ" sz="2400" b="0" i="1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endParaRPr lang="cs-CZ" sz="2800" dirty="0" smtClean="0"/>
              </a:p>
              <a:p>
                <a:r>
                  <a:rPr lang="cs-CZ" sz="2800" dirty="0" smtClean="0"/>
                  <a:t>			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2400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2400" b="0" i="1" smtClean="0">
                                    <a:latin typeface="Cambria Math"/>
                                  </a:rPr>
                                  <m:t>3</m:t>
                                </m:r>
                              </m:num>
                              <m:den>
                                <m:r>
                                  <a:rPr lang="cs-CZ" sz="2400" b="0" i="1" smtClean="0">
                                    <a:latin typeface="Cambria Math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sz="2400" i="1"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cs-CZ" sz="2400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400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2400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2400" i="1">
                                    <a:latin typeface="Cambria Math"/>
                                  </a:rPr>
                                  <m:t>3</m:t>
                                </m:r>
                              </m:num>
                              <m:den>
                                <m:r>
                                  <a:rPr lang="cs-CZ" sz="2400" i="1">
                                    <a:latin typeface="Cambria Math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916000"/>
                <a:ext cx="6863914" cy="1313629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360000" y="4824000"/>
                <a:ext cx="73083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			               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𝒙</m:t>
                    </m:r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𝟑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824000"/>
                <a:ext cx="7308344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ovéPole 20"/>
          <p:cNvSpPr txBox="1"/>
          <p:nvPr/>
        </p:nvSpPr>
        <p:spPr>
          <a:xfrm>
            <a:off x="360000" y="2268000"/>
            <a:ext cx="8322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0" dirty="0" smtClean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Obě strany rovnice upravíme tak, aby byly vyjádřeny ve tvaru mocnin o stejném základu: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60000" y="4392000"/>
            <a:ext cx="8322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0" dirty="0" smtClean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Užijeme větu uvedenou v úvodu prezentace: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328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8" grpId="0"/>
      <p:bldP spid="19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Šipka doleva 2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468000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35793" y="3434864"/>
                <a:ext cx="842493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cs typeface="Times New Roman" pitchFamily="18" charset="0"/>
                  </a:rPr>
                  <a:t>		</a:t>
                </a:r>
                <a:r>
                  <a:rPr lang="cs-CZ" dirty="0" smtClean="0">
                    <a:cs typeface="Times New Roman" pitchFamily="18" charset="0"/>
                  </a:rPr>
                  <a:t>                         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27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cs typeface="Times New Roman" pitchFamily="18" charset="0"/>
                      </a:rPr>
                      <m:t>y</m:t>
                    </m:r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cs typeface="Times New Roman" pitchFamily="18" charset="0"/>
                      </a:rPr>
                      <m:t>y</m:t>
                    </m:r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=84</m:t>
                    </m:r>
                  </m:oMath>
                </a14:m>
                <a:endParaRPr lang="cs-CZ" i="1" dirty="0" smtClean="0">
                  <a:latin typeface="Cambria Math"/>
                  <a:cs typeface="Times New Roman" pitchFamily="18" charset="0"/>
                </a:endParaRPr>
              </a:p>
              <a:p>
                <a:r>
                  <a:rPr lang="cs-CZ" b="1" dirty="0" smtClean="0">
                    <a:cs typeface="Times New Roman" pitchFamily="18" charset="0"/>
                  </a:rPr>
                  <a:t>			                    </a:t>
                </a:r>
                <a14:m>
                  <m:oMath xmlns:m="http://schemas.openxmlformats.org/officeDocument/2006/math">
                    <m:r>
                      <a:rPr lang="cs-CZ">
                        <a:latin typeface="Cambria Math"/>
                        <a:cs typeface="Times New Roman" pitchFamily="18" charset="0"/>
                      </a:rPr>
                      <m:t>2</m:t>
                    </m:r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8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  <a:cs typeface="Times New Roman" pitchFamily="18" charset="0"/>
                      </a:rPr>
                      <m:t>y</m:t>
                    </m:r>
                    <m:r>
                      <a:rPr lang="cs-CZ">
                        <a:latin typeface="Cambria Math"/>
                        <a:cs typeface="Times New Roman" pitchFamily="18" charset="0"/>
                      </a:rPr>
                      <m:t>=84</m:t>
                    </m:r>
                  </m:oMath>
                </a14:m>
                <a:endParaRPr lang="cs-CZ" sz="1600" b="1" dirty="0" smtClean="0">
                  <a:latin typeface="Cambria Math" pitchFamily="18" charset="0"/>
                  <a:ea typeface="Cambria Math" pitchFamily="18" charset="0"/>
                  <a:cs typeface="Times New Roman" pitchFamily="18" charset="0"/>
                </a:endParaRPr>
              </a:p>
              <a:p>
                <a:r>
                  <a:rPr lang="cs-CZ" sz="2000" b="1" dirty="0" smtClean="0">
                    <a:cs typeface="Times New Roman" pitchFamily="18" charset="0"/>
                  </a:rPr>
                  <a:t>				       </a:t>
                </a:r>
                <a14:m>
                  <m:oMath xmlns:m="http://schemas.openxmlformats.org/officeDocument/2006/math">
                    <m:r>
                      <a:rPr lang="cs-CZ" sz="2000" b="1" i="1">
                        <a:latin typeface="Cambria Math"/>
                        <a:cs typeface="Times New Roman" pitchFamily="18" charset="0"/>
                      </a:rPr>
                      <m:t>𝐲</m:t>
                    </m:r>
                    <m:r>
                      <a:rPr lang="cs-CZ" sz="2000" b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1" i="0" smtClean="0">
                        <a:latin typeface="Cambria Math"/>
                        <a:cs typeface="Times New Roman" pitchFamily="18" charset="0"/>
                      </a:rPr>
                      <m:t>𝟑</m:t>
                    </m:r>
                  </m:oMath>
                </a14:m>
                <a:endParaRPr lang="cs-CZ" sz="1400" b="1" dirty="0">
                  <a:latin typeface="Cambria Math" pitchFamily="18" charset="0"/>
                  <a:ea typeface="Cambria Math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793" y="3434864"/>
                <a:ext cx="8424936" cy="954107"/>
              </a:xfrm>
              <a:prstGeom prst="rect">
                <a:avLst/>
              </a:prstGeom>
              <a:blipFill rotWithShape="1">
                <a:blip r:embed="rId3"/>
                <a:stretch>
                  <a:fillRect b="-25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60000" y="5760000"/>
                <a:ext cx="8395539" cy="4531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Rovnice má jedno řešení     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latin typeface="Cambria Math"/>
                        <a:cs typeface="Times New Roman" pitchFamily="18" charset="0"/>
                      </a:rPr>
                      <m:t>𝑷</m:t>
                    </m:r>
                    <m:r>
                      <a:rPr lang="cs-CZ" sz="2400" b="1" i="1" dirty="0" smtClean="0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cs-CZ" sz="2400" b="1" i="1" dirty="0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sz="2400" b="1" i="1" dirty="0" smtClean="0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e>
                    </m:d>
                  </m:oMath>
                </a14:m>
                <a:r>
                  <a:rPr lang="cs-CZ" b="0" dirty="0" smtClean="0"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760000"/>
                <a:ext cx="8395539" cy="453137"/>
              </a:xfrm>
              <a:prstGeom prst="rect">
                <a:avLst/>
              </a:prstGeom>
              <a:blipFill rotWithShape="1">
                <a:blip r:embed="rId4"/>
                <a:stretch>
                  <a:fillRect l="-581" b="-202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1135053" y="313881"/>
            <a:ext cx="7685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Řešte rovnici: 		</a:t>
            </a:r>
            <a:endParaRPr lang="cs-CZ" sz="2000" b="0" i="1" dirty="0" smtClean="0">
              <a:latin typeface="Cambria Math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35793" y="236937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35793" y="734864"/>
                <a:ext cx="8322934" cy="4116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			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b="1" i="1" smtClean="0">
                            <a:latin typeface="Cambria Math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cs-CZ" sz="2000" b="1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000" b="1" i="1" smtClean="0">
                                <a:latin typeface="Cambria Math"/>
                              </a:rPr>
                              <m:t>𝟑</m:t>
                            </m:r>
                          </m:e>
                          <m:sup>
                            <m:r>
                              <a:rPr lang="cs-CZ" sz="2000" b="1" i="1" smtClean="0">
                                <a:latin typeface="Cambria Math"/>
                              </a:rPr>
                              <m:t>𝒙</m:t>
                            </m:r>
                            <m:r>
                              <a:rPr lang="cs-CZ" sz="2000" b="1" i="1" smtClean="0">
                                <a:latin typeface="Cambria Math"/>
                              </a:rPr>
                              <m:t>+</m:t>
                            </m:r>
                            <m:r>
                              <a:rPr lang="cs-CZ" sz="2000" b="1" i="1" smtClean="0"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2000" b="1" i="1" smtClean="0">
                            <a:latin typeface="Cambria Math"/>
                          </a:rPr>
                          <m:t>+</m:t>
                        </m:r>
                        <m:r>
                          <a:rPr lang="cs-CZ" sz="2000" b="1" i="1" smtClean="0">
                            <a:latin typeface="Cambria Math"/>
                          </a:rPr>
                          <m:t>𝟑</m:t>
                        </m:r>
                      </m:e>
                      <m:sup>
                        <m:r>
                          <a:rPr lang="cs-CZ" sz="2000" b="1" i="1" smtClean="0">
                            <a:latin typeface="Cambria Math"/>
                          </a:rPr>
                          <m:t>𝒙</m:t>
                        </m:r>
                        <m:r>
                          <a:rPr lang="cs-CZ" sz="2000" b="1" i="1" smtClean="0">
                            <a:latin typeface="Cambria Math"/>
                          </a:rPr>
                          <m:t>−</m:t>
                        </m:r>
                        <m:r>
                          <a:rPr lang="cs-CZ" sz="2000" b="1" i="1" smtClean="0">
                            <a:latin typeface="Cambria Math"/>
                          </a:rPr>
                          <m:t>𝟏</m:t>
                        </m:r>
                      </m:sup>
                    </m:sSup>
                    <m:r>
                      <a:rPr lang="cs-CZ" sz="2000" b="1" i="1" smtClean="0">
                        <a:latin typeface="Cambria Math"/>
                      </a:rPr>
                      <m:t>=</m:t>
                    </m:r>
                    <m:r>
                      <a:rPr lang="cs-CZ" sz="2000" b="1" i="1" smtClean="0">
                        <a:latin typeface="Cambria Math"/>
                      </a:rPr>
                      <m:t>𝟐𝟖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793" y="734864"/>
                <a:ext cx="8322934" cy="411651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335793" y="3002864"/>
                <a:ext cx="7308344" cy="4617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			        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𝟗</m:t>
                    </m:r>
                    <m:r>
                      <a:rPr lang="cs-CZ" b="1" i="1" smtClean="0">
                        <a:latin typeface="Cambria Math"/>
                      </a:rPr>
                      <m:t>𝒚</m:t>
                    </m:r>
                    <m:r>
                      <a:rPr lang="cs-CZ" b="1" i="1" smtClean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𝒚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𝟑</m:t>
                        </m:r>
                      </m:den>
                    </m:f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𝟐𝟖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793" y="3002864"/>
                <a:ext cx="7308344" cy="461729"/>
              </a:xfrm>
              <a:prstGeom prst="rect">
                <a:avLst/>
              </a:prstGeom>
              <a:blipFill rotWithShape="1">
                <a:blip r:embed="rId6"/>
                <a:stretch>
                  <a:fillRect b="-2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ovéPole 20"/>
          <p:cNvSpPr txBox="1"/>
          <p:nvPr/>
        </p:nvSpPr>
        <p:spPr>
          <a:xfrm>
            <a:off x="335793" y="1202864"/>
            <a:ext cx="8322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0" dirty="0" smtClean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Obě strany rovnice upravíme tak, aby bylo možno užít substituci: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60000" y="5040000"/>
            <a:ext cx="8322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0" dirty="0" smtClean="0">
                <a:ea typeface="Cambria Math"/>
                <a:cs typeface="Times New Roman" pitchFamily="18" charset="0"/>
              </a:rPr>
              <a:t>Užijeme větu uvedenou v úvodu prezentace: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335793" y="1634864"/>
                <a:ext cx="6863914" cy="5369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		            </a:t>
                </a:r>
                <a:r>
                  <a:rPr lang="cs-CZ" b="1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cs-CZ" sz="2000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000" b="0" i="1">
                                <a:latin typeface="Cambria Math"/>
                              </a:rPr>
                              <m:t>3</m:t>
                            </m:r>
                          </m:e>
                          <m:sup>
                            <m:r>
                              <a:rPr lang="cs-CZ" sz="2000" b="0" i="1">
                                <a:latin typeface="Cambria Math"/>
                              </a:rPr>
                              <m:t>𝑥</m:t>
                            </m:r>
                          </m:sup>
                        </m:sSup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∙</m:t>
                        </m:r>
                        <m:sSup>
                          <m:sSupPr>
                            <m:ctrlPr>
                              <a:rPr lang="cs-CZ" sz="2000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000" b="0" i="1">
                                <a:latin typeface="Cambria Math"/>
                              </a:rPr>
                              <m:t>3</m:t>
                            </m:r>
                          </m:e>
                          <m:sup>
                            <m:r>
                              <a:rPr lang="cs-CZ" sz="20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sz="2000" b="0" i="1">
                            <a:latin typeface="Cambria Math"/>
                          </a:rPr>
                          <m:t>+3</m:t>
                        </m:r>
                      </m:e>
                      <m:sup>
                        <m:r>
                          <a:rPr lang="cs-CZ" sz="2000" b="0" i="1">
                            <a:latin typeface="Cambria Math"/>
                          </a:rPr>
                          <m:t>𝑥</m:t>
                        </m:r>
                      </m:sup>
                    </m:sSup>
                    <m:r>
                      <a:rPr lang="cs-CZ" sz="2000" b="0" i="1" smtClean="0"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sz="200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cs-CZ" sz="2000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000" b="0" i="1">
                                <a:latin typeface="Cambria Math"/>
                              </a:rPr>
                              <m:t>3</m:t>
                            </m:r>
                          </m:e>
                          <m:sup>
                            <m:r>
                              <a:rPr lang="cs-CZ" sz="2000" b="0" i="1" smtClean="0">
                                <a:latin typeface="Cambria Math"/>
                              </a:rPr>
                              <m:t>1</m:t>
                            </m:r>
                          </m:sup>
                        </m:sSup>
                      </m:den>
                    </m:f>
                    <m:r>
                      <a:rPr lang="cs-CZ" sz="2000" b="0" i="1">
                        <a:latin typeface="Cambria Math"/>
                      </a:rPr>
                      <m:t>=28</m:t>
                    </m:r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793" y="1634864"/>
                <a:ext cx="6863914" cy="536942"/>
              </a:xfrm>
              <a:prstGeom prst="rect">
                <a:avLst/>
              </a:prstGeom>
              <a:blipFill rotWithShape="1">
                <a:blip r:embed="rId7"/>
                <a:stretch>
                  <a:fillRect b="-11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35793" y="2210864"/>
                <a:ext cx="832293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Užijeme substituci: </a:t>
                </a:r>
                <a:r>
                  <a:rPr lang="cs-CZ" b="0" dirty="0" smtClean="0">
                    <a:ea typeface="Cambria Math"/>
                    <a:cs typeface="Times New Roman" pitchFamily="18" charset="0"/>
                  </a:rPr>
                  <a:t>	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000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𝟑</m:t>
                        </m:r>
                      </m:e>
                      <m:sup>
                        <m:r>
                          <a:rPr lang="cs-CZ" sz="2000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𝒙</m:t>
                        </m:r>
                      </m:sup>
                    </m:sSup>
                    <m:r>
                      <a:rPr lang="cs-CZ" sz="20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𝒚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(*)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793" y="2210864"/>
                <a:ext cx="8322934" cy="400110"/>
              </a:xfrm>
              <a:prstGeom prst="rect">
                <a:avLst/>
              </a:prstGeom>
              <a:blipFill rotWithShape="1">
                <a:blip r:embed="rId8"/>
                <a:stretch>
                  <a:fillRect l="-586" t="-3077" b="-215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ovéPole 19"/>
          <p:cNvSpPr txBox="1"/>
          <p:nvPr/>
        </p:nvSpPr>
        <p:spPr>
          <a:xfrm>
            <a:off x="335793" y="2678864"/>
            <a:ext cx="8322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0" dirty="0" smtClean="0">
                <a:ea typeface="Cambria Math"/>
                <a:cs typeface="Times New Roman" pitchFamily="18" charset="0"/>
              </a:rPr>
              <a:t>Upravíme rovnici::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60000" y="4392000"/>
            <a:ext cx="8322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0" dirty="0" smtClean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Dosadíme za </a:t>
            </a:r>
            <a:r>
              <a:rPr lang="cs-CZ" b="0" i="1" dirty="0" smtClean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y</a:t>
            </a:r>
            <a:r>
              <a:rPr lang="cs-CZ" b="0" dirty="0" smtClean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do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(*)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360000" y="4680000"/>
                <a:ext cx="832293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 </a:t>
                </a:r>
                <a:r>
                  <a:rPr lang="cs-CZ" b="0" dirty="0" smtClean="0">
                    <a:ea typeface="Cambria Math"/>
                    <a:cs typeface="Times New Roman" pitchFamily="18" charset="0"/>
                  </a:rPr>
                  <a:t>    				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000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𝟑</m:t>
                        </m:r>
                      </m:e>
                      <m:sup>
                        <m:r>
                          <a:rPr lang="cs-CZ" sz="2000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𝒙</m:t>
                        </m:r>
                      </m:sup>
                    </m:sSup>
                    <m:r>
                      <a:rPr lang="cs-CZ" sz="20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𝟑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680000"/>
                <a:ext cx="8322934" cy="40011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360000" y="5400000"/>
                <a:ext cx="832293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 </a:t>
                </a:r>
                <a:r>
                  <a:rPr lang="cs-CZ" b="0" dirty="0" smtClean="0">
                    <a:ea typeface="Cambria Math"/>
                    <a:cs typeface="Times New Roman" pitchFamily="18" charset="0"/>
                  </a:rPr>
                  <a:t>    				      </a:t>
                </a:r>
                <a14:m>
                  <m:oMath xmlns:m="http://schemas.openxmlformats.org/officeDocument/2006/math">
                    <m:r>
                      <a:rPr lang="cs-CZ" sz="20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𝒙</m:t>
                    </m:r>
                    <m:r>
                      <a:rPr lang="cs-CZ" sz="20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𝟏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400000"/>
                <a:ext cx="8322934" cy="40011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1479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9" grpId="0"/>
      <p:bldP spid="21" grpId="0"/>
      <p:bldP spid="22" grpId="0"/>
      <p:bldP spid="16" grpId="0"/>
      <p:bldP spid="17" grpId="0"/>
      <p:bldP spid="20" grpId="0"/>
      <p:bldP spid="23" grpId="0"/>
      <p:bldP spid="24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leva 7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27081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1097" y="404664"/>
            <a:ext cx="83529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Exponenciálních rovnic.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pomocí ekvivalentních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úprav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řeší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příklady na dané téma.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Použité zdroje: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Oldřich Odvárko , DrSc.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kol.: Matematika pro 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1996, 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80-7196-042-X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Oldřich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Odvárko, DrSc.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a kol.: Matematika pro 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1996, 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80-7196-039-X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RNDr. František Jirásek, DrSc. a kol.: Sbírka úloh z matematiky pro 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1986,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80-85849-55-0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František Janeček: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Sbírka úloh z matematiky pro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střední školy - VÝRAZY, ROVNICE, NEROVNICE A JEJICH SOUSTAVY, 4.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2002,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80-7196-076-4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2801" y="542063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227081" y="1484784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075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1839</TotalTime>
  <Words>254</Words>
  <Application>Microsoft Office PowerPoint</Application>
  <PresentationFormat>Předvádění na obrazovce (4:3)</PresentationFormat>
  <Paragraphs>87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Prezentace aplikace PowerPoint</vt:lpstr>
      <vt:lpstr>EXPONENCIÁLNÍ ROVNICE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Prucek Stanislav</dc:creator>
  <cp:lastModifiedBy>NB3</cp:lastModifiedBy>
  <cp:revision>153</cp:revision>
  <dcterms:created xsi:type="dcterms:W3CDTF">2013-01-11T17:11:37Z</dcterms:created>
  <dcterms:modified xsi:type="dcterms:W3CDTF">2014-05-05T11:18:10Z</dcterms:modified>
</cp:coreProperties>
</file>