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79" r:id="rId5"/>
    <p:sldId id="278" r:id="rId6"/>
    <p:sldId id="262" r:id="rId7"/>
    <p:sldId id="280" r:id="rId8"/>
    <p:sldId id="281" r:id="rId9"/>
    <p:sldId id="27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7979"/>
    <a:srgbClr val="DDAFEF"/>
    <a:srgbClr val="782872"/>
    <a:srgbClr val="0F036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5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5.5.2014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slide" Target="slide3.xml"/><Relationship Id="rId7" Type="http://schemas.openxmlformats.org/officeDocument/2006/relationships/image" Target="../media/image10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11" Type="http://schemas.openxmlformats.org/officeDocument/2006/relationships/image" Target="../media/image14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0.png"/><Relationship Id="rId2" Type="http://schemas.openxmlformats.org/officeDocument/2006/relationships/image" Target="../media/image70.png"/><Relationship Id="rId1" Type="http://schemas.openxmlformats.org/officeDocument/2006/relationships/slideLayout" Target="../slideLayouts/slideLayout6.xml"/><Relationship Id="rId5" Type="http://schemas.openxmlformats.org/officeDocument/2006/relationships/slide" Target="slide4.xml"/><Relationship Id="rId4" Type="http://schemas.openxmlformats.org/officeDocument/2006/relationships/image" Target="../media/image9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png"/><Relationship Id="rId13" Type="http://schemas.openxmlformats.org/officeDocument/2006/relationships/image" Target="../media/image30.png"/><Relationship Id="rId3" Type="http://schemas.openxmlformats.org/officeDocument/2006/relationships/slide" Target="slide6.xml"/><Relationship Id="rId7" Type="http://schemas.openxmlformats.org/officeDocument/2006/relationships/image" Target="../media/image24.png"/><Relationship Id="rId12" Type="http://schemas.openxmlformats.org/officeDocument/2006/relationships/image" Target="../media/image29.png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3.png"/><Relationship Id="rId11" Type="http://schemas.openxmlformats.org/officeDocument/2006/relationships/image" Target="../media/image28.png"/><Relationship Id="rId5" Type="http://schemas.openxmlformats.org/officeDocument/2006/relationships/image" Target="../media/image22.png"/><Relationship Id="rId10" Type="http://schemas.openxmlformats.org/officeDocument/2006/relationships/image" Target="../media/image27.png"/><Relationship Id="rId4" Type="http://schemas.openxmlformats.org/officeDocument/2006/relationships/image" Target="../media/image21.png"/><Relationship Id="rId9" Type="http://schemas.openxmlformats.org/officeDocument/2006/relationships/image" Target="../media/image26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0000" y="836712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059832" y="3429000"/>
            <a:ext cx="540060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MATEMATIKA</a:t>
            </a:r>
          </a:p>
          <a:p>
            <a:endParaRPr lang="cs-CZ" sz="2800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	 </a:t>
            </a:r>
            <a:r>
              <a:rPr lang="cs-CZ" sz="2800" b="1" dirty="0" smtClean="0">
                <a:solidFill>
                  <a:schemeClr val="accent1">
                    <a:lumMod val="75000"/>
                  </a:schemeClr>
                </a:solidFill>
                <a:latin typeface="Arial Black" pitchFamily="34" charset="0"/>
              </a:rPr>
              <a:t>Logaritmické rovnice</a:t>
            </a:r>
            <a:endParaRPr lang="cs-CZ" sz="2800" b="1" dirty="0">
              <a:solidFill>
                <a:schemeClr val="accent1">
                  <a:lumMod val="75000"/>
                </a:schemeClr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262817" y="260648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5068" y="5229200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371097" y="404664"/>
            <a:ext cx="8352928" cy="36009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:  III-2-08-16_Logaritmicke-rovnice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Stanislav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Prucek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prosinec 2013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1097" y="4149080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2" name="Picture 2" descr="G:\DUMY\LOGO SOS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13" name="Přímá spojnice 12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0000" y="396000"/>
            <a:ext cx="8377808" cy="100811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4300" b="1" dirty="0" smtClean="0">
                <a:latin typeface="Arial Black" pitchFamily="34" charset="0"/>
              </a:rPr>
              <a:t>LOGARITMUS</a:t>
            </a:r>
            <a:endParaRPr lang="cs-CZ" sz="43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360000" y="1728000"/>
                <a:ext cx="8352928" cy="1902398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Logaritmus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o základu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je tedy takové číslo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v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pro něž platí:</a:t>
                </a:r>
              </a:p>
              <a:p>
                <a:pPr algn="just"/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umocníme-li jim číslo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dostaneme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i="1" dirty="0" smtClean="0">
                    <a:latin typeface="Times New Roman" pitchFamily="18" charset="0"/>
                    <a:cs typeface="Times New Roman" pitchFamily="18" charset="0"/>
                  </a:rPr>
                  <a:t>s</a:t>
                </a:r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; přitom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𝑹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𝟏</m:t>
                        </m:r>
                      </m:e>
                    </m:d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𝑠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𝑹</m:t>
                        </m:r>
                      </m:e>
                      <m:sup>
                        <m:r>
                          <a:rPr lang="cs-CZ" sz="2400" b="1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  <a:endParaRPr lang="cs-CZ" sz="6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𝒍𝒐𝒈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𝒔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𝒗</m:t>
                    </m:r>
                  </m:oMath>
                </a14:m>
                <a:r>
                  <a:rPr lang="cs-CZ" sz="2400" b="1" dirty="0" smtClean="0">
                    <a:latin typeface="Times New Roman" pitchFamily="18" charset="0"/>
                    <a:cs typeface="Times New Roman" pitchFamily="18" charset="0"/>
                  </a:rPr>
                  <a:t>, právě když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r>
                          <a:rPr lang="cs-CZ" sz="2800" b="1" i="1" smtClean="0">
                            <a:latin typeface="Cambria Math"/>
                          </a:rPr>
                          <m:t>𝒗</m:t>
                        </m:r>
                      </m:sup>
                    </m:sSup>
                    <m:r>
                      <a:rPr lang="cs-CZ" sz="2800" b="1" i="1" smtClean="0">
                        <a:latin typeface="Cambria Math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</a:rPr>
                      <m:t>𝒔</m:t>
                    </m:r>
                  </m:oMath>
                </a14:m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728000"/>
                <a:ext cx="8352928" cy="1902398"/>
              </a:xfrm>
              <a:prstGeom prst="rect">
                <a:avLst/>
              </a:prstGeom>
              <a:blipFill rotWithShape="1">
                <a:blip r:embed="rId2"/>
                <a:stretch>
                  <a:fillRect l="-872" r="-94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60000" y="3888000"/>
                <a:ext cx="8352928" cy="1200604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Pro každé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𝑅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</m:t>
                        </m:r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a pro každé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𝑠</m:t>
                    </m:r>
                    <m:r>
                      <a:rPr lang="cs-CZ" sz="2400" b="0" i="1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𝑅</m:t>
                        </m:r>
                      </m:e>
                      <m:sup>
                        <m:r>
                          <a:rPr lang="cs-CZ" sz="2400" b="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platí</a:t>
                </a:r>
                <a:endParaRPr lang="cs-CZ" sz="6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</a:rPr>
                      <m:t>𝒔</m:t>
                    </m:r>
                    <m:r>
                      <a:rPr lang="cs-CZ" sz="2800" b="1" i="1" smtClean="0">
                        <a:latin typeface="Cambria Math"/>
                      </a:rPr>
                      <m:t>=</m:t>
                    </m:r>
                    <m:sSup>
                      <m:sSupPr>
                        <m:ctrlPr>
                          <a:rPr lang="cs-CZ" sz="28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800" b="1" i="1" smtClean="0">
                            <a:latin typeface="Cambria Math"/>
                          </a:rPr>
                          <m:t>𝒂</m:t>
                        </m:r>
                      </m:e>
                      <m:sup>
                        <m:sSub>
                          <m:sSubPr>
                            <m:ctrlPr>
                              <a:rPr lang="cs-CZ" sz="2800" b="1" i="1" smtClean="0"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cs-CZ" sz="2800" b="1" i="1" smtClean="0">
                                <a:latin typeface="Cambria Math"/>
                              </a:rPr>
                              <m:t>𝒍𝒐𝒈</m:t>
                            </m:r>
                          </m:e>
                          <m:sub>
                            <m:r>
                              <a:rPr lang="cs-CZ" sz="2800" b="1" i="1" smtClean="0">
                                <a:latin typeface="Cambria Math"/>
                              </a:rPr>
                              <m:t>𝒂</m:t>
                            </m:r>
                          </m:sub>
                        </m:sSub>
                        <m:r>
                          <a:rPr lang="cs-CZ" sz="2800" b="1" i="1" smtClean="0">
                            <a:latin typeface="Cambria Math"/>
                          </a:rPr>
                          <m:t>𝒔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888000"/>
                <a:ext cx="8352928" cy="1200604"/>
              </a:xfrm>
              <a:prstGeom prst="rect">
                <a:avLst/>
              </a:prstGeom>
              <a:blipFill rotWithShape="1">
                <a:blip r:embed="rId3"/>
                <a:stretch>
                  <a:fillRect l="-87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60000" y="5256000"/>
                <a:ext cx="8352928" cy="1163735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Pro každé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𝑅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</m:t>
                        </m:r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platí:	a)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𝒍𝒐𝒈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𝒂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:endParaRPr lang="cs-CZ" sz="6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sz="2800" dirty="0" smtClean="0">
                    <a:latin typeface="Times New Roman" pitchFamily="18" charset="0"/>
                    <a:cs typeface="Times New Roman" pitchFamily="18" charset="0"/>
                  </a:rPr>
                  <a:t>				         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b)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𝒍𝒐𝒈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𝟏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20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256000"/>
                <a:ext cx="8352928" cy="1163735"/>
              </a:xfrm>
              <a:prstGeom prst="rect">
                <a:avLst/>
              </a:prstGeom>
              <a:blipFill rotWithShape="1">
                <a:blip r:embed="rId4"/>
                <a:stretch>
                  <a:fillRect l="-87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28092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Šipka doleva 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3" name="Šipka doleva 2">
            <a:hlinkClick r:id="rId3" action="ppaction://hlinksldjump"/>
          </p:cNvPr>
          <p:cNvSpPr/>
          <p:nvPr/>
        </p:nvSpPr>
        <p:spPr>
          <a:xfrm>
            <a:off x="468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1152000" y="674520"/>
                <a:ext cx="762281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Určete: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𝒍𝒐𝒈</m:t>
                        </m:r>
                      </m:e>
                      <m:sub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>
                        <a:latin typeface="Cambria Math"/>
                      </a:rPr>
                      <m:t>𝟑𝟐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2000" b="0" i="1" dirty="0" smtClean="0">
                  <a:latin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2000" y="674520"/>
                <a:ext cx="7622816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720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TextovéPole 5"/>
          <p:cNvSpPr txBox="1"/>
          <p:nvPr/>
        </p:nvSpPr>
        <p:spPr>
          <a:xfrm>
            <a:off x="360000" y="597576"/>
            <a:ext cx="558791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60000" y="1139620"/>
                <a:ext cx="8428616" cy="9264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/>
                          </a:rPr>
                          <m:t>𝑙𝑜𝑔</m:t>
                        </m:r>
                      </m:e>
                      <m:sub>
                        <m:r>
                          <a:rPr lang="cs-CZ" b="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>
                        <a:latin typeface="Cambria Math"/>
                      </a:rPr>
                      <m:t>32</m:t>
                    </m:r>
                    <m:r>
                      <a:rPr lang="cs-CZ" b="0" i="0" smtClean="0">
                        <a:latin typeface="Cambria Math"/>
                      </a:rPr>
                      <m:t>=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právě když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=32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		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sup>
                    </m:sSup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0" dirty="0" smtClean="0">
                    <a:cs typeface="Times New Roman" pitchFamily="18" charset="0"/>
                  </a:rPr>
                  <a:t> 			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𝑣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=5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139620"/>
                <a:ext cx="8428616" cy="926407"/>
              </a:xfrm>
              <a:prstGeom prst="rect">
                <a:avLst/>
              </a:prstGeom>
              <a:blipFill rotWithShape="1">
                <a:blip r:embed="rId5"/>
                <a:stretch>
                  <a:fillRect t="-394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360000" y="1978378"/>
                <a:ext cx="8428617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𝒍𝒐𝒈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latin typeface="Cambria Math"/>
                      </a:rPr>
                      <m:t>𝟑𝟐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𝟓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978378"/>
                <a:ext cx="8428617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152000" y="2720367"/>
                <a:ext cx="7622816" cy="381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Určete: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𝒍𝒐𝒈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,</m:t>
                        </m:r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latin typeface="Cambria Math"/>
                      </a:rPr>
                      <m:t>𝟏𝟐𝟓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2000" b="0" i="1" dirty="0" smtClean="0">
                  <a:latin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2000" y="2720367"/>
                <a:ext cx="7622816" cy="381515"/>
              </a:xfrm>
              <a:prstGeom prst="rect">
                <a:avLst/>
              </a:prstGeom>
              <a:blipFill rotWithShape="1">
                <a:blip r:embed="rId7"/>
                <a:stretch>
                  <a:fillRect l="-720" t="-7937" b="-206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3" name="TextovéPole 12"/>
          <p:cNvSpPr txBox="1"/>
          <p:nvPr/>
        </p:nvSpPr>
        <p:spPr>
          <a:xfrm>
            <a:off x="360000" y="2649515"/>
            <a:ext cx="558791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360000" y="3189515"/>
                <a:ext cx="8428616" cy="9591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/>
                          </a:rPr>
                          <m:t>𝑙𝑜𝑔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0,</m:t>
                        </m:r>
                        <m:r>
                          <a:rPr lang="cs-CZ" b="0" i="1">
                            <a:latin typeface="Cambria Math"/>
                          </a:rPr>
                          <m:t>2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125</m:t>
                    </m:r>
                    <m:r>
                      <a:rPr lang="cs-CZ" b="0" i="0" smtClean="0">
                        <a:latin typeface="Cambria Math"/>
                      </a:rPr>
                      <m:t>=</m:t>
                    </m:r>
                    <m:r>
                      <m:rPr>
                        <m:sty m:val="p"/>
                      </m:rPr>
                      <a:rPr lang="cs-CZ" b="0" i="0" smtClean="0">
                        <a:latin typeface="Cambria Math"/>
                      </a:rPr>
                      <m:t>v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právě když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0,2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=125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		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sSup>
                          <m:sSupPr>
                            <m:ctrlP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</m:ctrlPr>
                          </m:sSupPr>
                          <m:e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(5</m:t>
                            </m:r>
                          </m:e>
                          <m:sup>
                            <m:r>
                              <a:rPr lang="cs-CZ" i="1">
                                <a:latin typeface="Cambria Math"/>
                                <a:cs typeface="Times New Roman" pitchFamily="18" charset="0"/>
                              </a:rPr>
                              <m:t>−1</m:t>
                            </m:r>
                          </m:sup>
                        </m:sSup>
                        <m:r>
                          <a:rPr lang="cs-CZ" i="1">
                            <a:latin typeface="Cambria Math"/>
                            <a:cs typeface="Times New Roman" pitchFamily="18" charset="0"/>
                          </a:rPr>
                          <m:t>)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𝑣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5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b="0" dirty="0" smtClean="0">
                    <a:cs typeface="Times New Roman" pitchFamily="18" charset="0"/>
                  </a:rPr>
                  <a:t> 			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𝑣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=−3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189515"/>
                <a:ext cx="8428616" cy="959173"/>
              </a:xfrm>
              <a:prstGeom prst="rect">
                <a:avLst/>
              </a:prstGeom>
              <a:blipFill rotWithShape="1">
                <a:blip r:embed="rId8"/>
                <a:stretch>
                  <a:fillRect t="-31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0000" y="4053515"/>
                <a:ext cx="8428617" cy="381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 smtClean="0">
                            <a:latin typeface="Cambria Math"/>
                          </a:rPr>
                          <m:t>𝒍𝒐𝒈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,</m:t>
                        </m:r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b>
                    </m:sSub>
                    <m:r>
                      <a:rPr lang="cs-CZ" b="1" i="1" smtClean="0">
                        <a:latin typeface="Cambria Math"/>
                      </a:rPr>
                      <m:t>𝟏𝟐𝟓</m:t>
                    </m:r>
                    <m:r>
                      <a:rPr lang="cs-CZ" b="1" i="1" smtClean="0">
                        <a:latin typeface="Cambria Math"/>
                      </a:rPr>
                      <m:t>=−</m:t>
                    </m:r>
                    <m:r>
                      <a:rPr lang="cs-CZ" b="1" i="1" smtClean="0">
                        <a:latin typeface="Cambria Math"/>
                      </a:rPr>
                      <m:t>𝟑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053515"/>
                <a:ext cx="8428617" cy="381515"/>
              </a:xfrm>
              <a:prstGeom prst="rect">
                <a:avLst/>
              </a:prstGeom>
              <a:blipFill rotWithShape="1">
                <a:blip r:embed="rId9"/>
                <a:stretch>
                  <a:fillRect b="-1111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1152000" y="4799441"/>
                <a:ext cx="7622816" cy="3815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Určete: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1" i="1">
                            <a:latin typeface="Cambria Math"/>
                          </a:rPr>
                          <m:t>𝒍𝒐𝒈</m:t>
                        </m:r>
                      </m:e>
                      <m:sub>
                        <m:r>
                          <a:rPr lang="cs-CZ" b="1" i="1" smtClean="0">
                            <a:latin typeface="Cambria Math"/>
                          </a:rPr>
                          <m:t>𝟏𝟎</m:t>
                        </m:r>
                      </m:sub>
                    </m:sSub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𝟑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	</a:t>
                </a:r>
                <a:endParaRPr lang="cs-CZ" sz="2000" b="0" i="1" dirty="0" smtClean="0">
                  <a:latin typeface="Cambria Math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52000" y="4799441"/>
                <a:ext cx="7622816" cy="381515"/>
              </a:xfrm>
              <a:prstGeom prst="rect">
                <a:avLst/>
              </a:prstGeom>
              <a:blipFill rotWithShape="1">
                <a:blip r:embed="rId10"/>
                <a:stretch>
                  <a:fillRect l="-720" t="-7937" b="-2063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8" name="TextovéPole 17"/>
          <p:cNvSpPr txBox="1"/>
          <p:nvPr/>
        </p:nvSpPr>
        <p:spPr>
          <a:xfrm>
            <a:off x="360000" y="4728589"/>
            <a:ext cx="558791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000" y="5304589"/>
                <a:ext cx="842861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b="0" i="1">
                            <a:latin typeface="Cambria Math"/>
                          </a:rPr>
                          <m:t>𝑙𝑜𝑔</m:t>
                        </m:r>
                      </m:e>
                      <m:sub>
                        <m:r>
                          <a:rPr lang="cs-CZ" b="0" i="1" smtClean="0">
                            <a:latin typeface="Cambria Math"/>
                          </a:rPr>
                          <m:t>10</m:t>
                        </m:r>
                      </m:sub>
                    </m:sSub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0" smtClean="0">
                        <a:latin typeface="Cambria Math"/>
                      </a:rPr>
                      <m:t>=3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, právě když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10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3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cs typeface="Times New Roman" pitchFamily="18" charset="0"/>
                  </a:rPr>
                  <a:t>			            </a:t>
                </a:r>
                <a14:m>
                  <m:oMath xmlns:m="http://schemas.openxmlformats.org/officeDocument/2006/math"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𝐱</m:t>
                    </m:r>
                    <m:r>
                      <a:rPr lang="cs-CZ" b="1" i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𝟏𝟎𝟎𝟎</m:t>
                    </m:r>
                  </m:oMath>
                </a14:m>
                <a:endParaRPr lang="cs-CZ" b="1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304589"/>
                <a:ext cx="8428616" cy="646331"/>
              </a:xfrm>
              <a:prstGeom prst="rect">
                <a:avLst/>
              </a:prstGeom>
              <a:blipFill rotWithShape="1">
                <a:blip r:embed="rId11"/>
                <a:stretch>
                  <a:fillRect t="-566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319207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4" grpId="0"/>
      <p:bldP spid="15" grpId="0"/>
      <p:bldP spid="1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60000" y="396000"/>
            <a:ext cx="8377808" cy="1008112"/>
          </a:xfr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pPr algn="ctr"/>
            <a:r>
              <a:rPr lang="cs-CZ" sz="4300" b="1" dirty="0" smtClean="0">
                <a:latin typeface="Arial Black" pitchFamily="34" charset="0"/>
              </a:rPr>
              <a:t>VĚTY O LOGARITMECH</a:t>
            </a:r>
            <a:endParaRPr lang="cs-CZ" sz="4300" b="1" dirty="0">
              <a:latin typeface="Arial Black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60000" y="1800000"/>
                <a:ext cx="8352928" cy="110743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1. Pro každé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𝑅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</m:t>
                        </m:r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a pro všechna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400" b="0" i="1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𝑅</m:t>
                        </m:r>
                      </m:e>
                      <m:sup>
                        <m:r>
                          <a:rPr lang="cs-CZ" sz="2400" b="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platí</a:t>
                </a:r>
                <a:endParaRPr lang="cs-CZ" sz="6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𝒍𝒐𝒈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)</m:t>
                    </m:r>
                    <m:r>
                      <a:rPr lang="cs-CZ" sz="28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𝒍𝒐𝒈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𝒍𝒐𝒈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800000"/>
                <a:ext cx="8352928" cy="1107437"/>
              </a:xfrm>
              <a:prstGeom prst="rect">
                <a:avLst/>
              </a:prstGeom>
              <a:blipFill rotWithShape="1">
                <a:blip r:embed="rId2"/>
                <a:stretch>
                  <a:fillRect l="-87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360000" y="3168000"/>
                <a:ext cx="8352928" cy="1107437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2. Pro každé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𝑅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</m:t>
                        </m:r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a pro všechna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,</m:t>
                    </m:r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400" b="0" i="1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𝑅</m:t>
                        </m:r>
                      </m:e>
                      <m:sup>
                        <m:r>
                          <a:rPr lang="cs-CZ" sz="2400" b="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platí</a:t>
                </a:r>
                <a:endParaRPr lang="cs-CZ" sz="6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𝒍𝒐𝒈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(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400" b="1" i="1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)</m:t>
                    </m:r>
                    <m:r>
                      <a:rPr lang="cs-CZ" sz="2800" b="1" i="1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𝒍𝒐𝒈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𝒙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+</m:t>
                        </m:r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𝒍𝒐𝒈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𝒚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168000"/>
                <a:ext cx="8352928" cy="1107437"/>
              </a:xfrm>
              <a:prstGeom prst="rect">
                <a:avLst/>
              </a:prstGeom>
              <a:blipFill rotWithShape="1">
                <a:blip r:embed="rId3"/>
                <a:stretch>
                  <a:fillRect l="-87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360000" y="4572000"/>
                <a:ext cx="8352928" cy="1471511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3. Pro každé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𝑎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𝑅</m:t>
                        </m:r>
                      </m:e>
                      <m:sup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−</m:t>
                    </m:r>
                    <m:d>
                      <m:dPr>
                        <m:begChr m:val="{"/>
                        <m:endChr m:val="}"/>
                        <m:ctrlPr>
                          <a:rPr lang="cs-CZ" sz="240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0" i="1" smtClean="0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1</m:t>
                        </m:r>
                      </m:e>
                    </m:d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pro všechna </a:t>
                </a:r>
                <a14:m>
                  <m:oMath xmlns:m="http://schemas.openxmlformats.org/officeDocument/2006/math">
                    <m:r>
                      <a:rPr lang="cs-CZ" sz="2400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sz="2400" b="0" i="1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sSup>
                      <m:sSupPr>
                        <m:ctrlPr>
                          <a:rPr lang="cs-CZ" sz="240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𝑅</m:t>
                        </m:r>
                      </m:e>
                      <m:sup>
                        <m:r>
                          <a:rPr lang="cs-CZ" sz="2400" b="0" i="1"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+</m:t>
                        </m:r>
                      </m:sup>
                    </m:sSup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a pro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všechna</a:t>
                </a:r>
              </a:p>
              <a:p>
                <a:pPr algn="just"/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  </a:t>
                </a:r>
                <a14:m>
                  <m:oMath xmlns:m="http://schemas.openxmlformats.org/officeDocument/2006/math">
                    <m:r>
                      <a:rPr lang="cs-CZ" sz="2400" i="1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sz="2400" i="1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4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𝑅</m:t>
                    </m:r>
                  </m:oMath>
                </a14:m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platí</a:t>
                </a:r>
                <a:endParaRPr lang="cs-CZ" sz="6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𝒍𝒐𝒈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sub>
                    </m:sSub>
                    <m:sSup>
                      <m:sSupPr>
                        <m:ctrlP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sz="2400" b="1" i="1" smtClean="0">
                            <a:latin typeface="Cambria Math"/>
                            <a:cs typeface="Times New Roman" pitchFamily="18" charset="0"/>
                          </a:rPr>
                          <m:t>𝒚</m:t>
                        </m:r>
                      </m:sup>
                    </m:sSup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𝒚</m:t>
                    </m:r>
                    <m:r>
                      <a:rPr lang="cs-CZ" sz="2400" b="1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∙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𝒍𝒐𝒈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  <a:cs typeface="Times New Roman" pitchFamily="18" charset="0"/>
                          </a:rPr>
                          <m:t>𝒂</m:t>
                        </m:r>
                      </m:sub>
                    </m:sSub>
                    <m:r>
                      <a:rPr lang="cs-CZ" sz="2400" b="1" i="1">
                        <a:latin typeface="Cambria Math"/>
                        <a:cs typeface="Times New Roman" pitchFamily="18" charset="0"/>
                      </a:rPr>
                      <m:t>𝒙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4572000"/>
                <a:ext cx="8352928" cy="1471511"/>
              </a:xfrm>
              <a:prstGeom prst="rect">
                <a:avLst/>
              </a:prstGeom>
              <a:blipFill rotWithShape="1">
                <a:blip r:embed="rId4"/>
                <a:stretch>
                  <a:fillRect l="-872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Šipka doleva 7">
            <a:hlinkClick r:id="rId5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88251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leva 11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60000" y="692696"/>
            <a:ext cx="8377808" cy="1008112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5000" b="0" kern="1200">
                <a:ln>
                  <a:noFill/>
                </a:ln>
                <a:solidFill>
                  <a:schemeClr val="dk1"/>
                </a:solidFill>
                <a:effectLst/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4300" b="1" dirty="0" smtClean="0">
                <a:solidFill>
                  <a:schemeClr val="tx2"/>
                </a:solidFill>
                <a:latin typeface="Arial Black" pitchFamily="34" charset="0"/>
                <a:ea typeface="+mj-ea"/>
                <a:cs typeface="+mj-cs"/>
              </a:rPr>
              <a:t>LOGARITMICKÉ </a:t>
            </a:r>
            <a:r>
              <a:rPr lang="cs-CZ" sz="4300" b="1" dirty="0">
                <a:solidFill>
                  <a:schemeClr val="tx2"/>
                </a:solidFill>
                <a:latin typeface="Arial Black" pitchFamily="34" charset="0"/>
                <a:ea typeface="+mj-ea"/>
                <a:cs typeface="+mj-cs"/>
              </a:rPr>
              <a:t>ROVNICE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60000" y="2420888"/>
                <a:ext cx="8352928" cy="2569569"/>
              </a:xfrm>
              <a:prstGeom prst="rect">
                <a:avLst/>
              </a:prstGeom>
              <a:solidFill>
                <a:schemeClr val="bg1"/>
              </a:solidFill>
              <a:ln w="38100">
                <a:solidFill>
                  <a:srgbClr val="002060"/>
                </a:solidFill>
              </a:ln>
            </p:spPr>
            <p:txBody>
              <a:bodyPr wrap="square" tIns="180000" bIns="180000" rtlCol="0">
                <a:spAutoFit/>
              </a:bodyPr>
              <a:lstStyle/>
              <a:p>
                <a:pPr algn="just"/>
                <a:r>
                  <a:rPr lang="cs-CZ" dirty="0" smtClean="0"/>
                  <a:t>	</a:t>
                </a:r>
              </a:p>
              <a:p>
                <a:pPr algn="just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	Pro 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každé kladné reálné číslo </a:t>
                </a:r>
                <a:r>
                  <a:rPr lang="cs-CZ" sz="2400" b="1" i="1" dirty="0">
                    <a:latin typeface="Times New Roman" pitchFamily="18" charset="0"/>
                    <a:cs typeface="Times New Roman" pitchFamily="18" charset="0"/>
                  </a:rPr>
                  <a:t>a</a:t>
                </a:r>
                <a:r>
                  <a:rPr lang="cs-CZ" sz="2400" dirty="0">
                    <a:latin typeface="Times New Roman" pitchFamily="18" charset="0"/>
                    <a:cs typeface="Times New Roman" pitchFamily="18" charset="0"/>
                  </a:rPr>
                  <a:t> různé od 1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a pro všechna kladná reálná čísla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 </a:t>
                </a:r>
                <a:r>
                  <a:rPr lang="cs-CZ" sz="2400" b="1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 platí:</a:t>
                </a:r>
              </a:p>
              <a:p>
                <a:pPr algn="just"/>
                <a:endParaRPr lang="cs-CZ" sz="2400" dirty="0">
                  <a:latin typeface="Times New Roman" pitchFamily="18" charset="0"/>
                  <a:cs typeface="Times New Roman" pitchFamily="18" charset="0"/>
                </a:endParaRPr>
              </a:p>
              <a:p>
                <a:pPr algn="ctr"/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Je-li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400" b="1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 smtClean="0">
                            <a:latin typeface="Cambria Math"/>
                          </a:rPr>
                          <m:t>𝒍𝒐𝒈</m:t>
                        </m:r>
                      </m:e>
                      <m:sub>
                        <m:r>
                          <a:rPr lang="cs-CZ" sz="2400" b="1" i="1" smtClean="0">
                            <a:latin typeface="Cambria Math"/>
                          </a:rPr>
                          <m:t>𝒂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</a:rPr>
                      <m:t>𝒙</m:t>
                    </m:r>
                    <m:r>
                      <a:rPr lang="cs-CZ" sz="2400" b="1" i="1" smtClean="0">
                        <a:latin typeface="Cambria Math"/>
                      </a:rPr>
                      <m:t>=</m:t>
                    </m:r>
                    <m:sSub>
                      <m:sSubPr>
                        <m:ctrlPr>
                          <a:rPr lang="cs-CZ" sz="2400" b="1" i="1">
                            <a:latin typeface="Cambria Math"/>
                          </a:rPr>
                        </m:ctrlPr>
                      </m:sSubPr>
                      <m:e>
                        <m:r>
                          <a:rPr lang="cs-CZ" sz="2400" b="1" i="1">
                            <a:latin typeface="Cambria Math"/>
                          </a:rPr>
                          <m:t>𝒍𝒐𝒈</m:t>
                        </m:r>
                      </m:e>
                      <m:sub>
                        <m:r>
                          <a:rPr lang="cs-CZ" sz="2400" b="1" i="1">
                            <a:latin typeface="Cambria Math"/>
                          </a:rPr>
                          <m:t>𝒂</m:t>
                        </m:r>
                      </m:sub>
                    </m:sSub>
                    <m:r>
                      <a:rPr lang="cs-CZ" sz="2400" b="1" i="1" smtClean="0">
                        <a:latin typeface="Cambria Math"/>
                      </a:rPr>
                      <m:t>𝒚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,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</a:t>
                </a:r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pak   </a:t>
                </a:r>
                <a14:m>
                  <m:oMath xmlns:m="http://schemas.openxmlformats.org/officeDocument/2006/math"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sz="2800" b="1" i="1" smtClean="0">
                        <a:latin typeface="Cambria Math"/>
                        <a:cs typeface="Times New Roman" pitchFamily="18" charset="0"/>
                      </a:rPr>
                      <m:t>𝒚</m:t>
                    </m:r>
                  </m:oMath>
                </a14:m>
                <a:r>
                  <a:rPr lang="cs-CZ" sz="2400" dirty="0" smtClean="0">
                    <a:latin typeface="Times New Roman" pitchFamily="18" charset="0"/>
                    <a:cs typeface="Times New Roman" pitchFamily="18" charset="0"/>
                  </a:rPr>
                  <a:t>.</a:t>
                </a:r>
              </a:p>
              <a:p>
                <a:endParaRPr lang="cs-CZ" sz="800" dirty="0">
                  <a:latin typeface="Times New Roman" pitchFamily="18" charset="0"/>
                  <a:cs typeface="Times New Roman" pitchFamily="18" charset="0"/>
                </a:endParaRP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	</a:t>
                </a:r>
                <a:endParaRPr lang="cs-CZ" sz="2400" dirty="0" smtClean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420888"/>
                <a:ext cx="8352928" cy="2569569"/>
              </a:xfrm>
              <a:prstGeom prst="rect">
                <a:avLst/>
              </a:prstGeom>
              <a:blipFill rotWithShape="1">
                <a:blip r:embed="rId3"/>
                <a:stretch>
                  <a:fillRect l="-872" r="-945"/>
                </a:stretch>
              </a:blipFill>
              <a:ln w="38100">
                <a:solidFill>
                  <a:srgbClr val="00206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71441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Šipka doleva 12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4" name="Šipka doleva 13">
            <a:hlinkClick r:id="rId2" action="ppaction://hlinksldjump"/>
          </p:cNvPr>
          <p:cNvSpPr/>
          <p:nvPr/>
        </p:nvSpPr>
        <p:spPr>
          <a:xfrm>
            <a:off x="468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84617" y="4277501"/>
                <a:ext cx="8424936" cy="8139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</a:t>
                </a:r>
                <a:r>
                  <a:rPr lang="cs-CZ" dirty="0" smtClean="0">
                    <a:cs typeface="Times New Roman" pitchFamily="18" charset="0"/>
                  </a:rPr>
                  <a:t>                                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+2=25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−25</m:t>
                    </m:r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1" dirty="0" smtClean="0">
                    <a:cs typeface="Times New Roman" pitchFamily="18" charset="0"/>
                  </a:rPr>
                  <a:t>			</a:t>
                </a:r>
                <a:r>
                  <a:rPr lang="cs-CZ" sz="1600" b="1" dirty="0" smtClean="0">
                    <a:cs typeface="Times New Roman" pitchFamily="18" charset="0"/>
                  </a:rPr>
                  <a:t>                           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sz="2000" b="1" i="1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𝟗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  <a:cs typeface="Times New Roman" pitchFamily="18" charset="0"/>
                          </a:rPr>
                          <m:t>𝟖</m:t>
                        </m:r>
                      </m:den>
                    </m:f>
                  </m:oMath>
                </a14:m>
                <a:endParaRPr lang="cs-CZ" sz="1400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4617" y="4277501"/>
                <a:ext cx="8424936" cy="813941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5353649"/>
                <a:ext cx="8395539" cy="64177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Rovnice má jedno řešení     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f>
                          <m:fPr>
                            <m:ctrlPr>
                              <a:rPr lang="cs-CZ" sz="2400" b="1" i="1" dirty="0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fPr>
                          <m:num>
                            <m:r>
                              <a:rPr lang="cs-CZ" sz="2400" b="1" i="1" dirty="0" smtClean="0">
                                <a:latin typeface="Cambria Math"/>
                                <a:cs typeface="Times New Roman" pitchFamily="18" charset="0"/>
                              </a:rPr>
                              <m:t>𝟗</m:t>
                            </m:r>
                          </m:num>
                          <m:den>
                            <m:r>
                              <a:rPr lang="cs-CZ" sz="2400" b="1" i="1" dirty="0" smtClean="0">
                                <a:latin typeface="Cambria Math"/>
                                <a:cs typeface="Times New Roman" pitchFamily="18" charset="0"/>
                              </a:rPr>
                              <m:t>𝟖</m:t>
                            </m:r>
                          </m:den>
                        </m:f>
                      </m:e>
                    </m:d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353649"/>
                <a:ext cx="8395539" cy="641779"/>
              </a:xfrm>
              <a:prstGeom prst="rect">
                <a:avLst/>
              </a:prstGeom>
              <a:blipFill rotWithShape="1">
                <a:blip r:embed="rId4"/>
                <a:stretch>
                  <a:fillRect l="-58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1165800" y="668496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0000" y="591552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000" y="1162942"/>
                <a:ext cx="8322934" cy="4116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:r>
                  <a:rPr lang="cs-CZ" b="1" dirty="0" smtClean="0"/>
                  <a:t>        </a:t>
                </a:r>
                <a14:m>
                  <m:oMath xmlns:m="http://schemas.openxmlformats.org/officeDocument/2006/math">
                    <m:r>
                      <a:rPr lang="cs-CZ" sz="2000" b="1" i="1" smtClean="0">
                        <a:latin typeface="Cambria Math"/>
                      </a:rPr>
                      <m:t>𝒍𝒐𝒈</m:t>
                    </m:r>
                    <m:d>
                      <m:d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1" i="1" smtClean="0">
                            <a:latin typeface="Cambria Math"/>
                          </a:rPr>
                          <m:t>𝒙</m:t>
                        </m:r>
                        <m:r>
                          <a:rPr lang="cs-CZ" sz="2000" b="1" i="1" smtClean="0">
                            <a:latin typeface="Cambria Math"/>
                          </a:rPr>
                          <m:t>+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e>
                    </m:d>
                    <m:r>
                      <a:rPr lang="cs-CZ" sz="2000" b="1" i="1" smtClean="0">
                        <a:latin typeface="Cambria Math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</a:rPr>
                      <m:t>𝒍𝒐𝒈</m:t>
                    </m:r>
                    <m:d>
                      <m:d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1" i="1" smtClean="0">
                            <a:latin typeface="Cambria Math"/>
                          </a:rPr>
                          <m:t>𝒙</m:t>
                        </m:r>
                        <m:r>
                          <a:rPr lang="cs-CZ" sz="2000" b="1" i="1" smtClean="0">
                            <a:latin typeface="Cambria Math"/>
                          </a:rPr>
                          <m:t>−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e>
                    </m:d>
                    <m:r>
                      <a:rPr lang="cs-CZ" sz="2000" b="1" i="1" smtClean="0"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</a:rPr>
                      <m:t>𝒍𝒐𝒈</m:t>
                    </m:r>
                    <m:r>
                      <a:rPr lang="cs-CZ" sz="2000" b="1" i="1" smtClean="0">
                        <a:latin typeface="Cambria Math"/>
                      </a:rPr>
                      <m:t>𝟒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162942"/>
                <a:ext cx="8322934" cy="411651"/>
              </a:xfrm>
              <a:prstGeom prst="rect">
                <a:avLst/>
              </a:prstGeom>
              <a:blipFill rotWithShape="1">
                <a:blip r:embed="rId5"/>
                <a:stretch>
                  <a:fillRect b="-11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60000" y="1653555"/>
                <a:ext cx="6863914" cy="14709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           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000" b="0" i="1" smtClean="0">
                            <a:latin typeface="Cambria Math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cs-CZ" sz="2000" i="0" smtClean="0">
                            <a:latin typeface="Cambria Math"/>
                          </a:rPr>
                          <m:t>log</m:t>
                        </m:r>
                      </m:fName>
                      <m:e>
                        <m:d>
                          <m:dPr>
                            <m:ctrlPr>
                              <a:rPr lang="cs-CZ" sz="2000" b="0" i="1" smtClean="0">
                                <a:latin typeface="Cambria Math"/>
                              </a:rPr>
                            </m:ctrlPr>
                          </m:dPr>
                          <m:e>
                            <m:r>
                              <a:rPr lang="cs-CZ" sz="2000" b="0" i="1" smtClean="0">
                                <a:latin typeface="Cambria Math"/>
                              </a:rPr>
                              <m:t>𝑥</m:t>
                            </m:r>
                            <m:r>
                              <a:rPr lang="cs-CZ" sz="2000" b="0" i="1" smtClean="0">
                                <a:latin typeface="Cambria Math"/>
                              </a:rPr>
                              <m:t>+2</m:t>
                            </m:r>
                          </m:e>
                        </m:d>
                      </m:e>
                    </m:func>
                    <m:r>
                      <a:rPr lang="cs-CZ" sz="2000" b="0" i="1" smtClean="0">
                        <a:latin typeface="Cambria Math"/>
                      </a:rPr>
                      <m:t>−</m:t>
                    </m:r>
                    <m:r>
                      <m:rPr>
                        <m:sty m:val="p"/>
                      </m:rPr>
                      <a:rPr lang="cs-CZ" sz="2000" b="0" i="0" smtClean="0">
                        <a:latin typeface="Cambria Math"/>
                      </a:rPr>
                      <m:t>log</m:t>
                    </m:r>
                    <m:r>
                      <a:rPr lang="cs-CZ" sz="2000" b="0" i="1" smtClean="0">
                        <a:latin typeface="Cambria Math"/>
                      </a:rPr>
                      <m:t>⁡(</m:t>
                    </m:r>
                    <m:r>
                      <a:rPr lang="cs-CZ" sz="2000" b="0" i="1" smtClean="0">
                        <a:latin typeface="Cambria Math"/>
                      </a:rPr>
                      <m:t>𝑥</m:t>
                    </m:r>
                    <m:r>
                      <a:rPr lang="cs-CZ" sz="2000" b="0" i="1" smtClean="0">
                        <a:latin typeface="Cambria Math"/>
                      </a:rPr>
                      <m:t>−1)=2∙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𝑙𝑜𝑔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10−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𝑙𝑜𝑔</m:t>
                    </m:r>
                    <m:r>
                      <a:rPr lang="cs-CZ" sz="2000" b="0" i="1" smtClean="0">
                        <a:latin typeface="Cambria Math"/>
                        <a:ea typeface="Cambria Math"/>
                      </a:rPr>
                      <m:t>4</m:t>
                    </m:r>
                  </m:oMath>
                </a14:m>
                <a:endParaRPr lang="cs-CZ" sz="2000" dirty="0" smtClean="0"/>
              </a:p>
              <a:p>
                <a:endParaRPr lang="cs-CZ" sz="500" i="1" dirty="0" smtClean="0">
                  <a:latin typeface="Cambria Math"/>
                </a:endParaRPr>
              </a:p>
              <a:p>
                <a:r>
                  <a:rPr lang="cs-CZ" sz="2000" dirty="0" smtClean="0"/>
                  <a:t>			           </a:t>
                </a:r>
                <a14:m>
                  <m:oMath xmlns:m="http://schemas.openxmlformats.org/officeDocument/2006/math">
                    <m:r>
                      <a:rPr lang="cs-CZ" sz="2000" i="1">
                        <a:latin typeface="Cambria Math"/>
                      </a:rPr>
                      <m:t>𝑙𝑜𝑔</m:t>
                    </m:r>
                    <m:f>
                      <m:fPr>
                        <m:ctrlPr>
                          <a:rPr lang="cs-CZ" sz="20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i="1">
                            <a:latin typeface="Cambria Math"/>
                          </a:rPr>
                          <m:t>𝑥</m:t>
                        </m:r>
                        <m:r>
                          <a:rPr lang="cs-CZ" sz="2000" i="1">
                            <a:latin typeface="Cambria Math"/>
                          </a:rPr>
                          <m:t>+2</m:t>
                        </m:r>
                      </m:num>
                      <m:den>
                        <m:r>
                          <a:rPr lang="cs-CZ" sz="2000" i="1">
                            <a:latin typeface="Cambria Math"/>
                          </a:rPr>
                          <m:t>𝑥</m:t>
                        </m:r>
                        <m:r>
                          <a:rPr lang="cs-CZ" sz="2000" i="1">
                            <a:latin typeface="Cambria Math"/>
                          </a:rPr>
                          <m:t>−1</m:t>
                        </m:r>
                      </m:den>
                    </m:f>
                    <m:r>
                      <a:rPr lang="cs-CZ" sz="2000" i="1">
                        <a:latin typeface="Cambria Math"/>
                      </a:rPr>
                      <m:t>=</m:t>
                    </m:r>
                    <m:r>
                      <a:rPr lang="cs-CZ" sz="2000" i="1">
                        <a:latin typeface="Cambria Math"/>
                        <a:ea typeface="Cambria Math"/>
                      </a:rPr>
                      <m:t>𝑙𝑜𝑔</m:t>
                    </m:r>
                    <m:f>
                      <m:fPr>
                        <m:ctrlPr>
                          <a:rPr lang="cs-CZ" sz="2000" i="1" smtClean="0">
                            <a:latin typeface="Cambria Math"/>
                            <a:ea typeface="Cambria Math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cs-CZ" sz="2000" i="1" smtClean="0">
                                <a:latin typeface="Cambria Math"/>
                                <a:ea typeface="Cambria Math"/>
                              </a:rPr>
                            </m:ctrlPr>
                          </m:sSupPr>
                          <m:e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10</m:t>
                            </m:r>
                          </m:e>
                          <m:sup>
                            <m:r>
                              <a:rPr lang="cs-CZ" sz="2000" b="0" i="1" smtClean="0">
                                <a:latin typeface="Cambria Math"/>
                                <a:ea typeface="Cambria Math"/>
                              </a:rPr>
                              <m:t>2</m:t>
                            </m:r>
                          </m:sup>
                        </m:sSup>
                      </m:num>
                      <m:den>
                        <m:r>
                          <a:rPr lang="cs-CZ" sz="2000" b="0" i="1" smtClean="0">
                            <a:latin typeface="Cambria Math"/>
                            <a:ea typeface="Cambria Math"/>
                          </a:rPr>
                          <m:t>4</m:t>
                        </m:r>
                      </m:den>
                    </m:f>
                  </m:oMath>
                </a14:m>
                <a:endParaRPr lang="cs-CZ" sz="2000" dirty="0" smtClean="0"/>
              </a:p>
              <a:p>
                <a:endParaRPr lang="cs-CZ" sz="500" dirty="0"/>
              </a:p>
              <a:p>
                <a:r>
                  <a:rPr lang="cs-CZ" sz="2000" dirty="0" smtClean="0"/>
                  <a:t>			           </a:t>
                </a:r>
                <a14:m>
                  <m:oMath xmlns:m="http://schemas.openxmlformats.org/officeDocument/2006/math">
                    <m:r>
                      <a:rPr lang="cs-CZ" sz="2000" b="1" i="1">
                        <a:latin typeface="Cambria Math"/>
                      </a:rPr>
                      <m:t>𝒍𝒐𝒈</m:t>
                    </m:r>
                    <m:f>
                      <m:fPr>
                        <m:ctrlPr>
                          <a:rPr lang="cs-CZ" sz="2000" b="1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>
                            <a:latin typeface="Cambria Math"/>
                          </a:rPr>
                          <m:t>𝒙</m:t>
                        </m:r>
                        <m:r>
                          <a:rPr lang="cs-CZ" sz="2000" b="1" i="1">
                            <a:latin typeface="Cambria Math"/>
                          </a:rPr>
                          <m:t>+</m:t>
                        </m:r>
                        <m:r>
                          <a:rPr lang="cs-CZ" sz="2000" b="1" i="1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000" b="1" i="1">
                            <a:latin typeface="Cambria Math"/>
                          </a:rPr>
                          <m:t>𝒙</m:t>
                        </m:r>
                        <m:r>
                          <a:rPr lang="cs-CZ" sz="2000" b="1" i="1">
                            <a:latin typeface="Cambria Math"/>
                          </a:rPr>
                          <m:t>−</m:t>
                        </m:r>
                        <m:r>
                          <a:rPr lang="cs-CZ" sz="2000" b="1" i="1">
                            <a:latin typeface="Cambria Math"/>
                          </a:rPr>
                          <m:t>𝟏</m:t>
                        </m:r>
                      </m:den>
                    </m:f>
                    <m:r>
                      <a:rPr lang="cs-CZ" sz="2000" b="1" i="1">
                        <a:latin typeface="Cambria Math"/>
                      </a:rPr>
                      <m:t>=</m:t>
                    </m:r>
                    <m:r>
                      <a:rPr lang="cs-CZ" sz="2000" b="1" i="1">
                        <a:latin typeface="Cambria Math"/>
                        <a:ea typeface="Cambria Math"/>
                      </a:rPr>
                      <m:t>𝒍𝒐𝒈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𝟐𝟓</m:t>
                    </m:r>
                  </m:oMath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53555"/>
                <a:ext cx="6863914" cy="147091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000" y="3737723"/>
                <a:ext cx="7308344" cy="53694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	                  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000" b="1" i="1" smtClean="0">
                            <a:latin typeface="Cambria Math"/>
                          </a:rPr>
                          <m:t>𝒙</m:t>
                        </m:r>
                        <m:r>
                          <a:rPr lang="cs-CZ" sz="2000" b="1" i="1" smtClean="0">
                            <a:latin typeface="Cambria Math"/>
                          </a:rPr>
                          <m:t>+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2000" b="1" i="1" smtClean="0">
                            <a:latin typeface="Cambria Math"/>
                          </a:rPr>
                          <m:t>𝒙</m:t>
                        </m:r>
                        <m:r>
                          <a:rPr lang="cs-CZ" sz="2000" b="1" i="1" smtClean="0">
                            <a:latin typeface="Cambria Math"/>
                          </a:rPr>
                          <m:t>−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𝟏</m:t>
                        </m:r>
                      </m:den>
                    </m:f>
                    <m:r>
                      <a:rPr lang="cs-CZ" sz="2000" b="1" i="1" smtClean="0"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</a:rPr>
                      <m:t>𝟐𝟓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3737723"/>
                <a:ext cx="7308344" cy="53694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360000" y="3302668"/>
            <a:ext cx="8322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0" dirty="0" smtClean="0">
                <a:latin typeface="Times New Roman" panose="02020603050405020304" pitchFamily="18" charset="0"/>
                <a:ea typeface="Cambria Math"/>
                <a:cs typeface="Times New Roman" panose="02020603050405020304" pitchFamily="18" charset="0"/>
              </a:rPr>
              <a:t>Užijeme předchozí větu: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01475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20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Šipka doleva 12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14" name="Šipka doleva 13">
            <a:hlinkClick r:id="rId3" action="ppaction://hlinksldjump"/>
          </p:cNvPr>
          <p:cNvSpPr/>
          <p:nvPr/>
        </p:nvSpPr>
        <p:spPr>
          <a:xfrm>
            <a:off x="468000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360891" y="3174171"/>
                <a:ext cx="842493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>
                    <a:cs typeface="Times New Roman" pitchFamily="18" charset="0"/>
                  </a:rPr>
                  <a:t>		 </a:t>
                </a:r>
                <a:r>
                  <a:rPr lang="cs-CZ" dirty="0" smtClean="0">
                    <a:cs typeface="Times New Roman" pitchFamily="18" charset="0"/>
                  </a:rPr>
                  <a:t> 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𝑥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−4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+4=14−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</m:oMath>
                </a14:m>
                <a:endParaRPr lang="cs-CZ" i="1" dirty="0" smtClean="0">
                  <a:latin typeface="Cambria Math"/>
                  <a:cs typeface="Times New Roman" pitchFamily="18" charset="0"/>
                </a:endParaRPr>
              </a:p>
              <a:p>
                <a:r>
                  <a:rPr lang="cs-CZ" b="1" dirty="0" smtClean="0">
                    <a:cs typeface="Times New Roman" pitchFamily="18" charset="0"/>
                  </a:rPr>
                  <a:t>		         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𝒙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  <a:cs typeface="Times New Roman" pitchFamily="18" charset="0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𝟑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−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𝟏𝟎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r>
                      <a:rPr lang="cs-CZ" b="1" i="1" smtClean="0">
                        <a:latin typeface="Cambria Math"/>
                        <a:cs typeface="Times New Roman" pitchFamily="18" charset="0"/>
                      </a:rPr>
                      <m:t>𝟎</m:t>
                    </m:r>
                  </m:oMath>
                </a14:m>
                <a:endParaRPr lang="cs-CZ" sz="1400" b="1" dirty="0">
                  <a:latin typeface="Cambria Math" pitchFamily="18" charset="0"/>
                  <a:ea typeface="Cambria Math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891" y="3174171"/>
                <a:ext cx="8424936" cy="646331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360000" y="5580217"/>
                <a:ext cx="8395539" cy="4531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b="0" dirty="0" smtClean="0">
                    <a:latin typeface="Times New Roman" panose="02020603050405020304" pitchFamily="18" charset="0"/>
                    <a:cs typeface="Times New Roman" panose="02020603050405020304" pitchFamily="18" charset="0"/>
                  </a:rPr>
                  <a:t>Rovnice má jedno řešení     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𝑷</m:t>
                    </m:r>
                    <m:r>
                      <a:rPr lang="cs-CZ" sz="2400" b="1" i="1" dirty="0" smtClean="0">
                        <a:latin typeface="Cambria Math"/>
                        <a:cs typeface="Times New Roman" pitchFamily="18" charset="0"/>
                      </a:rPr>
                      <m:t>=</m:t>
                    </m:r>
                    <m:d>
                      <m:dPr>
                        <m:begChr m:val="{"/>
                        <m:endChr m:val="}"/>
                        <m:ctrlP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400" b="1" i="1" dirty="0" smtClean="0">
                            <a:latin typeface="Cambria Math"/>
                            <a:cs typeface="Times New Roman" pitchFamily="18" charset="0"/>
                          </a:rPr>
                          <m:t>𝟓</m:t>
                        </m:r>
                      </m:e>
                    </m:d>
                  </m:oMath>
                </a14:m>
                <a:r>
                  <a:rPr lang="cs-CZ" b="0" dirty="0" smtClean="0">
                    <a:cs typeface="Times New Roman" pitchFamily="18" charset="0"/>
                  </a:rPr>
                  <a:t>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5580217"/>
                <a:ext cx="8395539" cy="453137"/>
              </a:xfrm>
              <a:prstGeom prst="rect">
                <a:avLst/>
              </a:prstGeom>
              <a:blipFill rotWithShape="1">
                <a:blip r:embed="rId5"/>
                <a:stretch>
                  <a:fillRect l="-581" b="-18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TextovéPole 16"/>
          <p:cNvSpPr txBox="1"/>
          <p:nvPr/>
        </p:nvSpPr>
        <p:spPr>
          <a:xfrm>
            <a:off x="1165800" y="668496"/>
            <a:ext cx="76850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Řešte rovnici: 		</a:t>
            </a:r>
            <a:endParaRPr lang="cs-CZ" sz="2000" b="0" i="1" dirty="0" smtClean="0">
              <a:latin typeface="Cambria Math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60000" y="591552"/>
            <a:ext cx="455056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360000" y="1162942"/>
                <a:ext cx="8322934" cy="41165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</a:t>
                </a:r>
                <a:r>
                  <a:rPr lang="cs-CZ" b="1" dirty="0"/>
                  <a:t> </a:t>
                </a:r>
                <a:r>
                  <a:rPr lang="cs-CZ" b="1" dirty="0" smtClean="0"/>
                  <a:t>  	      </a:t>
                </a:r>
                <a14:m>
                  <m:oMath xmlns:m="http://schemas.openxmlformats.org/officeDocument/2006/math">
                    <m:r>
                      <a:rPr lang="cs-CZ" sz="2000" b="1" i="0" smtClean="0">
                        <a:latin typeface="Cambria Math"/>
                      </a:rPr>
                      <m:t>𝟐</m:t>
                    </m:r>
                    <m:r>
                      <a:rPr lang="cs-CZ" sz="2000" b="1" i="1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sz="2000" b="1" i="1" smtClean="0">
                        <a:latin typeface="Cambria Math"/>
                      </a:rPr>
                      <m:t>𝒍𝒐𝒈</m:t>
                    </m:r>
                    <m:d>
                      <m:d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1" i="1" smtClean="0">
                            <a:latin typeface="Cambria Math"/>
                          </a:rPr>
                          <m:t>𝒙</m:t>
                        </m:r>
                        <m:r>
                          <a:rPr lang="cs-CZ" sz="2000" b="1" i="1" smtClean="0">
                            <a:latin typeface="Cambria Math"/>
                          </a:rPr>
                          <m:t>−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e>
                    </m:d>
                    <m:r>
                      <a:rPr lang="cs-CZ" sz="2000" b="1" i="1" smtClean="0"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</a:rPr>
                      <m:t>𝒍𝒐𝒈</m:t>
                    </m:r>
                    <m:d>
                      <m:d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sz="2000" b="1" i="1" smtClean="0">
                            <a:latin typeface="Cambria Math"/>
                          </a:rPr>
                          <m:t>𝟏𝟒</m:t>
                        </m:r>
                        <m:r>
                          <a:rPr lang="cs-CZ" sz="2000" b="1" i="1" smtClean="0">
                            <a:latin typeface="Cambria Math"/>
                          </a:rPr>
                          <m:t>−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𝒙</m:t>
                        </m:r>
                      </m:e>
                    </m:d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162942"/>
                <a:ext cx="8322934" cy="411651"/>
              </a:xfrm>
              <a:prstGeom prst="rect">
                <a:avLst/>
              </a:prstGeom>
              <a:blipFill rotWithShape="1">
                <a:blip r:embed="rId6"/>
                <a:stretch>
                  <a:fillRect b="-1194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60000" y="1653555"/>
                <a:ext cx="6863914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                           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funcPr>
                      <m:fName>
                        <m:r>
                          <a:rPr lang="cs-CZ" sz="2000" b="1" i="0" smtClean="0">
                            <a:latin typeface="Cambria Math"/>
                          </a:rPr>
                          <m:t>𝐥𝐨𝐠</m:t>
                        </m:r>
                      </m:fName>
                      <m:e>
                        <m:sSup>
                          <m:sSupPr>
                            <m:ctrlPr>
                              <a:rPr lang="cs-CZ" sz="2000" b="1" i="1" smtClean="0">
                                <a:latin typeface="Cambria Math"/>
                              </a:rPr>
                            </m:ctrlPr>
                          </m:sSupPr>
                          <m:e>
                            <m:d>
                              <m:dPr>
                                <m:ctrlPr>
                                  <a:rPr lang="cs-CZ" sz="2000" b="1" i="1">
                                    <a:latin typeface="Cambria Math"/>
                                  </a:rPr>
                                </m:ctrlPr>
                              </m:dPr>
                              <m:e>
                                <m:r>
                                  <a:rPr lang="cs-CZ" sz="2000" b="1" i="1">
                                    <a:latin typeface="Cambria Math"/>
                                  </a:rPr>
                                  <m:t>𝒙</m:t>
                                </m:r>
                                <m:r>
                                  <a:rPr lang="cs-CZ" sz="2000" b="1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sz="2000" b="1" i="1">
                                    <a:latin typeface="Cambria Math"/>
                                  </a:rPr>
                                  <m:t>𝟐</m:t>
                                </m:r>
                              </m:e>
                            </m:d>
                          </m:e>
                          <m:sup>
                            <m:r>
                              <a:rPr lang="cs-CZ" sz="2000" b="1" i="1" smtClean="0">
                                <a:latin typeface="Cambria Math"/>
                              </a:rPr>
                              <m:t>𝟐</m:t>
                            </m:r>
                          </m:sup>
                        </m:sSup>
                      </m:e>
                    </m:func>
                    <m:r>
                      <a:rPr lang="cs-CZ" sz="2000" b="1" i="1" smtClean="0">
                        <a:latin typeface="Cambria Math"/>
                      </a:rPr>
                      <m:t>=</m:t>
                    </m:r>
                    <m:r>
                      <a:rPr lang="cs-CZ" sz="2000" b="1" i="0" smtClean="0">
                        <a:latin typeface="Cambria Math"/>
                      </a:rPr>
                      <m:t>𝐥𝐨𝐠</m:t>
                    </m:r>
                    <m:r>
                      <a:rPr lang="cs-CZ" sz="2000" b="1" i="1" smtClean="0">
                        <a:latin typeface="Cambria Math"/>
                      </a:rPr>
                      <m:t>⁡(</m:t>
                    </m:r>
                    <m:r>
                      <a:rPr lang="cs-CZ" sz="2000" b="1" i="1" smtClean="0">
                        <a:latin typeface="Cambria Math"/>
                      </a:rPr>
                      <m:t>𝟏𝟒</m:t>
                    </m:r>
                    <m:r>
                      <a:rPr lang="cs-CZ" sz="2000" b="1" i="1" smtClean="0">
                        <a:latin typeface="Cambria Math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</a:rPr>
                      <m:t>𝒙</m:t>
                    </m:r>
                    <m:r>
                      <a:rPr lang="cs-CZ" sz="2000" b="1" i="1" smtClean="0">
                        <a:latin typeface="Cambria Math"/>
                      </a:rPr>
                      <m:t>)</m:t>
                    </m:r>
                  </m:oMath>
                </a14:m>
                <a:endParaRPr lang="cs-CZ" sz="2000" b="1" dirty="0" smtClean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1653555"/>
                <a:ext cx="6863914" cy="407099"/>
              </a:xfrm>
              <a:prstGeom prst="rect">
                <a:avLst/>
              </a:prstGeom>
              <a:blipFill rotWithShape="1">
                <a:blip r:embed="rId7"/>
                <a:stretch>
                  <a:fillRect b="-149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60000" y="2756771"/>
                <a:ext cx="7308344" cy="4070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b="1" dirty="0" smtClean="0"/>
                  <a:t>			 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000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sz="2000" b="1" i="1" smtClean="0">
                            <a:latin typeface="Cambria Math"/>
                          </a:rPr>
                          <m:t>(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𝒙</m:t>
                        </m:r>
                        <m:r>
                          <a:rPr lang="cs-CZ" sz="2000" b="1" i="1" smtClean="0">
                            <a:latin typeface="Cambria Math"/>
                          </a:rPr>
                          <m:t>−</m:t>
                        </m:r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  <m:r>
                          <a:rPr lang="cs-CZ" sz="2000" b="1" i="1" smtClean="0">
                            <a:latin typeface="Cambria Math"/>
                          </a:rPr>
                          <m:t>)</m:t>
                        </m:r>
                      </m:e>
                      <m:sup>
                        <m:r>
                          <a:rPr lang="cs-CZ" sz="2000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sz="2000" b="1" i="1" smtClean="0">
                        <a:latin typeface="Cambria Math"/>
                      </a:rPr>
                      <m:t>=</m:t>
                    </m:r>
                    <m:r>
                      <a:rPr lang="cs-CZ" sz="2000" b="1" i="1" smtClean="0">
                        <a:latin typeface="Cambria Math"/>
                      </a:rPr>
                      <m:t>𝟏𝟒</m:t>
                    </m:r>
                    <m:r>
                      <a:rPr lang="cs-CZ" sz="2000" b="1" i="1" smtClean="0">
                        <a:latin typeface="Cambria Math"/>
                      </a:rPr>
                      <m:t>−</m:t>
                    </m:r>
                    <m:r>
                      <a:rPr lang="cs-CZ" sz="2000" b="1" i="1" smtClean="0">
                        <a:latin typeface="Cambria Math"/>
                      </a:rPr>
                      <m:t>𝒙</m:t>
                    </m:r>
                  </m:oMath>
                </a14:m>
                <a:endParaRPr lang="cs-CZ" b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000" y="2756771"/>
                <a:ext cx="7308344" cy="407099"/>
              </a:xfrm>
              <a:prstGeom prst="rect">
                <a:avLst/>
              </a:prstGeom>
              <a:blipFill rotWithShape="1">
                <a:blip r:embed="rId8"/>
                <a:stretch>
                  <a:fillRect b="-1492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TextovéPole 21"/>
          <p:cNvSpPr txBox="1"/>
          <p:nvPr/>
        </p:nvSpPr>
        <p:spPr>
          <a:xfrm>
            <a:off x="360000" y="2348880"/>
            <a:ext cx="83229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b="0" dirty="0" smtClean="0">
                <a:latin typeface="Times New Roman" panose="02020603050405020304" pitchFamily="18" charset="0"/>
                <a:ea typeface="Cambria Math"/>
                <a:cs typeface="Times New Roman" panose="02020603050405020304" pitchFamily="18" charset="0"/>
              </a:rPr>
              <a:t>Užijeme předchozí větu: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360890" y="3980572"/>
                <a:ext cx="4160577" cy="69454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sSubPr>
                        <m:e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𝒙</m:t>
                          </m:r>
                        </m:e>
                        <m:sub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𝟏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,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sub>
                      </m:sSub>
                      <m:r>
                        <a:rPr lang="cs-CZ" b="1" i="1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d>
                            <m:dPr>
                              <m:ctrlP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cs typeface="Times New Roman" pitchFamily="18" charset="0"/>
                                </a:rPr>
                                <m:t>𝟑</m:t>
                              </m:r>
                            </m:e>
                          </m:d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sSup>
                                <m:sSupPr>
                                  <m:ctrlP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</m:ctrlPr>
                                </m:sSupPr>
                                <m:e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 (−</m:t>
                                  </m:r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𝟑</m:t>
                                  </m:r>
                                  <m:r>
                                    <a:rPr lang="cs-CZ" b="1" i="1" smtClean="0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)</m:t>
                                  </m:r>
                                </m:e>
                                <m:sup>
                                  <m:r>
                                    <a:rPr lang="cs-CZ" b="1" i="1">
                                      <a:solidFill>
                                        <a:schemeClr val="tx1"/>
                                      </a:solidFill>
                                      <a:latin typeface="Cambria Math"/>
                                      <a:ea typeface="Cambria Math"/>
                                      <a:cs typeface="Times New Roman" pitchFamily="18" charset="0"/>
                                    </a:rPr>
                                    <m:t>𝟐</m:t>
                                  </m:r>
                                </m:sup>
                              </m:sSup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−</m:t>
                              </m:r>
                              <m: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𝟏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∙(−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𝟏𝟎</m:t>
                              </m:r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)</m:t>
                              </m:r>
                            </m:e>
                          </m:rad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∙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𝟏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890" y="3980572"/>
                <a:ext cx="4160577" cy="69454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320000" y="4012972"/>
                <a:ext cx="1314985" cy="69634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𝟑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ad>
                            <m:radPr>
                              <m:degHide m:val="on"/>
                              <m:ctrlPr>
                                <a:rPr lang="cs-CZ" b="1" i="1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  <a:cs typeface="Times New Roman" pitchFamily="18" charset="0"/>
                                </a:rPr>
                                <m:t>𝟒𝟗</m:t>
                              </m:r>
                            </m:e>
                          </m:rad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20000" y="4012972"/>
                <a:ext cx="1314985" cy="696344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5436000" y="4077772"/>
                <a:ext cx="1080120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f>
                        <m:fPr>
                          <m:ctrlP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𝟑</m:t>
                          </m:r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±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𝟕</m:t>
                          </m:r>
                        </m:num>
                        <m:den>
                          <m:r>
                            <a:rPr lang="cs-CZ" b="1" i="1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436000" y="4077772"/>
                <a:ext cx="1080120" cy="61093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6264000" y="4088572"/>
                <a:ext cx="1008112" cy="6109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cs typeface="Times New Roman" pitchFamily="18" charset="0"/>
                        </a:rPr>
                        <m:t>=</m:t>
                      </m:r>
                      <m:d>
                        <m:dPr>
                          <m:begChr m:val="⟨"/>
                          <m:endChr m:val="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 </m:t>
                          </m:r>
                        </m:e>
                      </m:d>
                      <m:f>
                        <m:fPr>
                          <m:type m:val="noBar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𝟓</m:t>
                          </m:r>
                        </m:num>
                        <m:den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−</m:t>
                          </m:r>
                          <m: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  <a:cs typeface="Times New Roman" pitchFamily="18" charset="0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dirty="0">
                  <a:solidFill>
                    <a:schemeClr val="tx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64000" y="4088572"/>
                <a:ext cx="1008112" cy="61093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360891" y="4959329"/>
                <a:ext cx="8322934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𝒍𝒐𝒈</m:t>
                    </m:r>
                    <m:d>
                      <m:dPr>
                        <m:ctrlPr>
                          <a:rPr lang="cs-CZ" b="1" i="1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>
                            <a:latin typeface="Cambria Math"/>
                          </a:rPr>
                          <m:t>𝒙</m:t>
                        </m:r>
                        <m:r>
                          <a:rPr lang="cs-CZ" b="1" i="1">
                            <a:latin typeface="Cambria Math"/>
                          </a:rPr>
                          <m:t>−</m:t>
                        </m:r>
                        <m:r>
                          <a:rPr lang="cs-CZ" b="1" i="1">
                            <a:latin typeface="Cambria Math"/>
                          </a:rPr>
                          <m:t>𝟐</m:t>
                        </m:r>
                      </m:e>
                    </m:d>
                  </m:oMath>
                </a14:m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 je ale definován pouze pro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𝒙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&gt;</m:t>
                    </m:r>
                    <m:r>
                      <a:rPr lang="cs-CZ" b="1" i="1" smtClean="0">
                        <a:latin typeface="Cambria Math"/>
                        <a:ea typeface="Cambria Math"/>
                        <a:cs typeface="Times New Roman" panose="02020603050405020304" pitchFamily="18" charset="0"/>
                      </a:rPr>
                      <m:t>𝟐</m:t>
                    </m:r>
                  </m:oMath>
                </a14:m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, číslo </a:t>
                </a:r>
                <a:r>
                  <a:rPr lang="cs-CZ" b="1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-2</a:t>
                </a:r>
                <a:r>
                  <a:rPr lang="cs-CZ" b="0" dirty="0" smtClean="0">
                    <a:latin typeface="Times New Roman" panose="02020603050405020304" pitchFamily="18" charset="0"/>
                    <a:ea typeface="Cambria Math"/>
                    <a:cs typeface="Times New Roman" panose="02020603050405020304" pitchFamily="18" charset="0"/>
                  </a:rPr>
                  <a:t> tedy není kořenem dané rovnice.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0891" y="4959329"/>
                <a:ext cx="8322934" cy="369332"/>
              </a:xfrm>
              <a:prstGeom prst="rect">
                <a:avLst/>
              </a:prstGeom>
              <a:blipFill rotWithShape="1">
                <a:blip r:embed="rId13"/>
                <a:stretch>
                  <a:fillRect l="-220"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4226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20" grpId="0"/>
      <p:bldP spid="21" grpId="0"/>
      <p:bldP spid="22" grpId="0"/>
      <p:bldP spid="12" grpId="0"/>
      <p:bldP spid="23" grpId="0"/>
      <p:bldP spid="24" grpId="0"/>
      <p:bldP spid="25" grpId="0"/>
      <p:bldP spid="2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Šipka doleva 7">
            <a:hlinkClick r:id="rId2" action="ppaction://hlinksldjump"/>
          </p:cNvPr>
          <p:cNvSpPr/>
          <p:nvPr/>
        </p:nvSpPr>
        <p:spPr>
          <a:xfrm>
            <a:off x="467544" y="6309320"/>
            <a:ext cx="1008112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zpět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227081" y="260648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1097" y="404664"/>
            <a:ext cx="835292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k výkladu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Logaritmických rovnic.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Žáci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pomocí ekvivalentních úprav 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větách </a:t>
            </a:r>
            <a:r>
              <a:rPr lang="cs-CZ" smtClean="0">
                <a:latin typeface="Times New Roman" pitchFamily="18" charset="0"/>
                <a:cs typeface="Times New Roman" pitchFamily="18" charset="0"/>
              </a:rPr>
              <a:t>o logaritmech řeší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příklady na dané téma.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algn="just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Odvárko , DrSc.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6.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80-7196-042-X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Oldřich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Odvárko, DrSc.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kol.: Matematika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3.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1996, 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80-7196-039-X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RNDr. František Jirásek, DrSc. a kol.: Sbírka úloh z matematiky pro SOŠ a studijní obory SOU,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část,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1986,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80-85849-55-0</a:t>
            </a:r>
          </a:p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František Janeček: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Sbírka úloh z matematiky pro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střední školy - VÝRAZY, ROVNICE, NEROVNICE A JEJICH SOUSTAVY, 4.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vydání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2002,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Prometheus, ISBN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80-7196-076-4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2801" y="5420638"/>
            <a:ext cx="835292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je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					       </a:t>
            </a:r>
            <a:r>
              <a:rPr lang="cs-CZ" dirty="0">
                <a:latin typeface="Arial" pitchFamily="34" charset="0"/>
                <a:cs typeface="Arial" pitchFamily="34" charset="0"/>
              </a:rPr>
              <a:t>Mgr.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Stanislav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Prucek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27081" y="1484784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0759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1993</TotalTime>
  <Words>464</Words>
  <Application>Microsoft Office PowerPoint</Application>
  <PresentationFormat>Předvádění na obrazovce (4:3)</PresentationFormat>
  <Paragraphs>98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Prezentace aplikace PowerPoint</vt:lpstr>
      <vt:lpstr>LOGARITMUS</vt:lpstr>
      <vt:lpstr>Prezentace aplikace PowerPoint</vt:lpstr>
      <vt:lpstr>VĚTY O LOGARITMECH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Prucek Stanislav</dc:creator>
  <cp:lastModifiedBy>NB3</cp:lastModifiedBy>
  <cp:revision>157</cp:revision>
  <dcterms:created xsi:type="dcterms:W3CDTF">2013-01-11T17:11:37Z</dcterms:created>
  <dcterms:modified xsi:type="dcterms:W3CDTF">2014-05-05T11:20:08Z</dcterms:modified>
</cp:coreProperties>
</file>