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73" r:id="rId6"/>
    <p:sldId id="271" r:id="rId7"/>
    <p:sldId id="265" r:id="rId8"/>
    <p:sldId id="272" r:id="rId9"/>
    <p:sldId id="274" r:id="rId10"/>
    <p:sldId id="275" r:id="rId11"/>
    <p:sldId id="276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pPr/>
              <a:t>22.9.2014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hyperlink" Target="Gon%20funkce%20y=%20atgbx.ggb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hyperlink" Target="Gon%20funkce%20y=%20acotgbx.ggb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hyperlink" Target="Gon%20funkce%20y=%20asinbx.gg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hyperlink" Target="Gon%20funkce%20y=%20acosbx.ggb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 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Goniometrické  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360000" y="936000"/>
            <a:ext cx="8345148" cy="55666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Grafem goniometrické funkce tangens je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tangentoida.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ovéPole 13"/>
              <p:cNvSpPr txBox="1"/>
              <p:nvPr/>
            </p:nvSpPr>
            <p:spPr>
              <a:xfrm>
                <a:off x="347326" y="3736643"/>
                <a:ext cx="8208912" cy="2193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l-GR" b="1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l-GR" b="1" i="1" smtClean="0">
                                <a:latin typeface="Cambria Math"/>
                                <a:ea typeface="Cambria Math"/>
                              </a:rPr>
                              <m:t>𝝅</m:t>
                            </m:r>
                          </m:num>
                          <m:den>
                            <m:r>
                              <a:rPr lang="el-GR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/>
                  <a:t>,</a:t>
                </a:r>
                <a:r>
                  <a:rPr lang="cs-CZ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s-CZ" b="1" dirty="0" smtClean="0"/>
                  <a:t>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cs-CZ" b="1" dirty="0" smtClean="0"/>
              </a:p>
              <a:p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ea typeface="Cambria Math"/>
                      </a:rPr>
                      <m:t>𝑫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pPr/>
                <a:r>
                  <a:rPr lang="cs-CZ" b="1" dirty="0" smtClean="0"/>
                  <a:t>           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𝒕𝒈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𝒙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𝒄𝒐𝒕𝒈</m:t>
                        </m:r>
                        <m:r>
                          <a:rPr lang="cs-CZ" sz="2400" b="1" i="1">
                            <a:latin typeface="Cambria Math"/>
                          </a:rPr>
                          <m:t> </m:t>
                        </m:r>
                        <m:r>
                          <a:rPr lang="cs-CZ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cs-CZ" b="1" dirty="0"/>
              </a:p>
            </p:txBody>
          </p:sp>
        </mc:Choice>
        <mc:Fallback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26" y="3736643"/>
                <a:ext cx="8208912" cy="219310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6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ovéPole 14"/>
              <p:cNvSpPr txBox="1"/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8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Funkce  tangens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𝒕𝒈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𝒙</m:t>
                    </m:r>
                  </m:oMath>
                </a14:m>
                <a:endParaRPr lang="cs-CZ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1250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ovéPole 7"/>
              <p:cNvSpPr txBox="1"/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𝑫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𝒇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a 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𝒁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platí: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𝒕𝒈</m:t>
                    </m:r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  <m:r>
                          <a:rPr lang="cs-CZ" sz="22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𝝅</m:t>
                        </m:r>
                      </m:e>
                    </m:d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𝒕𝒈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cs-CZ" sz="2200" dirty="0" smtClean="0">
                    <a:latin typeface="Times New Roman" pitchFamily="18" charset="0"/>
                    <a:cs typeface="Times New Roman" pitchFamily="18" charset="0"/>
                  </a:rPr>
                  <a:t>Funkce tangens je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periodická funkce s periodou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(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𝟏𝟖𝟎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°)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2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5" b="-326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1782" y="2636912"/>
            <a:ext cx="425336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25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360000" y="936000"/>
            <a:ext cx="8345148" cy="55666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Grafem goniometrické funkce kotangens je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b="1" dirty="0" err="1" smtClean="0">
                <a:latin typeface="Times New Roman" pitchFamily="18" charset="0"/>
                <a:cs typeface="Times New Roman" pitchFamily="18" charset="0"/>
              </a:rPr>
              <a:t>kotangentoida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ovéPole 13"/>
              <p:cNvSpPr txBox="1"/>
              <p:nvPr/>
            </p:nvSpPr>
            <p:spPr>
              <a:xfrm>
                <a:off x="347326" y="3736643"/>
                <a:ext cx="8208912" cy="2058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/>
                  <a:t>,</a:t>
                </a:r>
                <a:r>
                  <a:rPr lang="cs-CZ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s-CZ" b="1" dirty="0" smtClean="0"/>
                  <a:t>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cs-CZ" b="1" dirty="0" smtClean="0"/>
              </a:p>
              <a:p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</a:t>
                </a:r>
                <a:r>
                  <a:rPr lang="cs-CZ" b="1" dirty="0" smtClean="0"/>
                  <a:t>na 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ea typeface="Cambria Math"/>
                      </a:rPr>
                      <m:t>𝑫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 smtClean="0">
                  <a:ea typeface="Cambria Math"/>
                </a:endParaRPr>
              </a:p>
              <a:p>
                <a:endParaRPr lang="cs-CZ" b="1" dirty="0" smtClean="0"/>
              </a:p>
              <a:p>
                <a:pPr/>
                <a:r>
                  <a:rPr lang="cs-CZ" b="1" dirty="0" smtClean="0"/>
                  <a:t>           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𝒄𝒐𝒕𝒈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𝒙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𝒕𝒈</m:t>
                        </m:r>
                        <m:r>
                          <a:rPr lang="cs-CZ" sz="2400" b="1" i="1">
                            <a:latin typeface="Cambria Math"/>
                          </a:rPr>
                          <m:t> </m:t>
                        </m:r>
                        <m:r>
                          <a:rPr lang="cs-CZ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cs-CZ" b="1" dirty="0"/>
              </a:p>
            </p:txBody>
          </p:sp>
        </mc:Choice>
        <mc:Fallback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26" y="3736643"/>
                <a:ext cx="8208912" cy="205806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68" t="-147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ovéPole 14"/>
              <p:cNvSpPr txBox="1"/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8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Funkce  kotangens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𝒄𝒐𝒕𝒈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𝒙</m:t>
                    </m:r>
                  </m:oMath>
                </a14:m>
                <a:endParaRPr lang="cs-CZ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1250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ovéPole 7"/>
              <p:cNvSpPr txBox="1"/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sz="2100" b="1" dirty="0" smtClean="0">
                    <a:latin typeface="Times New Roman" pitchFamily="18" charset="0"/>
                    <a:cs typeface="Times New Roman" pitchFamily="18" charset="0"/>
                  </a:rPr>
                  <a:t>Pro každé </a:t>
                </a:r>
                <a14:m>
                  <m:oMath xmlns:m="http://schemas.openxmlformats.org/officeDocument/2006/math">
                    <m:r>
                      <a:rPr lang="cs-CZ" sz="21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𝑫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𝒇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cs-CZ" sz="2100" b="1" dirty="0" smtClean="0">
                    <a:latin typeface="Times New Roman" pitchFamily="18" charset="0"/>
                    <a:cs typeface="Times New Roman" pitchFamily="18" charset="0"/>
                  </a:rPr>
                  <a:t> a pro každé </a:t>
                </a:r>
                <a14:m>
                  <m:oMath xmlns:m="http://schemas.openxmlformats.org/officeDocument/2006/math">
                    <m:r>
                      <a:rPr lang="cs-CZ" sz="21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1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𝒁</m:t>
                    </m:r>
                  </m:oMath>
                </a14:m>
                <a:r>
                  <a:rPr lang="cs-CZ" sz="2100" b="1" dirty="0" smtClean="0">
                    <a:latin typeface="Times New Roman" pitchFamily="18" charset="0"/>
                    <a:cs typeface="Times New Roman" pitchFamily="18" charset="0"/>
                  </a:rPr>
                  <a:t> platí: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𝒄𝒐𝒕𝒈</m:t>
                    </m:r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  <m:r>
                          <a:rPr lang="cs-CZ" sz="22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𝝅</m:t>
                        </m:r>
                      </m:e>
                    </m:d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𝒄𝒐𝒕𝒈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cs-CZ" sz="2200" dirty="0" smtClean="0">
                    <a:latin typeface="Times New Roman" pitchFamily="18" charset="0"/>
                    <a:cs typeface="Times New Roman" pitchFamily="18" charset="0"/>
                  </a:rPr>
                  <a:t>Funkce </a:t>
                </a:r>
                <a:r>
                  <a:rPr lang="cs-CZ" sz="2200" dirty="0" err="1" smtClean="0">
                    <a:latin typeface="Times New Roman" pitchFamily="18" charset="0"/>
                    <a:cs typeface="Times New Roman" pitchFamily="18" charset="0"/>
                  </a:rPr>
                  <a:t>cotangens</a:t>
                </a:r>
                <a:r>
                  <a:rPr lang="cs-CZ" sz="2200" dirty="0" smtClean="0">
                    <a:latin typeface="Times New Roman" pitchFamily="18" charset="0"/>
                    <a:cs typeface="Times New Roman" pitchFamily="18" charset="0"/>
                  </a:rPr>
                  <a:t> je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periodická funkce s periodou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(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𝟏𝟖𝟎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°)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2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5" r="-364" b="-326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950" y="2659539"/>
            <a:ext cx="4265198" cy="391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332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1285713"/>
                  </p:ext>
                </p:extLst>
              </p:nvPr>
            </p:nvGraphicFramePr>
            <p:xfrm>
              <a:off x="360000" y="4320000"/>
              <a:ext cx="8316456" cy="17930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948081"/>
                    <a:gridCol w="828000"/>
                    <a:gridCol w="828000"/>
                    <a:gridCol w="828000"/>
                    <a:gridCol w="828000"/>
                    <a:gridCol w="828000"/>
                    <a:gridCol w="996127"/>
                    <a:gridCol w="1156123"/>
                    <a:gridCol w="1076125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(30°)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(45°)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(60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(90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𝝅</m:t>
                              </m:r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(180°)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(270°)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cs typeface="Times New Roman" pitchFamily="18" charset="0"/>
                                </a:rPr>
                                <m:t>𝟐</m:t>
                              </m:r>
                              <m:r>
                                <a:rPr lang="cs-CZ" b="1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𝝅</m:t>
                              </m:r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(360°)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𝒕𝒈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cs-CZ" b="0" i="1" dirty="0" smtClean="0">
                                    <a:latin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𝒄𝒐𝒕𝒈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cs-CZ" b="0" i="1" dirty="0" smtClean="0">
                                    <a:latin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111285713"/>
                  </p:ext>
                </p:extLst>
              </p:nvPr>
            </p:nvGraphicFramePr>
            <p:xfrm>
              <a:off x="360000" y="4320000"/>
              <a:ext cx="8316456" cy="17930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948081"/>
                    <a:gridCol w="828000"/>
                    <a:gridCol w="828000"/>
                    <a:gridCol w="828000"/>
                    <a:gridCol w="828000"/>
                    <a:gridCol w="828000"/>
                    <a:gridCol w="996127"/>
                    <a:gridCol w="1156123"/>
                    <a:gridCol w="1076125"/>
                  </a:tblGrid>
                  <a:tr h="455994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333" r="-780645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1333" r="-689706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1333" r="-589706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1333" r="-489706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13971" t="-1333" r="-389706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12270" t="-1333" r="-225153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25263" t="-1333" r="-93158" b="-3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675000" t="-1333" r="-568" b="-309333"/>
                          </a:stretch>
                        </a:blipFill>
                      </a:tcPr>
                    </a:tc>
                  </a:tr>
                  <a:tr h="6685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9725" r="-780645" b="-1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69725" r="-689706" b="-1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69725" r="-589706" b="-1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69725" r="-489706" b="-1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6685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68182" r="-780645" b="-1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168182" r="-689706" b="-1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168182" r="-589706" b="-1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168182" r="-489706" b="-1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ovéPole 3"/>
          <p:cNvSpPr txBox="1"/>
          <p:nvPr/>
        </p:nvSpPr>
        <p:spPr>
          <a:xfrm>
            <a:off x="360000" y="324000"/>
            <a:ext cx="83250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Tabulka </a:t>
            </a:r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udává, </a:t>
            </a:r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ve kterých z intervalů jsou hodnoty funkce tangens, resp. kotangens kladná čísla a ve kterých čísla záporná.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3158062"/>
                  </p:ext>
                </p:extLst>
              </p:nvPr>
            </p:nvGraphicFramePr>
            <p:xfrm>
              <a:off x="360000" y="1260000"/>
              <a:ext cx="8325019" cy="17462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74491"/>
                    <a:gridCol w="1562632"/>
                    <a:gridCol w="1562632"/>
                    <a:gridCol w="1562632"/>
                    <a:gridCol w="1562632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0" smtClean="0">
                                    <a:latin typeface="Cambria Math"/>
                                  </a:rPr>
                                  <m:t>𝐤𝐯𝐚𝐝𝐫𝐚𝐧𝐭</m:t>
                                </m:r>
                              </m:oMath>
                            </m:oMathPara>
                          </a14:m>
                          <a:endParaRPr lang="cs-CZ" b="1" i="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l"/>
                          <a:r>
                            <a:rPr lang="cs-CZ" b="0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úhel</a:t>
                          </a:r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0;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;</m:t>
                                    </m:r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III.</a:t>
                          </a:r>
                        </a:p>
                        <a:p>
                          <a:pPr marL="0" algn="ctr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l-GR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𝜋</m:t>
                                    </m:r>
                                    <m: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;</m:t>
                                    </m:r>
                                    <m: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 3</m:t>
                                    </m:r>
                                    <m:f>
                                      <m:fPr>
                                        <m:ctrlP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kumimoji="0" lang="cs-CZ" sz="1800" b="0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IV.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8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;</m:t>
                                    </m:r>
                                    <m:r>
                                      <a:rPr lang="cs-CZ" sz="18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l-GR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983158062"/>
                  </p:ext>
                </p:extLst>
              </p:nvPr>
            </p:nvGraphicFramePr>
            <p:xfrm>
              <a:off x="360000" y="1260000"/>
              <a:ext cx="8325019" cy="17462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74491"/>
                    <a:gridCol w="1562632"/>
                    <a:gridCol w="1562632"/>
                    <a:gridCol w="1562632"/>
                    <a:gridCol w="1562632"/>
                  </a:tblGrid>
                  <a:tr h="83185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12" r="-301765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2296" t="-4412" r="-299222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3203" t="-4412" r="-200391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31907" t="-4412" r="-99611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3594" t="-4412" b="-127206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ovéPole 5"/>
              <p:cNvSpPr txBox="1"/>
              <p:nvPr/>
            </p:nvSpPr>
            <p:spPr>
              <a:xfrm>
                <a:off x="360000" y="3348000"/>
                <a:ext cx="8325018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Tabulka udává hodnoty funkcí tangens a kotangens v některých bodech z intervalu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 2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4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3348000"/>
                <a:ext cx="8325018" cy="83099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5839" b="-1532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Šipka doleva 6">
            <a:hlinkClick r:id="rId5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5881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𝒕𝒈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360000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717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000" y="1188000"/>
            <a:ext cx="8055452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680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𝒄𝒐𝒕𝒈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360000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819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000" y="1188000"/>
            <a:ext cx="8041946" cy="428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87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Goniometrických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funkcí. Žáci určují vlastnosti goniometrické funkce.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goniometrických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 , DrSc. a kol.: Matematika pro SOŠ a studijní obory SOU, 2. část, 6. vydání 1996, Prometheus, ISBN 80-7196-042-X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Odvárko, DrSc. a kol.: Matematika pro SOŠ a studijní obory SOU, 3. část, 5. vydání 1996, Prometheus, ISBN 80-7196-039-X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František Jirásek, DrSc. a kol.: Sbírka úloh z matematiky pro SOŠ a studijní obory SOU, 1. část, 5. vydání 1986, Prometheus, ISBN 80-85849-55-0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Přímá spojnice 14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Šipka doleva 1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4632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III-2-08-17_Goniometricke-funkce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tvorby:  prosinec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400" b="1" dirty="0" smtClean="0">
                <a:latin typeface="Arial Black" pitchFamily="34" charset="0"/>
              </a:rPr>
              <a:t>GONIOMETRICKÉ  FUNKCE</a:t>
            </a:r>
            <a:endParaRPr lang="cs-CZ" sz="4400" b="1" dirty="0">
              <a:latin typeface="Arial Black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ovéPole 2"/>
              <p:cNvSpPr txBox="1"/>
              <p:nvPr/>
            </p:nvSpPr>
            <p:spPr>
              <a:xfrm>
                <a:off x="360000" y="1849220"/>
                <a:ext cx="8352928" cy="42069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</a:t>
                </a:r>
              </a:p>
              <a:p>
                <a:r>
                  <a:rPr lang="cs-CZ" dirty="0" smtClean="0"/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Sinus úhlu </a:t>
                </a:r>
                <a:r>
                  <a:rPr lang="el-GR" sz="2400" b="1" u="sng" dirty="0" smtClean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je y-</a:t>
                </a:r>
                <a:r>
                  <a:rPr lang="cs-CZ" sz="2400" b="1" dirty="0" err="1" smtClean="0">
                    <a:latin typeface="Times New Roman" pitchFamily="18" charset="0"/>
                    <a:cs typeface="Times New Roman" pitchFamily="18" charset="0"/>
                  </a:rPr>
                  <a:t>ová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souřadnice bodu Q</a:t>
                </a:r>
              </a:p>
              <a:p>
                <a:r>
                  <a:rPr lang="cs-CZ" sz="3200" b="1" dirty="0" smtClean="0"/>
                  <a:t>		</a:t>
                </a:r>
                <a:r>
                  <a:rPr lang="cs-CZ" sz="3200" b="1" dirty="0" smtClean="0"/>
                  <a:t>     </a:t>
                </a:r>
                <a14:m>
                  <m:oMath xmlns:m="http://schemas.openxmlformats.org/officeDocument/2006/math">
                    <m:r>
                      <a:rPr lang="cs-CZ" sz="3600" b="1" i="1">
                        <a:latin typeface="Cambria Math"/>
                      </a:rPr>
                      <m:t>𝒔𝒊𝒏</m:t>
                    </m:r>
                    <m:r>
                      <a:rPr lang="cs-CZ" sz="3600" b="1" i="1" smtClean="0">
                        <a:latin typeface="Cambria Math"/>
                      </a:rPr>
                      <m:t> </m:t>
                    </m:r>
                    <m:r>
                      <a:rPr lang="cs-CZ" sz="3600" b="1" i="1" smtClean="0">
                        <a:latin typeface="Cambria Math"/>
                        <a:ea typeface="Cambria Math"/>
                      </a:rPr>
                      <m:t>𝜶</m:t>
                    </m:r>
                    <m:r>
                      <a:rPr lang="cs-CZ" sz="3600" b="1" i="1" smtClean="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cs-CZ" sz="3600" b="1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3600" b="1" i="1" smtClean="0"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cs-CZ" sz="3600" b="1" i="1" smtClean="0">
                            <a:latin typeface="Cambria Math"/>
                            <a:ea typeface="Cambria Math"/>
                          </a:rPr>
                          <m:t>𝑸</m:t>
                        </m:r>
                      </m:sub>
                    </m:sSub>
                  </m:oMath>
                </a14:m>
                <a:endParaRPr lang="cs-CZ" sz="2800" b="1" dirty="0" smtClean="0">
                  <a:cs typeface="Times New Roman" pitchFamily="18" charset="0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Kosinus </a:t>
                </a:r>
                <a:r>
                  <a:rPr lang="cs-CZ" sz="2400" b="1" u="sng" dirty="0">
                    <a:latin typeface="Times New Roman" pitchFamily="18" charset="0"/>
                    <a:cs typeface="Times New Roman" pitchFamily="18" charset="0"/>
                  </a:rPr>
                  <a:t>úhlu </a:t>
                </a:r>
                <a:r>
                  <a:rPr lang="el-GR" sz="2400" b="1" u="sng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x-ová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souřadnice bodu Q</a:t>
                </a:r>
              </a:p>
              <a:p>
                <a:r>
                  <a:rPr lang="cs-CZ" sz="3200" b="1" dirty="0"/>
                  <a:t>		     </a:t>
                </a:r>
                <a14:m>
                  <m:oMath xmlns:m="http://schemas.openxmlformats.org/officeDocument/2006/math">
                    <m:r>
                      <a:rPr lang="cs-CZ" sz="3600" b="1" i="1" smtClean="0">
                        <a:latin typeface="Cambria Math"/>
                      </a:rPr>
                      <m:t>𝒄𝒐𝒔</m:t>
                    </m:r>
                    <m:r>
                      <a:rPr lang="cs-CZ" sz="3600" b="1" i="1" smtClean="0">
                        <a:latin typeface="Cambria Math"/>
                      </a:rPr>
                      <m:t> </m:t>
                    </m:r>
                    <m:r>
                      <a:rPr lang="cs-CZ" sz="3600" b="1" i="1">
                        <a:latin typeface="Cambria Math"/>
                        <a:ea typeface="Cambria Math"/>
                      </a:rPr>
                      <m:t>𝜶</m:t>
                    </m:r>
                    <m:r>
                      <a:rPr lang="cs-CZ" sz="3600" b="1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cs-CZ" sz="3600" b="1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3600" b="1" i="1" smtClean="0"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cs-CZ" sz="3600" b="1" i="1">
                            <a:latin typeface="Cambria Math"/>
                            <a:ea typeface="Cambria Math"/>
                          </a:rPr>
                          <m:t>𝑸</m:t>
                        </m:r>
                      </m:sub>
                    </m:sSub>
                  </m:oMath>
                </a14:m>
                <a:endParaRPr lang="cs-CZ" sz="3200" b="1" dirty="0">
                  <a:latin typeface="Cambria Math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849220"/>
                <a:ext cx="8352928" cy="420694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24498"/>
            <a:ext cx="34563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360000" y="936000"/>
            <a:ext cx="8345148" cy="55666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Grafem goniometrické funkce sinus je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sinusoida.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ovéPole 13"/>
              <p:cNvSpPr txBox="1"/>
              <p:nvPr/>
            </p:nvSpPr>
            <p:spPr>
              <a:xfrm>
                <a:off x="588523" y="5229200"/>
                <a:ext cx="8208912" cy="1198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</a:t>
                </a:r>
                <a:r>
                  <a:rPr lang="cs-CZ" b="1" dirty="0" smtClean="0"/>
                  <a:t>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:r>
                  <a:rPr lang="cs-CZ" b="1" dirty="0" smtClean="0"/>
                  <a:t>intervalech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𝝅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f>
                          <m:f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𝝅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 smtClean="0"/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  <a:p>
                <a:r>
                  <a:rPr lang="cs-CZ" b="1" dirty="0"/>
                  <a:t>    </a:t>
                </a:r>
                <a:r>
                  <a:rPr lang="cs-CZ" b="1" dirty="0" smtClean="0"/>
                  <a:t>	</a:t>
                </a:r>
                <a:r>
                  <a:rPr lang="cs-CZ" b="1" dirty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</a:t>
                </a:r>
                <a:r>
                  <a:rPr lang="cs-CZ" b="1" dirty="0"/>
                  <a:t>na intervalech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𝝅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f>
                          <m:f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𝟑</m:t>
                            </m:r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𝝅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/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𝒌</m:t>
                    </m:r>
                    <m:r>
                      <a:rPr lang="cs-CZ" b="1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</p:txBody>
          </p:sp>
        </mc:Choice>
        <mc:Fallback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523" y="5229200"/>
                <a:ext cx="8208912" cy="119840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ovéPole 14"/>
              <p:cNvSpPr txBox="1"/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8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Funkce  sinus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𝒔𝒊𝒏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𝒙</m:t>
                    </m:r>
                  </m:oMath>
                </a14:m>
                <a:endParaRPr lang="cs-CZ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1250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00" y="2708920"/>
            <a:ext cx="8345148" cy="22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ovéPole 7"/>
              <p:cNvSpPr txBox="1"/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𝑹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a 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𝒁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platí: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𝒔𝒊𝒏</m:t>
                    </m:r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  <m:r>
                          <a:rPr lang="cs-CZ" sz="22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𝝅</m:t>
                        </m:r>
                      </m:e>
                    </m:d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𝒔𝒊𝒏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cs-CZ" sz="2200" dirty="0" smtClean="0">
                    <a:latin typeface="Times New Roman" pitchFamily="18" charset="0"/>
                    <a:cs typeface="Times New Roman" pitchFamily="18" charset="0"/>
                  </a:rPr>
                  <a:t>Funkce sinus je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periodická funkce s periodou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𝟐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(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𝟑𝟔𝟎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°)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2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655" b="-326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360000" y="936000"/>
            <a:ext cx="8345148" cy="556664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Grafem goniometrické funkce kosinus je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b="1" dirty="0" err="1" smtClean="0">
                <a:latin typeface="Times New Roman" pitchFamily="18" charset="0"/>
                <a:cs typeface="Times New Roman" pitchFamily="18" charset="0"/>
              </a:rPr>
              <a:t>kosinusoida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ovéPole 13"/>
              <p:cNvSpPr txBox="1"/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</a:t>
                </a:r>
                <a:r>
                  <a:rPr lang="cs-CZ" b="1" dirty="0" smtClean="0"/>
                  <a:t>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:r>
                  <a:rPr lang="cs-CZ" b="1" dirty="0" smtClean="0"/>
                  <a:t>intervalech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 smtClean="0"/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  <a:p>
                <a:r>
                  <a:rPr lang="cs-CZ" b="1" dirty="0"/>
                  <a:t>    </a:t>
                </a:r>
                <a:r>
                  <a:rPr lang="cs-CZ" b="1" dirty="0" smtClean="0"/>
                  <a:t>	</a:t>
                </a:r>
                <a:r>
                  <a:rPr lang="cs-CZ" b="1" dirty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</a:t>
                </a:r>
                <a:r>
                  <a:rPr lang="cs-CZ" b="1" dirty="0"/>
                  <a:t>na intervalech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𝝅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𝝅</m:t>
                        </m:r>
                      </m:e>
                    </m:d>
                  </m:oMath>
                </a14:m>
                <a:r>
                  <a:rPr lang="cs-CZ" b="1" dirty="0"/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𝒌</m:t>
                    </m:r>
                    <m:r>
                      <a:rPr lang="cs-CZ" b="1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cs-CZ" b="1" i="1">
                        <a:latin typeface="Cambria Math"/>
                        <a:ea typeface="Cambria Math"/>
                      </a:rPr>
                      <m:t>𝒁</m:t>
                    </m:r>
                  </m:oMath>
                </a14:m>
                <a:endParaRPr lang="cs-CZ" b="1" dirty="0"/>
              </a:p>
            </p:txBody>
          </p:sp>
        </mc:Choice>
        <mc:Fallback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993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ovéPole 14"/>
              <p:cNvSpPr txBox="1"/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8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Funkce  kosinus 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𝒄𝒐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𝒔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𝒙</m:t>
                    </m:r>
                  </m:oMath>
                </a14:m>
                <a:endParaRPr lang="cs-CZ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88640"/>
                <a:ext cx="8345148" cy="648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b="-1250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ovéPole 7"/>
              <p:cNvSpPr txBox="1"/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𝑹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a pro každé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𝒁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platí: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𝒄𝒐𝒔</m:t>
                    </m:r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  <m:r>
                          <a:rPr lang="cs-CZ" sz="22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  <m:r>
                          <a:rPr lang="cs-CZ" sz="22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𝝅</m:t>
                        </m:r>
                      </m:e>
                    </m:d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𝒄𝒐𝒔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cs-CZ" sz="2200" dirty="0" smtClean="0">
                    <a:latin typeface="Times New Roman" pitchFamily="18" charset="0"/>
                    <a:cs typeface="Times New Roman" pitchFamily="18" charset="0"/>
                  </a:rPr>
                  <a:t>Funkce kosinus je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periodická funkce s periodou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  <a:cs typeface="Times New Roman" pitchFamily="18" charset="0"/>
                      </a:rPr>
                      <m:t>𝟐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(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𝟑𝟔𝟎</m:t>
                    </m:r>
                    <m:r>
                      <a:rPr lang="cs-CZ" sz="22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°)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2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584000"/>
                <a:ext cx="8345148" cy="89521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655" b="-326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00" y="2708920"/>
            <a:ext cx="834514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357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4370711"/>
                  </p:ext>
                </p:extLst>
              </p:nvPr>
            </p:nvGraphicFramePr>
            <p:xfrm>
              <a:off x="360000" y="4320000"/>
              <a:ext cx="8316456" cy="1791272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948081"/>
                    <a:gridCol w="828000"/>
                    <a:gridCol w="828000"/>
                    <a:gridCol w="828000"/>
                    <a:gridCol w="828000"/>
                    <a:gridCol w="828000"/>
                    <a:gridCol w="996127"/>
                    <a:gridCol w="1156123"/>
                    <a:gridCol w="1076125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(30°)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(45°)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(60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(90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𝝅</m:t>
                              </m:r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(180°)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  <m:f>
                                <m:fPr>
                                  <m:ctrlP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b="1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cs-CZ" b="1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(270°)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cs-CZ" b="1" i="1" smtClean="0">
                                  <a:latin typeface="Cambria Math"/>
                                  <a:cs typeface="Times New Roman" pitchFamily="18" charset="0"/>
                                </a:rPr>
                                <m:t>𝟐</m:t>
                              </m:r>
                              <m:r>
                                <a:rPr lang="cs-CZ" b="1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𝝅</m:t>
                              </m:r>
                            </m:oMath>
                          </a14:m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(360°)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𝒔𝒊𝒏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𝒄𝒐𝒔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1104370711"/>
                  </p:ext>
                </p:extLst>
              </p:nvPr>
            </p:nvGraphicFramePr>
            <p:xfrm>
              <a:off x="360000" y="4320000"/>
              <a:ext cx="8316456" cy="1791272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948081"/>
                    <a:gridCol w="828000"/>
                    <a:gridCol w="828000"/>
                    <a:gridCol w="828000"/>
                    <a:gridCol w="828000"/>
                    <a:gridCol w="828000"/>
                    <a:gridCol w="996127"/>
                    <a:gridCol w="1156123"/>
                    <a:gridCol w="1076125"/>
                  </a:tblGrid>
                  <a:tr h="455994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333" r="-780645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(0°)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1333" r="-689706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1333" r="-589706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1333" r="-489706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13971" t="-1333" r="-389706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12270" t="-1333" r="-225153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25263" t="-1333" r="-93158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675000" t="-1333" r="-568" b="-292000"/>
                          </a:stretch>
                        </a:blipFill>
                      </a:tcPr>
                    </a:tc>
                  </a:tr>
                  <a:tr h="667639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9725" r="-780645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69725" r="-689706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69725" r="-589706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69725" r="-489706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667639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68182" r="-7806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971" t="-168182" r="-689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13971" t="-168182" r="-589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13971" t="-168182" r="-489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ovéPole 3"/>
          <p:cNvSpPr txBox="1"/>
          <p:nvPr/>
        </p:nvSpPr>
        <p:spPr>
          <a:xfrm>
            <a:off x="360000" y="324000"/>
            <a:ext cx="83250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Tabulka udává ve kterých z intervalů jsou hodnoty funkce sinus, resp. kosinus kladná čísla a ve kterých čísla záporná.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7324761"/>
                  </p:ext>
                </p:extLst>
              </p:nvPr>
            </p:nvGraphicFramePr>
            <p:xfrm>
              <a:off x="360000" y="1260000"/>
              <a:ext cx="8325019" cy="17462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74491"/>
                    <a:gridCol w="1562632"/>
                    <a:gridCol w="1562632"/>
                    <a:gridCol w="1562632"/>
                    <a:gridCol w="1562632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0" smtClean="0">
                                    <a:latin typeface="Cambria Math"/>
                                  </a:rPr>
                                  <m:t>𝐤𝐯𝐚𝐝𝐫𝐚𝐧𝐭</m:t>
                                </m:r>
                              </m:oMath>
                            </m:oMathPara>
                          </a14:m>
                          <a:endParaRPr lang="cs-CZ" b="1" i="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l"/>
                          <a:r>
                            <a:rPr lang="cs-CZ" b="0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úhel</a:t>
                          </a:r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0;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;</m:t>
                                    </m:r>
                                    <m:r>
                                      <a:rPr lang="cs-CZ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III.</a:t>
                          </a:r>
                        </a:p>
                        <a:p>
                          <a:pPr marL="0" algn="ctr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0" lang="el-GR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𝜋</m:t>
                                    </m:r>
                                    <m: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;</m:t>
                                    </m:r>
                                    <m:r>
                                      <a:rPr kumimoji="0" lang="cs-CZ" sz="1800" b="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 3</m:t>
                                    </m:r>
                                    <m:f>
                                      <m:fPr>
                                        <m:ctrlP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kumimoji="0" lang="cs-CZ" sz="1800" b="0" i="1" kern="1200" smtClean="0">
                                            <a:solidFill>
                                              <a:schemeClr val="dk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kumimoji="0" lang="cs-CZ" sz="1800" b="0" i="1" kern="1200" dirty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1800" b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a:t>IV.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8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  <m:f>
                                      <m:fPr>
                                        <m:ctrlP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cs-CZ" sz="18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;</m:t>
                                    </m:r>
                                    <m:r>
                                      <a:rPr lang="cs-CZ" sz="18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cs-CZ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l-GR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sz="1800" b="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517324761"/>
                  </p:ext>
                </p:extLst>
              </p:nvPr>
            </p:nvGraphicFramePr>
            <p:xfrm>
              <a:off x="360000" y="1260000"/>
              <a:ext cx="8325019" cy="174625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74491"/>
                    <a:gridCol w="1562632"/>
                    <a:gridCol w="1562632"/>
                    <a:gridCol w="1562632"/>
                    <a:gridCol w="1562632"/>
                  </a:tblGrid>
                  <a:tr h="83185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12" r="-301765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2296" t="-4412" r="-299222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3203" t="-4412" r="-200391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31907" t="-4412" r="-99611" b="-1272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3594" t="-4412" b="-127206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ovéPole 5"/>
              <p:cNvSpPr txBox="1"/>
              <p:nvPr/>
            </p:nvSpPr>
            <p:spPr>
              <a:xfrm>
                <a:off x="360000" y="3348000"/>
                <a:ext cx="8325018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Tabulka udává hodnoty funkcí sinus a kosinus v některých bodech z intervalu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 2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4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3348000"/>
                <a:ext cx="8325018" cy="83099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805" t="-5839" r="-1757" b="-1532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Šipka doleva 6">
            <a:hlinkClick r:id="rId5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55172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𝒔𝒊𝒏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360000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999" y="1188000"/>
            <a:ext cx="8084579" cy="430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𝒄𝒐𝒔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360000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4098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000" y="1188000"/>
            <a:ext cx="8091892" cy="431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7286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ovéPole 1"/>
              <p:cNvSpPr txBox="1"/>
              <p:nvPr/>
            </p:nvSpPr>
            <p:spPr>
              <a:xfrm>
                <a:off x="360000" y="548680"/>
                <a:ext cx="8352928" cy="527216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Tangens úhlu </a:t>
                </a:r>
                <a:r>
                  <a:rPr lang="el-GR" sz="2400" b="1" u="sng" dirty="0" smtClean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je poměr sinu a kosinu tohoto úhlu</a:t>
                </a:r>
              </a:p>
              <a:p>
                <a:r>
                  <a:rPr lang="cs-CZ" sz="3200" b="1" dirty="0" smtClean="0"/>
                  <a:t>	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s-CZ" sz="3600" b="1" i="0" smtClean="0">
                        <a:latin typeface="Cambria Math"/>
                      </a:rPr>
                      <m:t>tg</m:t>
                    </m:r>
                    <m:r>
                      <m:rPr>
                        <m:nor/>
                      </m:rPr>
                      <a:rPr lang="cs-CZ" sz="3600" b="1" i="0" smtClean="0">
                        <a:latin typeface="Cambria Math"/>
                      </a:rPr>
                      <m:t> </m:t>
                    </m:r>
                    <m:r>
                      <a:rPr lang="cs-CZ" sz="3600" b="1" i="1" smtClean="0">
                        <a:latin typeface="Cambria Math"/>
                        <a:ea typeface="Cambria Math"/>
                      </a:rPr>
                      <m:t>𝛂</m:t>
                    </m:r>
                    <m:r>
                      <m:rPr>
                        <m:nor/>
                      </m:rPr>
                      <a:rPr lang="cs-CZ" sz="3200" b="1" i="0" dirty="0" smtClean="0">
                        <a:latin typeface="Times New Roman" pitchFamily="18" charset="0"/>
                        <a:cs typeface="Times New Roman" pitchFamily="18" charset="0"/>
                      </a:rPr>
                      <m:t> =</m:t>
                    </m:r>
                    <m:f>
                      <m:fPr>
                        <m:ctrlP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𝒔𝒊𝒏</m:t>
                        </m:r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 smtClean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num>
                      <m:den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𝒄𝒐𝒔</m:t>
                        </m:r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den>
                    </m:f>
                  </m:oMath>
                </a14:m>
                <a:endParaRPr lang="cs-CZ" sz="2800" b="1" dirty="0" smtClean="0"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𝑐𝑜𝑠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𝛼</m:t>
                    </m:r>
                    <m:r>
                      <a:rPr lang="cs-CZ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≠0</m:t>
                    </m:r>
                  </m:oMath>
                </a14:m>
                <a:endParaRPr lang="cs-CZ" b="0" dirty="0" smtClean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a:rPr lang="cs-CZ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𝛼</m:t>
                    </m:r>
                    <m:r>
                      <a:rPr lang="cs-CZ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d>
                      <m:dPr>
                        <m:begChr m:val="{"/>
                        <m:endChr m:val="}"/>
                        <m:ctrlPr>
                          <a:rPr lang="cs-CZ" sz="240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l-GR" sz="240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l-GR" sz="240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l-GR" sz="240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𝑘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𝑘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𝑍</m:t>
                    </m:r>
                  </m:oMath>
                </a14:m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Kotangens </a:t>
                </a:r>
                <a:r>
                  <a:rPr lang="cs-CZ" sz="2400" b="1" u="sng" dirty="0">
                    <a:latin typeface="Times New Roman" pitchFamily="18" charset="0"/>
                    <a:cs typeface="Times New Roman" pitchFamily="18" charset="0"/>
                  </a:rPr>
                  <a:t>úhlu </a:t>
                </a:r>
                <a:r>
                  <a:rPr lang="el-GR" sz="2400" b="1" u="sng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 je poměr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kosinu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sinu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tohoto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úhlu</a:t>
                </a:r>
                <a:r>
                  <a:rPr lang="cs-CZ" sz="2400" b="1" dirty="0"/>
                  <a:t>		</a:t>
                </a:r>
                <a:r>
                  <a:rPr lang="cs-CZ" sz="2400" b="1" dirty="0" smtClean="0"/>
                  <a:t>		</a:t>
                </a:r>
                <a14:m>
                  <m:oMath xmlns:m="http://schemas.openxmlformats.org/officeDocument/2006/math">
                    <m:r>
                      <a:rPr lang="cs-CZ" sz="3600" b="1" i="0" smtClean="0">
                        <a:latin typeface="Cambria Math"/>
                      </a:rPr>
                      <m:t>𝐜𝐨</m:t>
                    </m:r>
                    <m:r>
                      <m:rPr>
                        <m:nor/>
                      </m:rPr>
                      <a:rPr lang="cs-CZ" sz="3600" b="1">
                        <a:latin typeface="Cambria Math"/>
                      </a:rPr>
                      <m:t>tg</m:t>
                    </m:r>
                    <m:r>
                      <m:rPr>
                        <m:nor/>
                      </m:rPr>
                      <a:rPr lang="cs-CZ" sz="3600" b="1">
                        <a:latin typeface="Cambria Math"/>
                      </a:rPr>
                      <m:t> </m:t>
                    </m:r>
                    <m:r>
                      <a:rPr lang="cs-CZ" sz="3600" b="1" i="1" smtClean="0">
                        <a:latin typeface="Cambria Math"/>
                        <a:ea typeface="Cambria Math"/>
                      </a:rPr>
                      <m:t>𝛂</m:t>
                    </m:r>
                    <m:r>
                      <m:rPr>
                        <m:nor/>
                      </m:rPr>
                      <a:rPr lang="cs-CZ" sz="3200" b="1" dirty="0">
                        <a:latin typeface="Times New Roman" pitchFamily="18" charset="0"/>
                        <a:cs typeface="Times New Roman" pitchFamily="18" charset="0"/>
                      </a:rPr>
                      <m:t> =</m:t>
                    </m:r>
                    <m:f>
                      <m:fPr>
                        <m:ctrlP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𝒄𝒐𝒔</m:t>
                        </m:r>
                        <m: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num>
                      <m:den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𝒔𝒊𝒏</m:t>
                        </m:r>
                        <m: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den>
                    </m:f>
                  </m:oMath>
                </a14:m>
                <a:endParaRPr lang="cs-CZ" sz="3200" b="1" dirty="0" smtClean="0">
                  <a:cs typeface="Times New Roman" pitchFamily="18" charset="0"/>
                </a:endParaRPr>
              </a:p>
              <a:p>
                <a:pPr/>
                <a:r>
                  <a:rPr lang="cs-CZ" dirty="0" smtClean="0"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𝑠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𝑖𝑛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i="1">
                        <a:latin typeface="Cambria Math"/>
                        <a:ea typeface="Cambria Math"/>
                        <a:cs typeface="Times New Roman" pitchFamily="18" charset="0"/>
                      </a:rPr>
                      <m:t>𝛼</m:t>
                    </m:r>
                    <m:r>
                      <a:rPr lang="cs-CZ" i="1">
                        <a:latin typeface="Cambria Math"/>
                        <a:ea typeface="Cambria Math"/>
                        <a:cs typeface="Times New Roman" pitchFamily="18" charset="0"/>
                      </a:rPr>
                      <m:t>≠0</m:t>
                    </m:r>
                  </m:oMath>
                </a14:m>
                <a:endParaRPr lang="cs-CZ" dirty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a:rPr lang="cs-CZ" sz="2800" i="1">
                        <a:latin typeface="Cambria Math"/>
                        <a:ea typeface="Cambria Math"/>
                        <a:cs typeface="Times New Roman" pitchFamily="18" charset="0"/>
                      </a:rPr>
                      <m:t>𝛼</m:t>
                    </m:r>
                    <m:r>
                      <a:rPr lang="cs-CZ" sz="2800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d>
                      <m:dPr>
                        <m:begChr m:val="{"/>
                        <m:endChr m:val="}"/>
                        <m:ctrlPr>
                          <a:rPr lang="cs-CZ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𝑘</m:t>
                        </m:r>
                        <m:r>
                          <a:rPr lang="cs-CZ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cs-CZ" sz="2800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800" i="1">
                        <a:latin typeface="Cambria Math"/>
                        <a:cs typeface="Times New Roman" pitchFamily="18" charset="0"/>
                      </a:rPr>
                      <m:t>𝑘</m:t>
                    </m:r>
                    <m:r>
                      <a:rPr lang="cs-CZ" sz="2800" i="1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800" i="1">
                        <a:latin typeface="Cambria Math"/>
                        <a:ea typeface="Cambria Math"/>
                        <a:cs typeface="Times New Roman" pitchFamily="18" charset="0"/>
                      </a:rPr>
                      <m:t>𝑍</m:t>
                    </m:r>
                  </m:oMath>
                </a14:m>
                <a:endParaRPr lang="cs-CZ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548680"/>
                <a:ext cx="8352928" cy="527216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Šipka doleva 2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01271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1410</TotalTime>
  <Words>312</Words>
  <Application>Microsoft Office PowerPoint</Application>
  <PresentationFormat>Předvádění na obrazovce (4:3)</PresentationFormat>
  <Paragraphs>119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Tok</vt:lpstr>
      <vt:lpstr>Snímek 1</vt:lpstr>
      <vt:lpstr>Snímek 2</vt:lpstr>
      <vt:lpstr>GONIOMETRICKÉ  FUNKCE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Dum</cp:lastModifiedBy>
  <cp:revision>111</cp:revision>
  <dcterms:created xsi:type="dcterms:W3CDTF">2013-01-11T17:11:37Z</dcterms:created>
  <dcterms:modified xsi:type="dcterms:W3CDTF">2014-09-22T12:17:25Z</dcterms:modified>
</cp:coreProperties>
</file>