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3" r:id="rId5"/>
    <p:sldId id="281" r:id="rId6"/>
    <p:sldId id="282" r:id="rId7"/>
    <p:sldId id="283" r:id="rId8"/>
    <p:sldId id="284" r:id="rId9"/>
    <p:sldId id="285" r:id="rId10"/>
    <p:sldId id="286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slide" Target="slide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slide" Target="slide8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400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Goniometrické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funkce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       Příklady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III-2-08-18_Goniometricke-funkce-Priklady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136815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 fontScale="90000"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GONIOMETRICKÉ  </a:t>
            </a:r>
            <a:r>
              <a:rPr lang="cs-CZ" sz="4400" b="1" dirty="0" smtClean="0">
                <a:latin typeface="Arial Black" pitchFamily="34" charset="0"/>
              </a:rPr>
              <a:t>FUNKCE</a:t>
            </a:r>
            <a:br>
              <a:rPr lang="cs-CZ" sz="4400" b="1" dirty="0" smtClean="0">
                <a:latin typeface="Arial Black" pitchFamily="34" charset="0"/>
              </a:rPr>
            </a:br>
            <a:r>
              <a:rPr lang="cs-CZ" sz="4400" b="1" dirty="0" smtClean="0">
                <a:latin typeface="Arial Black" pitchFamily="34" charset="0"/>
              </a:rPr>
              <a:t>Příklady</a:t>
            </a:r>
            <a:endParaRPr lang="cs-CZ" sz="44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141793" y="2195454"/>
                <a:ext cx="7543600" cy="7855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goniometrických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𝑠𝑖𝑛𝑥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𝑠𝑖𝑛𝑥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1793" y="2195454"/>
                <a:ext cx="7543600" cy="785536"/>
              </a:xfrm>
              <a:prstGeom prst="rect">
                <a:avLst/>
              </a:prstGeom>
              <a:blipFill rotWithShape="1">
                <a:blip r:embed="rId2"/>
                <a:stretch>
                  <a:fillRect l="-646" b="-85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67847" y="225701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69667853"/>
                  </p:ext>
                </p:extLst>
              </p:nvPr>
            </p:nvGraphicFramePr>
            <p:xfrm>
              <a:off x="1044085" y="4005064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  <m:r>
                                  <a:rPr lang="cs-CZ" b="1" i="1" smtClean="0">
                                    <a:latin typeface="Cambria Math"/>
                                  </a:rPr>
                                  <m:t>𝒔𝒊𝒏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𝒈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𝒔𝒊𝒏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69667853"/>
                  </p:ext>
                </p:extLst>
              </p:nvPr>
            </p:nvGraphicFramePr>
            <p:xfrm>
              <a:off x="1044085" y="4005064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820" r="-249849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820" r="-298795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01212" t="-820" r="-200606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820" r="-99398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1818" t="-820" b="-200820"/>
                          </a:stretch>
                        </a:blip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00820" r="-249849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100820" r="-298795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100820" r="-99398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200820" r="-249849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67865" y="3269834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865" y="3269834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780000"/>
                <a:ext cx="8208912" cy="30305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 smtClean="0"/>
                  <a:t>f</a:t>
                </a:r>
                <a:r>
                  <a:rPr lang="cs-CZ" b="1" dirty="0" smtClean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 smtClean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 </a:t>
                </a:r>
                <a:r>
                  <a:rPr lang="cs-CZ" b="1" dirty="0" smtClean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 smtClean="0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𝟑</m:t>
                            </m:r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 smtClean="0"/>
              </a:p>
              <a:p>
                <a:endParaRPr lang="cs-CZ" sz="1600" b="1" dirty="0" smtClean="0"/>
              </a:p>
              <a:p>
                <a:pPr/>
                <a:r>
                  <a:rPr lang="cs-CZ" b="1" dirty="0" smtClean="0"/>
                  <a:t>	</a:t>
                </a:r>
                <a:r>
                  <a:rPr lang="cs-CZ" b="1" dirty="0" smtClean="0"/>
                  <a:t>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</a:t>
                </a:r>
                <a:r>
                  <a:rPr lang="cs-CZ" b="1" dirty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 </a:t>
                </a:r>
                <a:r>
                  <a:rPr lang="cs-CZ" b="1" dirty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𝟑</m:t>
                            </m:r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80000"/>
                <a:ext cx="8208912" cy="30305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00" y="324000"/>
            <a:ext cx="8550531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3579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136465" y="1140262"/>
                <a:ext cx="7543600" cy="7838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goniometrických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cos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⁡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cos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⁡(2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465" y="1140262"/>
                <a:ext cx="7543600" cy="783869"/>
              </a:xfrm>
              <a:prstGeom prst="rect">
                <a:avLst/>
              </a:prstGeom>
              <a:blipFill rotWithShape="1">
                <a:blip r:embed="rId2"/>
                <a:stretch>
                  <a:fillRect l="-646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62519" y="120181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15856951"/>
                  </p:ext>
                </p:extLst>
              </p:nvPr>
            </p:nvGraphicFramePr>
            <p:xfrm>
              <a:off x="1038757" y="2949872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d>
                                  <m:d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f>
                                      <m:fPr>
                                        <m:ctrlPr>
                                          <a:rPr lang="cs-CZ" b="1" i="1" smtClean="0"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b="1" i="1" smtClean="0">
                                            <a:latin typeface="Cambria Math"/>
                                          </a:rPr>
                                          <m:t>𝟏</m:t>
                                        </m:r>
                                      </m:num>
                                      <m:den>
                                        <m:r>
                                          <a:rPr lang="cs-CZ" b="1" i="1" smtClean="0">
                                            <a:latin typeface="Cambria Math"/>
                                          </a:rPr>
                                          <m:t>𝟐</m:t>
                                        </m:r>
                                      </m:den>
                                    </m:f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𝒈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)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15856951"/>
                  </p:ext>
                </p:extLst>
              </p:nvPr>
            </p:nvGraphicFramePr>
            <p:xfrm>
              <a:off x="1038757" y="2949872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820" r="-249849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820" r="-298795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01212" t="-820" r="-200606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820" r="-99398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1818" t="-820" b="-200820"/>
                          </a:stretch>
                        </a:blip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00820" r="-249849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100820" r="-298795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100820" r="-99398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200820" r="-249849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62537" y="2214642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37" y="2214642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1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492000"/>
                <a:ext cx="8208912" cy="2737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 smtClean="0"/>
                  <a:t>f</a:t>
                </a:r>
                <a:r>
                  <a:rPr lang="cs-CZ" b="1" dirty="0" smtClean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 smtClean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 </a:t>
                </a:r>
                <a:r>
                  <a:rPr lang="cs-CZ" b="1" dirty="0" smtClean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 smtClean="0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 smtClean="0"/>
              </a:p>
              <a:p>
                <a:endParaRPr lang="cs-CZ" sz="1400" b="1" dirty="0" smtClean="0"/>
              </a:p>
              <a:p>
                <a:endParaRPr lang="cs-CZ" sz="1400" b="1" dirty="0" smtClean="0"/>
              </a:p>
              <a:p>
                <a:pPr/>
                <a:r>
                  <a:rPr lang="cs-CZ" b="1" dirty="0" smtClean="0"/>
                  <a:t>	</a:t>
                </a:r>
                <a:r>
                  <a:rPr lang="cs-CZ" b="1" dirty="0" smtClean="0"/>
                  <a:t>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</a:t>
                </a:r>
                <a:r>
                  <a:rPr lang="cs-CZ" b="1" dirty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 </a:t>
                </a:r>
                <a:r>
                  <a:rPr lang="cs-CZ" b="1" dirty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492000"/>
                <a:ext cx="8208912" cy="27372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00" y="404664"/>
            <a:ext cx="862565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764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136465" y="1140262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goniometrických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1+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cos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cs typeface="Times New Roman" pitchFamily="18" charset="0"/>
                          </a:rPr>
                          <m:t>cos</m:t>
                        </m:r>
                      </m:fName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−2</m:t>
                        </m:r>
                      </m:e>
                    </m:fun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465" y="1140262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646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62519" y="120181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55255396"/>
                  </p:ext>
                </p:extLst>
              </p:nvPr>
            </p:nvGraphicFramePr>
            <p:xfrm>
              <a:off x="1038757" y="2949872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𝒈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−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55255396"/>
                  </p:ext>
                </p:extLst>
              </p:nvPr>
            </p:nvGraphicFramePr>
            <p:xfrm>
              <a:off x="1038757" y="2949872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820" r="-249849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820" r="-298795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01212" t="-820" r="-200606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820" r="-99398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1818" t="-820" b="-200820"/>
                          </a:stretch>
                        </a:blip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00820" r="-249849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100820" r="-298795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100820" r="-99398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200820" r="-249849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62537" y="2214642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37" y="2214642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83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467544" y="4320000"/>
                <a:ext cx="8208912" cy="19697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 smtClean="0"/>
                  <a:t>f</a:t>
                </a:r>
                <a:r>
                  <a:rPr lang="cs-CZ" b="1" dirty="0" smtClean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 smtClean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 </a:t>
                </a:r>
                <a:r>
                  <a:rPr lang="cs-CZ" b="1" dirty="0" smtClean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 smtClean="0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sz="1400" b="1" dirty="0" smtClean="0"/>
              </a:p>
              <a:p>
                <a:endParaRPr lang="cs-CZ" sz="1400" b="1" dirty="0" smtClean="0"/>
              </a:p>
              <a:p>
                <a:pPr/>
                <a:r>
                  <a:rPr lang="cs-CZ" b="1" dirty="0" smtClean="0"/>
                  <a:t>	</a:t>
                </a:r>
                <a:r>
                  <a:rPr lang="cs-CZ" b="1" dirty="0" smtClean="0"/>
                  <a:t>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𝟑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</a:t>
                </a:r>
                <a:r>
                  <a:rPr lang="cs-CZ" b="1" dirty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 </a:t>
                </a:r>
                <a:r>
                  <a:rPr lang="cs-CZ" b="1" dirty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/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/>
                  <a:t>, kde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320000"/>
                <a:ext cx="8208912" cy="1969770"/>
              </a:xfrm>
              <a:prstGeom prst="rect">
                <a:avLst/>
              </a:prstGeom>
              <a:blipFill rotWithShape="1">
                <a:blip r:embed="rId3"/>
                <a:stretch>
                  <a:fillRect b="-40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63" y="265018"/>
            <a:ext cx="8414495" cy="3844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18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1600" y="1140262"/>
                <a:ext cx="7920879" cy="7838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goniometrických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tan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den>
                        </m:f>
                      </m:e>
                    </m:d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tan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6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140262"/>
                <a:ext cx="7920879" cy="783869"/>
              </a:xfrm>
              <a:prstGeom prst="rect">
                <a:avLst/>
              </a:prstGeom>
              <a:blipFill rotWithShape="1">
                <a:blip r:embed="rId2"/>
                <a:stretch>
                  <a:fillRect l="-615" r="-77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62519" y="120181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80086762"/>
                  </p:ext>
                </p:extLst>
              </p:nvPr>
            </p:nvGraphicFramePr>
            <p:xfrm>
              <a:off x="1038757" y="2949872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  <a:cs typeface="Times New Roman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𝒈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−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80086762"/>
                  </p:ext>
                </p:extLst>
              </p:nvPr>
            </p:nvGraphicFramePr>
            <p:xfrm>
              <a:off x="1038757" y="2949872"/>
              <a:ext cx="7056472" cy="2232249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15912"/>
                    <a:gridCol w="1008112"/>
                    <a:gridCol w="1008112"/>
                    <a:gridCol w="1008112"/>
                    <a:gridCol w="1008112"/>
                    <a:gridCol w="1008112"/>
                  </a:tblGrid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820" r="-249849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820" r="-298795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01212" t="-820" r="-200606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820" r="-99398" b="-2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1818" t="-820" b="-200820"/>
                          </a:stretch>
                        </a:blip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00820" r="-249849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00606" t="-100820" r="-401212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100820" r="-298795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01212" t="-100820" r="-200606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100820" r="-99398" b="-100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1818" t="-100820" b="-100820"/>
                          </a:stretch>
                        </a:blipFill>
                      </a:tcPr>
                    </a:tc>
                  </a:tr>
                  <a:tr h="74408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200820" r="-249849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00606" t="-200820" r="-401212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8795" t="-200820" r="-298795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01212" t="-200820" r="-200606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98193" t="-200820" r="-99398" b="-8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1818" t="-200820" b="-82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62537" y="2214642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37" y="2214642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43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467544" y="4716000"/>
                <a:ext cx="8208912" cy="16858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𝟔</m:t>
                            </m:r>
                          </m:den>
                        </m:f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</a:rPr>
                          <m:t>𝒌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  <m:r>
                      <m:rPr>
                        <m:nor/>
                      </m:rPr>
                      <a:rPr lang="cs-CZ" b="1" dirty="0"/>
                      <m:t>kde</m:t>
                    </m:r>
                    <m:r>
                      <m:rPr>
                        <m:nor/>
                      </m:rPr>
                      <a:rPr lang="cs-CZ" b="1" dirty="0"/>
                      <m:t> </m:t>
                    </m:r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𝑹</m:t>
                    </m:r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 smtClean="0"/>
                  <a:t>f</a:t>
                </a:r>
                <a:r>
                  <a:rPr lang="cs-CZ" b="1" dirty="0" smtClean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 smtClean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endParaRPr lang="cs-CZ" sz="1400" b="1" dirty="0" smtClean="0"/>
              </a:p>
              <a:p>
                <a:endParaRPr lang="cs-CZ" sz="1400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 smtClean="0"/>
                  <a:t>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𝟑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</a:rPr>
                          <m:t>+</m:t>
                        </m:r>
                        <m:r>
                          <a:rPr lang="cs-CZ" b="1" i="1">
                            <a:latin typeface="Cambria Math"/>
                          </a:rPr>
                          <m:t>𝒌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  <m:r>
                      <m:rPr>
                        <m:nor/>
                      </m:rPr>
                      <a:rPr lang="cs-CZ" b="1" dirty="0"/>
                      <m:t>kde</m:t>
                    </m:r>
                    <m:r>
                      <m:rPr>
                        <m:nor/>
                      </m:rPr>
                      <a:rPr lang="cs-CZ" b="1" dirty="0"/>
                      <m:t> </m:t>
                    </m:r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𝑹</m:t>
                    </m:r>
                  </m:oMath>
                </a14:m>
                <a:endParaRPr lang="cs-CZ" b="1" dirty="0"/>
              </a:p>
              <a:p>
                <a:r>
                  <a:rPr lang="cs-CZ" b="1" dirty="0"/>
                  <a:t>	</a:t>
                </a:r>
                <a:r>
                  <a:rPr lang="cs-CZ" b="1" dirty="0" smtClean="0"/>
                  <a:t>    Funkce </a:t>
                </a:r>
                <a:r>
                  <a:rPr lang="cs-CZ" b="1" i="1" dirty="0"/>
                  <a:t>f</a:t>
                </a:r>
                <a:r>
                  <a:rPr lang="cs-CZ" b="1" dirty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716000"/>
                <a:ext cx="8208912" cy="1685846"/>
              </a:xfrm>
              <a:prstGeom prst="rect">
                <a:avLst/>
              </a:prstGeom>
              <a:blipFill rotWithShape="1">
                <a:blip r:embed="rId3"/>
                <a:stretch>
                  <a:fillRect b="-50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587" y="296741"/>
            <a:ext cx="7390826" cy="431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1002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Goniometrických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funkcí. Žáci určují vlastnosti goniometrické funkce.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Oldřich Odvárko , DrSc. a kol.: Matematika pro SOŠ a studijní obory SOU, 2. část, 6. vydání 1996, Prometheus, ISBN 80-7196-042-X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Oldřich Odvárko, DrSc. a kol.: Matematika pro SOŠ a studijní obory SOU, 3. část, 5. vydání 1996, Prometheus, ISBN 80-7196-039-X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František Jirásek, DrSc. a kol.: Sbírka úloh z matematiky pro SOŠ a studijní obory SOU, 1. část, 5. vydání 1986, Prometheus, ISBN 80-85849-55-0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62817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2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1556</TotalTime>
  <Words>503</Words>
  <Application>Microsoft Office PowerPoint</Application>
  <PresentationFormat>Předvádění na obrazovce (4:3)</PresentationFormat>
  <Paragraphs>148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GONIOMETRICKÉ  FUNKCE Příklady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126</cp:revision>
  <dcterms:created xsi:type="dcterms:W3CDTF">2013-01-11T17:11:37Z</dcterms:created>
  <dcterms:modified xsi:type="dcterms:W3CDTF">2014-01-20T18:01:06Z</dcterms:modified>
</cp:coreProperties>
</file>