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59" r:id="rId3"/>
    <p:sldId id="260" r:id="rId4"/>
    <p:sldId id="261" r:id="rId5"/>
    <p:sldId id="262" r:id="rId6"/>
    <p:sldId id="269" r:id="rId7"/>
    <p:sldId id="263" r:id="rId8"/>
    <p:sldId id="264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5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C20A2A-5F6B-43A1-84CB-C91742C7ACB9}" type="datetimeFigureOut">
              <a:rPr lang="cs-CZ" smtClean="0"/>
              <a:t>13.3.2014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974F20-A34D-4213-AD8A-B69282A81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4143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974F20-A34D-4213-AD8A-B69282A81DB1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3840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13.3.2014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13.3.2014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13.3.2014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21A2A9-993B-4557-A8EA-C1D96C161EAB}" type="datetimeFigureOut">
              <a:rPr lang="cs-CZ" smtClean="0"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00" y="836712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213420" y="3462916"/>
            <a:ext cx="50405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ELEKTROTECHNICKÉ </a:t>
            </a:r>
            <a:r>
              <a:rPr lang="cs-CZ" sz="3200" b="1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MATERIÁLY </a:t>
            </a:r>
          </a:p>
        </p:txBody>
      </p:sp>
    </p:spTree>
    <p:extLst>
      <p:ext uri="{BB962C8B-B14F-4D97-AF65-F5344CB8AC3E}">
        <p14:creationId xmlns:p14="http://schemas.microsoft.com/office/powerpoint/2010/main" val="392949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068" y="5213540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412304" y="54809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III/2-15-01_ELEKTROTECHNICKÉ MATERIÁLY - úvod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Autor:  Ing. Janyška Lubomír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Tématický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okruh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Elektrotechnologie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1.12.2013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2303" y="4149080"/>
            <a:ext cx="8352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Autorem materiálu a všech jeho částí, není-li uvedeno jinak, je</a:t>
            </a:r>
          </a:p>
          <a:p>
            <a:r>
              <a:rPr lang="cs-CZ">
                <a:latin typeface="Times New Roman" pitchFamily="18" charset="0"/>
                <a:cs typeface="Times New Roman" pitchFamily="18" charset="0"/>
              </a:rPr>
              <a:t>						       Ing. </a:t>
            </a:r>
            <a:r>
              <a:rPr lang="cs-CZ" err="1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 Lubomír</a:t>
            </a:r>
          </a:p>
        </p:txBody>
      </p: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817" y="260648"/>
            <a:ext cx="1731665" cy="145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Šipka doprava 6">
            <a:hlinkClick r:id="rId4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78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620688"/>
            <a:ext cx="8064896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algn="ctr"/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ZÁKLADNÍ VLASTNOSTI MATERIÁLŮ</a:t>
            </a:r>
            <a:endParaRPr lang="cs-CZ" sz="240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11560" y="1340768"/>
            <a:ext cx="80648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Každý </a:t>
            </a:r>
            <a:r>
              <a:rPr lang="cs-CZ" sz="2400">
                <a:latin typeface="Times New Roman"/>
                <a:ea typeface="Times New Roman"/>
              </a:rPr>
              <a:t>materiál má určité fyzikální</a:t>
            </a:r>
            <a:r>
              <a:rPr lang="cs-CZ" sz="2400" smtClean="0">
                <a:latin typeface="Times New Roman"/>
                <a:ea typeface="Times New Roman"/>
              </a:rPr>
              <a:t>, chemické, technické </a:t>
            </a:r>
            <a:r>
              <a:rPr lang="cs-CZ" sz="2400">
                <a:latin typeface="Times New Roman"/>
                <a:ea typeface="Times New Roman"/>
              </a:rPr>
              <a:t>nebo technologické vlastnosti.</a:t>
            </a:r>
          </a:p>
        </p:txBody>
      </p:sp>
      <p:sp>
        <p:nvSpPr>
          <p:cNvPr id="2" name="Obdélník 1"/>
          <p:cNvSpPr/>
          <p:nvPr/>
        </p:nvSpPr>
        <p:spPr>
          <a:xfrm>
            <a:off x="611560" y="2204864"/>
            <a:ext cx="80648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Materiály pro elektrotechniku musí splňovat množství specifických požadavků</a:t>
            </a:r>
            <a:r>
              <a:rPr lang="cs-CZ" sz="2400" smtClean="0">
                <a:latin typeface="Times New Roman"/>
                <a:ea typeface="Times New Roman"/>
              </a:rPr>
              <a:t>, které </a:t>
            </a:r>
            <a:r>
              <a:rPr lang="cs-CZ" sz="2400">
                <a:latin typeface="Times New Roman"/>
                <a:ea typeface="Times New Roman"/>
              </a:rPr>
              <a:t>vyžaduje použití pro určitý účel</a:t>
            </a:r>
            <a:r>
              <a:rPr lang="cs-CZ" sz="2400" smtClean="0">
                <a:latin typeface="Times New Roman"/>
                <a:ea typeface="Times New Roman"/>
              </a:rPr>
              <a:t>; např. materiál </a:t>
            </a:r>
            <a:r>
              <a:rPr lang="cs-CZ" sz="2400">
                <a:latin typeface="Times New Roman"/>
                <a:ea typeface="Times New Roman"/>
              </a:rPr>
              <a:t>na vodiče musí mít dobrou elektrickou vodivost</a:t>
            </a:r>
            <a:r>
              <a:rPr lang="cs-CZ" sz="2400" smtClean="0">
                <a:latin typeface="Times New Roman"/>
                <a:ea typeface="Times New Roman"/>
              </a:rPr>
              <a:t>, materiál </a:t>
            </a:r>
            <a:r>
              <a:rPr lang="cs-CZ" sz="2400">
                <a:latin typeface="Times New Roman"/>
                <a:ea typeface="Times New Roman"/>
              </a:rPr>
              <a:t>na magnetické obvody má mít potřebné magnetické vlastnosti</a:t>
            </a:r>
            <a:r>
              <a:rPr lang="cs-CZ" sz="2400" smtClean="0">
                <a:latin typeface="Times New Roman"/>
                <a:ea typeface="Times New Roman"/>
              </a:rPr>
              <a:t>, izolace </a:t>
            </a:r>
            <a:r>
              <a:rPr lang="cs-CZ" sz="2400">
                <a:latin typeface="Times New Roman"/>
                <a:ea typeface="Times New Roman"/>
              </a:rPr>
              <a:t>se má vyrábět z materiálů s dobrými elektroizolačními vlastnostmi.</a:t>
            </a:r>
          </a:p>
        </p:txBody>
      </p:sp>
      <p:sp>
        <p:nvSpPr>
          <p:cNvPr id="5" name="Obdélník 4"/>
          <p:cNvSpPr/>
          <p:nvPr/>
        </p:nvSpPr>
        <p:spPr>
          <a:xfrm>
            <a:off x="611560" y="4535374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Vedle těchto </a:t>
            </a:r>
            <a:r>
              <a:rPr lang="cs-CZ" sz="2400" smtClean="0">
                <a:latin typeface="Times New Roman"/>
                <a:ea typeface="Times New Roman"/>
              </a:rPr>
              <a:t>požadavků požadujeme požadavky </a:t>
            </a:r>
            <a:r>
              <a:rPr lang="cs-CZ" sz="2400">
                <a:latin typeface="Times New Roman"/>
                <a:ea typeface="Times New Roman"/>
              </a:rPr>
              <a:t>na kvalitu dalších vlastností  materiálů</a:t>
            </a:r>
            <a:r>
              <a:rPr lang="cs-CZ" sz="2400" smtClean="0">
                <a:latin typeface="Times New Roman"/>
                <a:ea typeface="Times New Roman"/>
              </a:rPr>
              <a:t>, jako </a:t>
            </a:r>
            <a:r>
              <a:rPr lang="cs-CZ" sz="2400">
                <a:latin typeface="Times New Roman"/>
                <a:ea typeface="Times New Roman"/>
              </a:rPr>
              <a:t>je mechanická pevnost</a:t>
            </a:r>
            <a:r>
              <a:rPr lang="cs-CZ" sz="2400" smtClean="0">
                <a:latin typeface="Times New Roman"/>
                <a:ea typeface="Times New Roman"/>
              </a:rPr>
              <a:t>, stálost </a:t>
            </a:r>
            <a:r>
              <a:rPr lang="cs-CZ" sz="2400">
                <a:latin typeface="Times New Roman"/>
                <a:ea typeface="Times New Roman"/>
              </a:rPr>
              <a:t>v čase</a:t>
            </a:r>
            <a:r>
              <a:rPr lang="cs-CZ" sz="2400" smtClean="0">
                <a:latin typeface="Times New Roman"/>
                <a:ea typeface="Times New Roman"/>
              </a:rPr>
              <a:t>, tepelná </a:t>
            </a:r>
            <a:r>
              <a:rPr lang="cs-CZ" sz="2400">
                <a:latin typeface="Times New Roman"/>
                <a:ea typeface="Times New Roman"/>
              </a:rPr>
              <a:t>odolnost</a:t>
            </a:r>
            <a:r>
              <a:rPr lang="cs-CZ" sz="2400" smtClean="0">
                <a:latin typeface="Times New Roman"/>
                <a:ea typeface="Times New Roman"/>
              </a:rPr>
              <a:t>, odolnost </a:t>
            </a:r>
            <a:r>
              <a:rPr lang="cs-CZ" sz="2400">
                <a:latin typeface="Times New Roman"/>
                <a:ea typeface="Times New Roman"/>
              </a:rPr>
              <a:t>proti chemickým vlivům.</a:t>
            </a:r>
          </a:p>
        </p:txBody>
      </p:sp>
    </p:spTree>
    <p:extLst>
      <p:ext uri="{BB962C8B-B14F-4D97-AF65-F5344CB8AC3E}">
        <p14:creationId xmlns:p14="http://schemas.microsoft.com/office/powerpoint/2010/main" val="382491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8368" y="1237402"/>
            <a:ext cx="8058088" cy="8309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Veličiny,které vyjadřují vlastnosti každého jednotlivého materiálu</a:t>
            </a:r>
            <a:r>
              <a:rPr lang="cs-CZ" sz="2400" smtClean="0">
                <a:latin typeface="Times New Roman"/>
                <a:ea typeface="Times New Roman"/>
              </a:rPr>
              <a:t>, nazýváme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charakteristické veličiny </a:t>
            </a:r>
            <a:r>
              <a:rPr lang="cs-CZ" sz="2400" smtClean="0">
                <a:latin typeface="Times New Roman"/>
                <a:ea typeface="Times New Roman"/>
              </a:rPr>
              <a:t>materiálu.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7" name="Šipka doprava 6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18368" y="548680"/>
            <a:ext cx="8058088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lvl="1" algn="ctr"/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ZÁKLADNÍ NÁZVOSLOVÍ:</a:t>
            </a:r>
            <a:endParaRPr lang="cs-CZ" sz="240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8368" y="2253065"/>
            <a:ext cx="8058088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STRUKTURA MATERIÁLŮ:</a:t>
            </a:r>
            <a:endParaRPr lang="cs-CZ" sz="240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8368" y="2766119"/>
            <a:ext cx="80580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2400">
                <a:latin typeface="Times New Roman"/>
                <a:ea typeface="Times New Roman"/>
              </a:rPr>
              <a:t>Elektrotechnické materiály </a:t>
            </a:r>
            <a:r>
              <a:rPr lang="cs-CZ" sz="2400" smtClean="0">
                <a:latin typeface="Times New Roman"/>
                <a:ea typeface="Times New Roman"/>
              </a:rPr>
              <a:t>jsou: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046784" y="3458617"/>
            <a:ext cx="18771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2400">
                <a:latin typeface="Times New Roman"/>
                <a:ea typeface="Times New Roman"/>
              </a:rPr>
              <a:t>pevné(tuhé</a:t>
            </a:r>
            <a:r>
              <a:rPr lang="cs-CZ" sz="2400" smtClean="0">
                <a:latin typeface="Times New Roman"/>
                <a:ea typeface="Times New Roman"/>
              </a:rPr>
              <a:t>)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046784" y="4077072"/>
            <a:ext cx="18771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kapalné </a:t>
            </a:r>
          </a:p>
        </p:txBody>
      </p:sp>
      <p:sp>
        <p:nvSpPr>
          <p:cNvPr id="6" name="Obdélník 5"/>
          <p:cNvSpPr/>
          <p:nvPr/>
        </p:nvSpPr>
        <p:spPr>
          <a:xfrm>
            <a:off x="2046784" y="4653136"/>
            <a:ext cx="18771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plynné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9" name="Šipka doprava 8"/>
          <p:cNvSpPr/>
          <p:nvPr/>
        </p:nvSpPr>
        <p:spPr>
          <a:xfrm>
            <a:off x="879154" y="3563437"/>
            <a:ext cx="43204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>
            <a:off x="870528" y="4163888"/>
            <a:ext cx="43204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879154" y="4739952"/>
            <a:ext cx="43204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932039" y="3227784"/>
            <a:ext cx="37323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Převážná část </a:t>
            </a:r>
            <a:r>
              <a:rPr lang="cs-CZ" sz="2400" smtClean="0">
                <a:latin typeface="Times New Roman"/>
                <a:ea typeface="Times New Roman"/>
              </a:rPr>
              <a:t>materiálů </a:t>
            </a:r>
            <a:r>
              <a:rPr lang="cs-CZ" sz="2400">
                <a:latin typeface="Times New Roman"/>
                <a:ea typeface="Times New Roman"/>
              </a:rPr>
              <a:t>se vyskytuje v pevném </a:t>
            </a:r>
            <a:r>
              <a:rPr lang="cs-CZ" sz="2400" smtClean="0">
                <a:latin typeface="Times New Roman"/>
                <a:ea typeface="Times New Roman"/>
              </a:rPr>
              <a:t>skupenství.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932040" y="4451920"/>
            <a:ext cx="37261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Pod pojmem  struktura rozumíme vzájemné uspořádání částic</a:t>
            </a:r>
            <a:r>
              <a:rPr lang="cs-CZ" sz="2400" smtClean="0">
                <a:latin typeface="Times New Roman"/>
                <a:ea typeface="Times New Roman"/>
              </a:rPr>
              <a:t>, ze </a:t>
            </a:r>
            <a:r>
              <a:rPr lang="cs-CZ" sz="2400">
                <a:latin typeface="Times New Roman"/>
                <a:ea typeface="Times New Roman"/>
              </a:rPr>
              <a:t>kterých se </a:t>
            </a:r>
            <a:r>
              <a:rPr lang="cs-CZ" sz="2400" smtClean="0">
                <a:latin typeface="Times New Roman"/>
                <a:ea typeface="Times New Roman"/>
              </a:rPr>
              <a:t>materiál skládá.</a:t>
            </a:r>
            <a:endParaRPr lang="cs-CZ" sz="240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2755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8" grpId="0"/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25702" y="476672"/>
            <a:ext cx="79928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Mikrostruktura</a:t>
            </a:r>
            <a:endParaRPr lang="cs-CZ" sz="2400">
              <a:solidFill>
                <a:srgbClr val="FF0000"/>
              </a:solidFill>
              <a:latin typeface="Times New Roman"/>
              <a:ea typeface="Times New Roman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25702" y="2204864"/>
            <a:ext cx="80507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Font typeface="Arial" pitchFamily="34" charset="0"/>
              <a:buChar char="•"/>
            </a:pP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krystalické struktury-</a:t>
            </a:r>
            <a:r>
              <a:rPr lang="cs-CZ" sz="2400" smtClean="0">
                <a:latin typeface="Times New Roman"/>
                <a:ea typeface="Times New Roman"/>
              </a:rPr>
              <a:t> </a:t>
            </a:r>
            <a:r>
              <a:rPr lang="cs-CZ" sz="2400">
                <a:latin typeface="Times New Roman"/>
                <a:ea typeface="Times New Roman"/>
              </a:rPr>
              <a:t>částice uspořádány do určitých geometrických </a:t>
            </a:r>
            <a:r>
              <a:rPr lang="cs-CZ" sz="2400" smtClean="0">
                <a:latin typeface="Times New Roman"/>
                <a:ea typeface="Times New Roman"/>
              </a:rPr>
              <a:t>útvarů.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12" name="Šipka doprava 11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625702" y="1124744"/>
            <a:ext cx="8050754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Uspořádání 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základních stavebních částic materiálů 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atomů, iontů 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a 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molekul.</a:t>
            </a:r>
            <a:endParaRPr lang="cs-CZ" sz="240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96769" y="3046653"/>
            <a:ext cx="805075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Font typeface="Arial" pitchFamily="34" charset="0"/>
              <a:buChar char="•"/>
            </a:pP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struktura amorfní-</a:t>
            </a:r>
            <a:r>
              <a:rPr lang="cs-CZ" sz="2400">
                <a:latin typeface="Times New Roman"/>
                <a:ea typeface="Times New Roman"/>
              </a:rPr>
              <a:t> částice </a:t>
            </a:r>
            <a:r>
              <a:rPr lang="cs-CZ" sz="2400" smtClean="0">
                <a:latin typeface="Times New Roman"/>
                <a:ea typeface="Times New Roman"/>
              </a:rPr>
              <a:t>jsou neuspořádané.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09628" y="5334307"/>
            <a:ext cx="80507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2400" smtClean="0">
                <a:latin typeface="Times New Roman"/>
                <a:ea typeface="Times New Roman"/>
              </a:rPr>
              <a:t>Podle </a:t>
            </a:r>
            <a:r>
              <a:rPr lang="cs-CZ" sz="2400">
                <a:latin typeface="Times New Roman"/>
                <a:ea typeface="Times New Roman"/>
              </a:rPr>
              <a:t>způsobu uspořádání rozlišujeme strukturu vláknitou</a:t>
            </a:r>
            <a:r>
              <a:rPr lang="cs-CZ" sz="2400" smtClean="0">
                <a:latin typeface="Times New Roman"/>
                <a:ea typeface="Times New Roman"/>
              </a:rPr>
              <a:t>, pórovitou, zrnitou. 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96769" y="3626629"/>
            <a:ext cx="79928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Makrostruktura</a:t>
            </a:r>
            <a:endParaRPr lang="cs-CZ" sz="2400">
              <a:solidFill>
                <a:srgbClr val="FF0000"/>
              </a:solidFill>
              <a:latin typeface="Times New Roman"/>
              <a:ea typeface="Times New Roman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25702" y="4221088"/>
            <a:ext cx="8050754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Uspořádání oblastí v základním materiálu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, jejichž 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rozměry jsou podstatně větší než rozměry atomů nebo 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molekul.</a:t>
            </a:r>
            <a:endParaRPr lang="cs-CZ" sz="240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3915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25702" y="476672"/>
            <a:ext cx="79928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Struktura pevných látek</a:t>
            </a:r>
          </a:p>
        </p:txBody>
      </p:sp>
      <p:sp>
        <p:nvSpPr>
          <p:cNvPr id="5" name="Obdélník 4"/>
          <p:cNvSpPr/>
          <p:nvPr/>
        </p:nvSpPr>
        <p:spPr>
          <a:xfrm>
            <a:off x="625702" y="2204864"/>
            <a:ext cx="80507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2400" smtClean="0">
                <a:latin typeface="Times New Roman"/>
                <a:ea typeface="Times New Roman"/>
              </a:rPr>
              <a:t>Krystalické </a:t>
            </a:r>
            <a:r>
              <a:rPr lang="cs-CZ" sz="2400">
                <a:latin typeface="Times New Roman"/>
                <a:ea typeface="Times New Roman"/>
              </a:rPr>
              <a:t>látky mají určitou strukturu krystalů</a:t>
            </a:r>
            <a:r>
              <a:rPr lang="cs-CZ" sz="2400" smtClean="0">
                <a:latin typeface="Times New Roman"/>
                <a:ea typeface="Times New Roman"/>
              </a:rPr>
              <a:t>, tj.určitý </a:t>
            </a:r>
            <a:r>
              <a:rPr lang="cs-CZ" sz="2400">
                <a:latin typeface="Times New Roman"/>
                <a:ea typeface="Times New Roman"/>
              </a:rPr>
              <a:t>způsob uspořádání a vzájemného spojení částic </a:t>
            </a:r>
            <a:r>
              <a:rPr lang="cs-CZ" sz="2400" smtClean="0">
                <a:latin typeface="Times New Roman"/>
                <a:ea typeface="Times New Roman"/>
              </a:rPr>
              <a:t>látky v</a:t>
            </a:r>
            <a:r>
              <a:rPr lang="cs-CZ" sz="2400">
                <a:latin typeface="Times New Roman"/>
                <a:ea typeface="Times New Roman"/>
              </a:rPr>
              <a:t> krystalech</a:t>
            </a:r>
            <a:r>
              <a:rPr lang="cs-CZ" sz="2400"/>
              <a:t>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12" name="Šipka doprava 11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625702" y="1124744"/>
            <a:ext cx="8050754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Pevné 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látky mají určitý objem a tvar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, jejich 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vnitřní stavba je krystalická nebo amorfní.</a:t>
            </a:r>
          </a:p>
        </p:txBody>
      </p:sp>
      <p:sp>
        <p:nvSpPr>
          <p:cNvPr id="6" name="Obdélník 5"/>
          <p:cNvSpPr/>
          <p:nvPr/>
        </p:nvSpPr>
        <p:spPr>
          <a:xfrm>
            <a:off x="539552" y="3405193"/>
            <a:ext cx="805075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2400" smtClean="0">
                <a:latin typeface="Times New Roman"/>
                <a:ea typeface="Times New Roman"/>
              </a:rPr>
              <a:t>Vlastnosti </a:t>
            </a:r>
            <a:r>
              <a:rPr lang="cs-CZ" sz="2400">
                <a:latin typeface="Times New Roman"/>
                <a:ea typeface="Times New Roman"/>
              </a:rPr>
              <a:t>látek </a:t>
            </a:r>
            <a:r>
              <a:rPr lang="cs-CZ" sz="2400" smtClean="0">
                <a:latin typeface="Times New Roman"/>
                <a:ea typeface="Times New Roman"/>
              </a:rPr>
              <a:t>závisejí </a:t>
            </a:r>
            <a:r>
              <a:rPr lang="cs-CZ" sz="2400">
                <a:latin typeface="Times New Roman"/>
                <a:ea typeface="Times New Roman"/>
              </a:rPr>
              <a:t>na tomto vnitřním uspořádání.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02" y="3866858"/>
            <a:ext cx="2290114" cy="2290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933056"/>
            <a:ext cx="2196000" cy="2290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Šipka doprava 6"/>
          <p:cNvSpPr/>
          <p:nvPr/>
        </p:nvSpPr>
        <p:spPr>
          <a:xfrm>
            <a:off x="3819451" y="4393754"/>
            <a:ext cx="496985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 rot="10800000">
            <a:off x="3819450" y="5373216"/>
            <a:ext cx="496985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146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56078" y="548680"/>
            <a:ext cx="812037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buFont typeface="Arial" pitchFamily="34" charset="0"/>
              <a:buChar char="•"/>
            </a:pPr>
            <a:r>
              <a:rPr lang="cs-CZ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Krystalová buňka</a:t>
            </a:r>
            <a:r>
              <a:rPr lang="cs-CZ" sz="2400" smtClean="0"/>
              <a:t>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je základní prostorový geometrický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útvar (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krychle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, hranol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, atd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.), který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vytváří krystalickou strukturu látky.</a:t>
            </a:r>
          </a:p>
        </p:txBody>
      </p:sp>
      <p:sp>
        <p:nvSpPr>
          <p:cNvPr id="7" name="Šipka doprava 6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56078" y="1844824"/>
            <a:ext cx="812037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cs-CZ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Částice látky </a:t>
            </a:r>
            <a:r>
              <a:rPr lang="cs-CZ" sz="2400" smtClean="0"/>
              <a:t>(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atomy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, ionty) jsou umístěny v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rozích (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uzlech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) i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na spojnicích jednotlivých uzlů.</a:t>
            </a:r>
          </a:p>
        </p:txBody>
      </p:sp>
      <p:sp>
        <p:nvSpPr>
          <p:cNvPr id="5" name="Obdélník 4"/>
          <p:cNvSpPr/>
          <p:nvPr/>
        </p:nvSpPr>
        <p:spPr>
          <a:xfrm>
            <a:off x="556078" y="2869485"/>
            <a:ext cx="812037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Font typeface="Arial" pitchFamily="34" charset="0"/>
              <a:buChar char="•"/>
            </a:pPr>
            <a:r>
              <a:rPr lang="cs-CZ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Krystalová </a:t>
            </a:r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mřížka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je pravidelná prostorová síť tvořená soustava uzlů rozmístěných v prostoru.</a:t>
            </a:r>
          </a:p>
        </p:txBody>
      </p:sp>
      <p:sp>
        <p:nvSpPr>
          <p:cNvPr id="8" name="Obdélník 7"/>
          <p:cNvSpPr/>
          <p:nvPr/>
        </p:nvSpPr>
        <p:spPr>
          <a:xfrm>
            <a:off x="535828" y="3789040"/>
            <a:ext cx="812037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Font typeface="Arial" pitchFamily="34" charset="0"/>
              <a:buChar char="•"/>
            </a:pPr>
            <a:r>
              <a:rPr lang="cs-CZ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Ideální </a:t>
            </a:r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krystal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je teoretický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model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látky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; má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pravidelně uspořádané krystalové buňky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, tedy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naprosto dokonalou krystalovou mřížku-bez nečistot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, příměsí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nebo jiných poruch.</a:t>
            </a:r>
          </a:p>
        </p:txBody>
      </p:sp>
      <p:sp>
        <p:nvSpPr>
          <p:cNvPr id="3" name="Obdélník 2"/>
          <p:cNvSpPr/>
          <p:nvPr/>
        </p:nvSpPr>
        <p:spPr>
          <a:xfrm>
            <a:off x="535828" y="5085184"/>
            <a:ext cx="81406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Reálný krystal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má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pravidelnost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v uspořádání krystalových buněk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, jeho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krystalová mřížka však není dokonalá.</a:t>
            </a:r>
          </a:p>
        </p:txBody>
      </p:sp>
    </p:spTree>
    <p:extLst>
      <p:ext uri="{BB962C8B-B14F-4D97-AF65-F5344CB8AC3E}">
        <p14:creationId xmlns:p14="http://schemas.microsoft.com/office/powerpoint/2010/main" val="299312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666701"/>
            <a:ext cx="80648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Font typeface="Arial" pitchFamily="34" charset="0"/>
              <a:buChar char="•"/>
            </a:pPr>
            <a:r>
              <a:rPr lang="cs-CZ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Krystalit</a:t>
            </a:r>
            <a:r>
              <a:rPr lang="cs-CZ" sz="2400" smtClean="0"/>
              <a:t>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je soubor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atomů (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popř. iontů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) seskupených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stejně jako v krystalu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, který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je s okolními soubory spojen geometrickými neuspořádanými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atomy (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ionty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). Je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deformovaný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krystal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, který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vznikl při nepravidelném růstu.</a:t>
            </a:r>
          </a:p>
        </p:txBody>
      </p:sp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11560" y="2420888"/>
            <a:ext cx="80648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cs-CZ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Polykrystalická </a:t>
            </a:r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látka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je izotropní, když je složena z množství malých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krystalitů.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504870"/>
            <a:ext cx="2664296" cy="2547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504870"/>
            <a:ext cx="2723671" cy="2547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Šipka doprava 2"/>
          <p:cNvSpPr/>
          <p:nvPr/>
        </p:nvSpPr>
        <p:spPr>
          <a:xfrm rot="10800000">
            <a:off x="4139952" y="371703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ipka doprava 3"/>
          <p:cNvSpPr/>
          <p:nvPr/>
        </p:nvSpPr>
        <p:spPr>
          <a:xfrm>
            <a:off x="4139951" y="4778845"/>
            <a:ext cx="504057" cy="30633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7244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76434" y="332656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algn="just"/>
            <a:r>
              <a:rPr lang="cs-CZ" sz="240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vlastností elektrických materiálů.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na základě studia stanoví vlastnosti a funkce součástek a komponent pro elektrotechniku.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>
                <a:latin typeface="Times New Roman" pitchFamily="18" charset="0"/>
                <a:cs typeface="Times New Roman" pitchFamily="18" charset="0"/>
              </a:rPr>
            </a:br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>
                <a:latin typeface="Times New Roman" pitchFamily="18" charset="0"/>
                <a:cs typeface="Times New Roman" pitchFamily="18" charset="0"/>
              </a:rPr>
              <a:t>zdroje</a:t>
            </a:r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:     	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IŽO, TEKELY Elektrotechnické materiály pro SOU SNTL</a:t>
            </a:r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6434" y="4995359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je Ing. Janyška Lubomír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1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472</TotalTime>
  <Words>406</Words>
  <Application>Microsoft Office PowerPoint</Application>
  <PresentationFormat>Předvádění na obrazovce (4:3)</PresentationFormat>
  <Paragraphs>48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Janes</dc:creator>
  <cp:lastModifiedBy>Janes</cp:lastModifiedBy>
  <cp:revision>64</cp:revision>
  <dcterms:created xsi:type="dcterms:W3CDTF">2013-03-27T08:46:28Z</dcterms:created>
  <dcterms:modified xsi:type="dcterms:W3CDTF">2014-03-13T11:20:08Z</dcterms:modified>
</cp:coreProperties>
</file>