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9" r:id="rId7"/>
    <p:sldId id="263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974F20-A34D-4213-AD8A-B69282A81DB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3420" y="3462916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III/2-15-02_ELEKTROTECHNICKÉ MATERIÁLY - vlastnosti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OVLIVŇOVÁNÍ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VLASTNOSTÍ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MATERIÁLŮ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134076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Vlastnosti materiálů závisejí na složení</a:t>
            </a:r>
            <a:r>
              <a:rPr lang="cs-CZ" sz="2400" smtClean="0">
                <a:latin typeface="Times New Roman"/>
                <a:ea typeface="Times New Roman"/>
              </a:rPr>
              <a:t>, na </a:t>
            </a:r>
            <a:r>
              <a:rPr lang="cs-CZ" sz="2400">
                <a:latin typeface="Times New Roman"/>
                <a:ea typeface="Times New Roman"/>
              </a:rPr>
              <a:t>vzájemném uspořádání částic</a:t>
            </a:r>
            <a:r>
              <a:rPr lang="cs-CZ" sz="2400" smtClean="0">
                <a:latin typeface="Times New Roman"/>
                <a:ea typeface="Times New Roman"/>
              </a:rPr>
              <a:t>, na </a:t>
            </a:r>
            <a:r>
              <a:rPr lang="cs-CZ" sz="2400">
                <a:latin typeface="Times New Roman"/>
                <a:ea typeface="Times New Roman"/>
              </a:rPr>
              <a:t>struktuře a na fyzikálním </a:t>
            </a:r>
            <a:r>
              <a:rPr lang="cs-CZ" sz="2400" smtClean="0">
                <a:latin typeface="Times New Roman"/>
                <a:ea typeface="Times New Roman"/>
              </a:rPr>
              <a:t>stavu.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60" y="242088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Každý </a:t>
            </a:r>
            <a:r>
              <a:rPr lang="cs-CZ" sz="2400">
                <a:latin typeface="Times New Roman"/>
                <a:ea typeface="Times New Roman"/>
              </a:rPr>
              <a:t>materiál se skládá z určitých </a:t>
            </a:r>
            <a:r>
              <a:rPr lang="cs-CZ" sz="2400" smtClean="0">
                <a:latin typeface="Times New Roman"/>
                <a:ea typeface="Times New Roman"/>
              </a:rPr>
              <a:t>částic (</a:t>
            </a:r>
            <a:r>
              <a:rPr lang="cs-CZ" sz="2400">
                <a:latin typeface="Times New Roman"/>
                <a:ea typeface="Times New Roman"/>
              </a:rPr>
              <a:t>atomů</a:t>
            </a:r>
            <a:r>
              <a:rPr lang="cs-CZ" sz="2400" smtClean="0">
                <a:latin typeface="Times New Roman"/>
                <a:ea typeface="Times New Roman"/>
              </a:rPr>
              <a:t>, molekul</a:t>
            </a:r>
            <a:r>
              <a:rPr lang="cs-CZ" sz="2400">
                <a:latin typeface="Times New Roman"/>
                <a:ea typeface="Times New Roman"/>
              </a:rPr>
              <a:t>), které  vytvářejí strukturu a určují jeho charakteristické vlastnosti</a:t>
            </a:r>
            <a:r>
              <a:rPr lang="cs-CZ" sz="2400" smtClean="0">
                <a:latin typeface="Times New Roman"/>
                <a:ea typeface="Times New Roman"/>
              </a:rPr>
              <a:t>, z </a:t>
            </a:r>
            <a:r>
              <a:rPr lang="cs-CZ" sz="2400">
                <a:latin typeface="Times New Roman"/>
                <a:ea typeface="Times New Roman"/>
              </a:rPr>
              <a:t>nichž </a:t>
            </a:r>
            <a:r>
              <a:rPr lang="cs-CZ" sz="2400" smtClean="0">
                <a:latin typeface="Times New Roman"/>
                <a:ea typeface="Times New Roman"/>
              </a:rPr>
              <a:t>vyplývají </a:t>
            </a:r>
            <a:r>
              <a:rPr lang="cs-CZ" sz="2400">
                <a:latin typeface="Times New Roman"/>
                <a:ea typeface="Times New Roman"/>
              </a:rPr>
              <a:t>možnosti </a:t>
            </a:r>
            <a:r>
              <a:rPr lang="cs-CZ" sz="2400" smtClean="0">
                <a:latin typeface="Times New Roman"/>
                <a:ea typeface="Times New Roman"/>
              </a:rPr>
              <a:t>využití.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4864055"/>
            <a:ext cx="6552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železo </a:t>
            </a:r>
            <a:r>
              <a:rPr lang="cs-CZ" sz="2400">
                <a:latin typeface="Times New Roman"/>
                <a:ea typeface="Times New Roman"/>
              </a:rPr>
              <a:t>jako konstrukční a magnetický </a:t>
            </a:r>
            <a:r>
              <a:rPr lang="cs-CZ" sz="2400" smtClean="0">
                <a:latin typeface="Times New Roman"/>
                <a:ea typeface="Times New Roman"/>
              </a:rPr>
              <a:t>materiál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83568" y="407707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25628" y="495087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23728" y="4036422"/>
            <a:ext cx="34547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měď jako vodivý </a:t>
            </a:r>
            <a:r>
              <a:rPr lang="cs-CZ" sz="2400">
                <a:latin typeface="Times New Roman"/>
                <a:ea typeface="Times New Roman"/>
              </a:rPr>
              <a:t>materiál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NÁZVOSLOVÍ: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1325959"/>
            <a:ext cx="71287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Technický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materiál</a:t>
            </a:r>
            <a:r>
              <a:rPr lang="cs-CZ" sz="2400" smtClean="0">
                <a:latin typeface="Times New Roman"/>
                <a:ea typeface="Times New Roman"/>
              </a:rPr>
              <a:t>: </a:t>
            </a:r>
            <a:r>
              <a:rPr lang="cs-CZ" sz="2400">
                <a:latin typeface="Times New Roman"/>
                <a:ea typeface="Times New Roman"/>
              </a:rPr>
              <a:t>vyrábí </a:t>
            </a:r>
            <a:r>
              <a:rPr lang="cs-CZ" sz="2400" smtClean="0">
                <a:latin typeface="Times New Roman"/>
                <a:ea typeface="Times New Roman"/>
              </a:rPr>
              <a:t>se ze </a:t>
            </a:r>
            <a:r>
              <a:rPr lang="cs-CZ" sz="2400">
                <a:latin typeface="Times New Roman"/>
                <a:ea typeface="Times New Roman"/>
              </a:rPr>
              <a:t>základních surovin (např. kovy z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 smtClean="0">
                <a:latin typeface="Times New Roman"/>
                <a:ea typeface="Times New Roman"/>
              </a:rPr>
              <a:t>rud). Vhodnými </a:t>
            </a:r>
            <a:r>
              <a:rPr lang="cs-CZ" sz="2400">
                <a:latin typeface="Times New Roman"/>
                <a:ea typeface="Times New Roman"/>
              </a:rPr>
              <a:t>technologickými postupy se získá materiál </a:t>
            </a:r>
            <a:r>
              <a:rPr lang="cs-CZ" sz="2400">
                <a:latin typeface="Times New Roman"/>
                <a:ea typeface="Times New Roman"/>
              </a:rPr>
              <a:t>požadované </a:t>
            </a:r>
            <a:r>
              <a:rPr lang="cs-CZ" sz="2400" smtClean="0">
                <a:latin typeface="Times New Roman"/>
                <a:ea typeface="Times New Roman"/>
              </a:rPr>
              <a:t>čistoty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2526288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Nečistoty</a:t>
            </a:r>
            <a:r>
              <a:rPr lang="cs-CZ" sz="2400" smtClean="0">
                <a:latin typeface="Times New Roman"/>
                <a:ea typeface="Times New Roman"/>
              </a:rPr>
              <a:t>: jsou </a:t>
            </a:r>
            <a:r>
              <a:rPr lang="cs-CZ" sz="2400">
                <a:latin typeface="Times New Roman"/>
                <a:ea typeface="Times New Roman"/>
              </a:rPr>
              <a:t>cizí látky v základním materiálu, které se do něho dostaly bez záměru výrobce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Zpravidla už v malém množství zhoršují vlastnosti </a:t>
            </a:r>
            <a:r>
              <a:rPr lang="cs-CZ" sz="2400">
                <a:latin typeface="Times New Roman"/>
                <a:ea typeface="Times New Roman"/>
              </a:rPr>
              <a:t>materiálů</a:t>
            </a:r>
            <a:r>
              <a:rPr lang="cs-CZ" sz="2400" smtClean="0">
                <a:latin typeface="Times New Roman"/>
                <a:ea typeface="Times New Roman"/>
              </a:rPr>
              <a:t>, proto </a:t>
            </a:r>
            <a:r>
              <a:rPr lang="cs-CZ" sz="2400">
                <a:latin typeface="Times New Roman"/>
                <a:ea typeface="Times New Roman"/>
              </a:rPr>
              <a:t>se je snažíme </a:t>
            </a:r>
            <a:r>
              <a:rPr lang="cs-CZ" sz="2400">
                <a:latin typeface="Times New Roman"/>
                <a:ea typeface="Times New Roman"/>
              </a:rPr>
              <a:t>odstranit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4221088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Příměsi</a:t>
            </a:r>
            <a:r>
              <a:rPr lang="cs-CZ" sz="2400" smtClean="0">
                <a:latin typeface="Times New Roman"/>
                <a:ea typeface="Times New Roman"/>
              </a:rPr>
              <a:t>: jsou </a:t>
            </a:r>
            <a:r>
              <a:rPr lang="cs-CZ" sz="2400">
                <a:latin typeface="Times New Roman"/>
                <a:ea typeface="Times New Roman"/>
              </a:rPr>
              <a:t>cizí látky,které výrobce záměrně </a:t>
            </a:r>
            <a:r>
              <a:rPr lang="cs-CZ" sz="2400">
                <a:latin typeface="Times New Roman"/>
                <a:ea typeface="Times New Roman"/>
              </a:rPr>
              <a:t>přidává </a:t>
            </a:r>
            <a:r>
              <a:rPr lang="cs-CZ" sz="2400" smtClean="0">
                <a:latin typeface="Times New Roman"/>
                <a:ea typeface="Times New Roman"/>
              </a:rPr>
              <a:t>do </a:t>
            </a:r>
            <a:r>
              <a:rPr lang="cs-CZ" sz="2400">
                <a:latin typeface="Times New Roman"/>
                <a:ea typeface="Times New Roman"/>
              </a:rPr>
              <a:t>základního </a:t>
            </a:r>
            <a:r>
              <a:rPr lang="cs-CZ" sz="2400">
                <a:latin typeface="Times New Roman"/>
                <a:ea typeface="Times New Roman"/>
              </a:rPr>
              <a:t>materiálu</a:t>
            </a:r>
            <a:r>
              <a:rPr lang="cs-CZ" sz="2400" smtClean="0">
                <a:latin typeface="Times New Roman"/>
                <a:ea typeface="Times New Roman"/>
              </a:rPr>
              <a:t>, za </a:t>
            </a:r>
            <a:r>
              <a:rPr lang="cs-CZ" sz="2400">
                <a:latin typeface="Times New Roman"/>
                <a:ea typeface="Times New Roman"/>
              </a:rPr>
              <a:t>účelem zlepšení některé z jeho </a:t>
            </a:r>
            <a:r>
              <a:rPr lang="cs-CZ" sz="2400">
                <a:latin typeface="Times New Roman"/>
                <a:ea typeface="Times New Roman"/>
              </a:rPr>
              <a:t>vlastností</a:t>
            </a:r>
            <a:r>
              <a:rPr lang="cs-CZ" sz="2400" smtClean="0">
                <a:latin typeface="Times New Roman"/>
                <a:ea typeface="Times New Roman"/>
              </a:rPr>
              <a:t>. V </a:t>
            </a:r>
            <a:r>
              <a:rPr lang="cs-CZ" sz="2400">
                <a:latin typeface="Times New Roman"/>
                <a:ea typeface="Times New Roman"/>
              </a:rPr>
              <a:t>této souvislosti </a:t>
            </a:r>
            <a:r>
              <a:rPr lang="cs-CZ" sz="2400">
                <a:latin typeface="Times New Roman"/>
                <a:ea typeface="Times New Roman"/>
              </a:rPr>
              <a:t>často </a:t>
            </a:r>
            <a:r>
              <a:rPr lang="cs-CZ" sz="2400" smtClean="0">
                <a:latin typeface="Times New Roman"/>
                <a:ea typeface="Times New Roman"/>
              </a:rPr>
              <a:t>vznikají slitiny s vyjímečnými vlastnostmi 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18368" y="141277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8368" y="279777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8368" y="467723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Součastná věda získala mnoho poznatků o souvislostech mezi složením a vlastnostmi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materiálů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, takže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vhodným složením a  technologií zpracování  lze dosáhnout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požadované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vlastnosti vyrobeného materiálu.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37870" y="2636912"/>
            <a:ext cx="65385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Změnou </a:t>
            </a:r>
            <a:r>
              <a:rPr lang="cs-CZ" sz="2400">
                <a:latin typeface="Times New Roman"/>
                <a:ea typeface="Times New Roman"/>
              </a:rPr>
              <a:t>složení (záměrně měníme složení </a:t>
            </a:r>
            <a:r>
              <a:rPr lang="cs-CZ" sz="2400">
                <a:latin typeface="Times New Roman"/>
                <a:ea typeface="Times New Roman"/>
              </a:rPr>
              <a:t>tak</a:t>
            </a:r>
            <a:r>
              <a:rPr lang="cs-CZ" sz="2400" smtClean="0">
                <a:latin typeface="Times New Roman"/>
                <a:ea typeface="Times New Roman"/>
              </a:rPr>
              <a:t>, abychom </a:t>
            </a:r>
            <a:r>
              <a:rPr lang="cs-CZ" sz="2400">
                <a:latin typeface="Times New Roman"/>
                <a:ea typeface="Times New Roman"/>
              </a:rPr>
              <a:t>dosáhli požadovaných </a:t>
            </a:r>
            <a:r>
              <a:rPr lang="cs-CZ" sz="2400">
                <a:latin typeface="Times New Roman"/>
                <a:ea typeface="Times New Roman"/>
              </a:rPr>
              <a:t>vlastností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6769" y="2132856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Vlastnosti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materiálu lze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ovlivňovat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971600" y="2996952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37871" y="3617163"/>
            <a:ext cx="65096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Změnou struktury (lze jí dosáhnout vhodným technologickým </a:t>
            </a:r>
            <a:r>
              <a:rPr lang="cs-CZ" sz="2400">
                <a:latin typeface="Times New Roman"/>
                <a:ea typeface="Times New Roman"/>
              </a:rPr>
              <a:t>postupem</a:t>
            </a:r>
            <a:r>
              <a:rPr lang="cs-CZ" sz="2400" smtClean="0">
                <a:latin typeface="Times New Roman"/>
                <a:ea typeface="Times New Roman"/>
              </a:rPr>
              <a:t>, např</a:t>
            </a:r>
            <a:r>
              <a:rPr lang="cs-CZ" sz="2400">
                <a:latin typeface="Times New Roman"/>
                <a:ea typeface="Times New Roman"/>
              </a:rPr>
              <a:t>. žíháním nebo </a:t>
            </a:r>
            <a:r>
              <a:rPr lang="cs-CZ" sz="2400">
                <a:latin typeface="Times New Roman"/>
                <a:ea typeface="Times New Roman"/>
              </a:rPr>
              <a:t>kalením</a:t>
            </a:r>
            <a:r>
              <a:rPr lang="cs-CZ" sz="2400" smtClean="0">
                <a:latin typeface="Times New Roman"/>
                <a:ea typeface="Times New Roman"/>
              </a:rPr>
              <a:t>, při </a:t>
            </a:r>
            <a:r>
              <a:rPr lang="cs-CZ" sz="2400">
                <a:latin typeface="Times New Roman"/>
                <a:ea typeface="Times New Roman"/>
              </a:rPr>
              <a:t>určitém složení materiálu).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9240" y="5120016"/>
            <a:ext cx="805075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 technické praxi se oba uvedené způsoby často kombinují.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971600" y="4109315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Druhy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elektrotechnických materiálů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6961" y="1268760"/>
            <a:ext cx="80507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V elektrotechnické </a:t>
            </a:r>
            <a:r>
              <a:rPr lang="cs-CZ" sz="2400">
                <a:latin typeface="Times New Roman"/>
                <a:ea typeface="Times New Roman"/>
              </a:rPr>
              <a:t>praxi </a:t>
            </a:r>
            <a:r>
              <a:rPr lang="cs-CZ" sz="2400" smtClean="0">
                <a:latin typeface="Times New Roman"/>
                <a:ea typeface="Times New Roman"/>
              </a:rPr>
              <a:t>se používá </a:t>
            </a:r>
            <a:r>
              <a:rPr lang="cs-CZ" sz="2400">
                <a:latin typeface="Times New Roman"/>
                <a:ea typeface="Times New Roman"/>
              </a:rPr>
              <a:t>velké množství materiálů, které vyrábí hutnický a </a:t>
            </a:r>
            <a:r>
              <a:rPr lang="cs-CZ" sz="2400">
                <a:latin typeface="Times New Roman"/>
                <a:ea typeface="Times New Roman"/>
              </a:rPr>
              <a:t>chemický </a:t>
            </a:r>
            <a:r>
              <a:rPr lang="cs-CZ" sz="2400" smtClean="0">
                <a:latin typeface="Times New Roman"/>
                <a:ea typeface="Times New Roman"/>
              </a:rPr>
              <a:t>průmysl.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6031" y="2219876"/>
            <a:ext cx="80507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 většiny materiálů, které se používajív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 smtClean="0">
                <a:latin typeface="Times New Roman"/>
                <a:ea typeface="Times New Roman"/>
              </a:rPr>
              <a:t>elektrotechnice, se musí přizpůsobit </a:t>
            </a:r>
            <a:r>
              <a:rPr lang="cs-CZ" sz="2400">
                <a:latin typeface="Times New Roman"/>
                <a:ea typeface="Times New Roman"/>
              </a:rPr>
              <a:t>jejich vlastnosti specifickým potřebám tohoto oboru.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46030" y="3501008"/>
            <a:ext cx="813042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Kromě běžných technických vlastností (mechanická </a:t>
            </a:r>
            <a:r>
              <a:rPr lang="cs-CZ" sz="2400">
                <a:latin typeface="Times New Roman"/>
                <a:ea typeface="Times New Roman"/>
              </a:rPr>
              <a:t>pevnost</a:t>
            </a:r>
            <a:r>
              <a:rPr lang="cs-CZ" sz="2400" smtClean="0">
                <a:latin typeface="Times New Roman"/>
                <a:ea typeface="Times New Roman"/>
              </a:rPr>
              <a:t>, tvrdost, tepelná </a:t>
            </a:r>
            <a:r>
              <a:rPr lang="cs-CZ" sz="2400">
                <a:latin typeface="Times New Roman"/>
                <a:ea typeface="Times New Roman"/>
              </a:rPr>
              <a:t>vodivost </a:t>
            </a:r>
            <a:r>
              <a:rPr lang="cs-CZ" sz="2400">
                <a:latin typeface="Times New Roman"/>
                <a:ea typeface="Times New Roman"/>
              </a:rPr>
              <a:t>atd</a:t>
            </a:r>
            <a:r>
              <a:rPr lang="cs-CZ" sz="2400" smtClean="0">
                <a:latin typeface="Times New Roman"/>
                <a:ea typeface="Times New Roman"/>
              </a:rPr>
              <a:t>.) se vyžadují </a:t>
            </a:r>
            <a:r>
              <a:rPr lang="cs-CZ" sz="2400">
                <a:latin typeface="Times New Roman"/>
                <a:ea typeface="Times New Roman"/>
              </a:rPr>
              <a:t>od materiálů pro elektrotechniku další </a:t>
            </a:r>
            <a:r>
              <a:rPr lang="cs-CZ" sz="2400">
                <a:latin typeface="Times New Roman"/>
                <a:ea typeface="Times New Roman"/>
              </a:rPr>
              <a:t>vlastnosti</a:t>
            </a:r>
            <a:r>
              <a:rPr lang="cs-CZ" sz="2400" smtClean="0">
                <a:latin typeface="Times New Roman"/>
                <a:ea typeface="Times New Roman"/>
              </a:rPr>
              <a:t>, kterých </a:t>
            </a:r>
            <a:r>
              <a:rPr lang="cs-CZ" sz="2400">
                <a:latin typeface="Times New Roman"/>
                <a:ea typeface="Times New Roman"/>
              </a:rPr>
              <a:t>se dosahuje použitím </a:t>
            </a:r>
            <a:r>
              <a:rPr lang="cs-CZ" sz="2400">
                <a:latin typeface="Times New Roman"/>
                <a:ea typeface="Times New Roman"/>
              </a:rPr>
              <a:t>náročnější </a:t>
            </a:r>
            <a:r>
              <a:rPr lang="cs-CZ" sz="2400" smtClean="0">
                <a:latin typeface="Times New Roman"/>
                <a:ea typeface="Times New Roman"/>
              </a:rPr>
              <a:t>technologie.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1146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6078" y="548680"/>
            <a:ext cx="81203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Železo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pro magnetické materiály musí mít kromě dobrých mechanických vlastností také vynikající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magnetické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vlastnosti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6078" y="1844824"/>
            <a:ext cx="81203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Měď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na vodiče musí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mít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výbornou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elektrickou vodivost.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835695" y="3429000"/>
            <a:ext cx="35283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 pitchFamily="18" charset="0"/>
                <a:cs typeface="Times New Roman" pitchFamily="18" charset="0"/>
              </a:rPr>
              <a:t>Vodivé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materiály (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vodiče)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7620" y="2492896"/>
            <a:ext cx="812037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Rozeznáváme tyto druhy elektrotechnických materiálů: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35695" y="4077072"/>
            <a:ext cx="4469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 pitchFamily="18" charset="0"/>
                <a:cs typeface="Times New Roman" pitchFamily="18" charset="0"/>
              </a:rPr>
              <a:t>Polovodivé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materiály (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polovodiče)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835694" y="4653136"/>
            <a:ext cx="68407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Nevodivé materiály (izolanty, dielektrika, nevodiče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35694" y="5301208"/>
            <a:ext cx="44694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 pitchFamily="18" charset="0"/>
                <a:cs typeface="Times New Roman" pitchFamily="18" charset="0"/>
              </a:rPr>
              <a:t>Magnetické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materiály (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magnetika)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899592" y="3573015"/>
            <a:ext cx="432048" cy="3176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899592" y="4149079"/>
            <a:ext cx="432048" cy="3176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899592" y="4725143"/>
            <a:ext cx="432048" cy="3176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899592" y="5373215"/>
            <a:ext cx="432048" cy="3176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6670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Charakteristické vlastnosti materiálů </a:t>
            </a: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126876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Každý materiál má vlastnosti, které určují jeho využívání v 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praxi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Materiály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se hodnotí podle jejich vlastností (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fyzikálních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chemických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atd.).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21365" y="2485562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Zpravidla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 sledují tyto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vlastnosti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elektr.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materiálů: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1641" y="3140968"/>
            <a:ext cx="7344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Mechanické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pevnost v 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tahu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ohybu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tlaku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tvrdost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atd.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31641" y="3718911"/>
            <a:ext cx="7344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Tepelné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- tepelná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kapacita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součinitel tep.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vodivosti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atd.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41445" y="4195334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Elektrické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rezistivita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permitivita, elektrická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pevnost atd.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31641" y="4656999"/>
            <a:ext cx="73796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Magnetické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- permeabilita, koercitiva, remanentní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indukce atd.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331641" y="5487996"/>
            <a:ext cx="73796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Chemické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odolnost proti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kyselinám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proti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zásadám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proti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oxidaci atd</a:t>
            </a:r>
            <a:r>
              <a:rPr lang="cs-CZ"/>
              <a:t>.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755576" y="321297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755576" y="380572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755576" y="428215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755576" y="478446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755576" y="561546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534</TotalTime>
  <Words>410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70</cp:revision>
  <dcterms:created xsi:type="dcterms:W3CDTF">2013-03-27T08:46:28Z</dcterms:created>
  <dcterms:modified xsi:type="dcterms:W3CDTF">2014-03-14T12:38:15Z</dcterms:modified>
</cp:coreProperties>
</file>