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58" r:id="rId5"/>
    <p:sldId id="281" r:id="rId6"/>
    <p:sldId id="282" r:id="rId7"/>
    <p:sldId id="28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85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5.5.2014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5.5.2014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5.5.2014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5.5.2014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5.5.2014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5.5.2014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5.5.2014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5.5.2014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5.5.2014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5.5.2014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5.5.2014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5">
                <a:lumMod val="60000"/>
                <a:lumOff val="40000"/>
              </a:schemeClr>
            </a:gs>
            <a:gs pos="5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t>5.5.2014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slide" Target="slide3.xml"/><Relationship Id="rId7" Type="http://schemas.openxmlformats.org/officeDocument/2006/relationships/image" Target="../media/image13.png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Relationship Id="rId9" Type="http://schemas.openxmlformats.org/officeDocument/2006/relationships/image" Target="../media/image15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0.png"/><Relationship Id="rId11" Type="http://schemas.openxmlformats.org/officeDocument/2006/relationships/slide" Target="slide4.xml"/><Relationship Id="rId5" Type="http://schemas.openxmlformats.org/officeDocument/2006/relationships/image" Target="../media/image19.png"/><Relationship Id="rId10" Type="http://schemas.openxmlformats.org/officeDocument/2006/relationships/image" Target="../media/image24.png"/><Relationship Id="rId4" Type="http://schemas.openxmlformats.org/officeDocument/2006/relationships/image" Target="../media/image18.png"/><Relationship Id="rId9" Type="http://schemas.openxmlformats.org/officeDocument/2006/relationships/image" Target="../media/image23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3" Type="http://schemas.openxmlformats.org/officeDocument/2006/relationships/image" Target="../media/image26.png"/><Relationship Id="rId7" Type="http://schemas.openxmlformats.org/officeDocument/2006/relationships/image" Target="../media/image29.png"/><Relationship Id="rId12" Type="http://schemas.openxmlformats.org/officeDocument/2006/relationships/slide" Target="slide5.xml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8.png"/><Relationship Id="rId11" Type="http://schemas.openxmlformats.org/officeDocument/2006/relationships/slide" Target="slide4.xml"/><Relationship Id="rId5" Type="http://schemas.openxmlformats.org/officeDocument/2006/relationships/image" Target="../media/image19.png"/><Relationship Id="rId10" Type="http://schemas.openxmlformats.org/officeDocument/2006/relationships/image" Target="../media/image32.png"/><Relationship Id="rId4" Type="http://schemas.openxmlformats.org/officeDocument/2006/relationships/image" Target="../media/image27.png"/><Relationship Id="rId9" Type="http://schemas.openxmlformats.org/officeDocument/2006/relationships/image" Target="../media/image31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0000" y="836712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059832" y="3429000"/>
            <a:ext cx="540060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MATEMATIKA</a:t>
            </a:r>
          </a:p>
          <a:p>
            <a:endParaRPr lang="cs-CZ" sz="2800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  <a:p>
            <a:r>
              <a:rPr lang="cs-CZ" sz="2800" dirty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</a:t>
            </a: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    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Goniometrické rovnice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2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5068" y="5229200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371097" y="404664"/>
            <a:ext cx="8352928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materiálu:  III-2-08-19_Goniometricke-rovnice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Mgr. Stanislav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Prucek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Tematický okruh:  Matematika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tvorby:  prosinec 2013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71097" y="4149080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je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			       </a:t>
            </a:r>
            <a:r>
              <a:rPr lang="cs-CZ" dirty="0">
                <a:latin typeface="Arial" pitchFamily="34" charset="0"/>
                <a:cs typeface="Arial" pitchFamily="34" charset="0"/>
              </a:rPr>
              <a:t>Mgr.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Stanislav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Prucek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1" name="Přímá spojnice 10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2" descr="G:\DUMY\LOGO SO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3695" y="1354057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3" name="Přímá spojnice 12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88640"/>
            <a:ext cx="8640960" cy="1008112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anchor="ctr">
            <a:normAutofit/>
          </a:bodyPr>
          <a:lstStyle/>
          <a:p>
            <a:pPr algn="ctr"/>
            <a:r>
              <a:rPr lang="cs-CZ" sz="4400" b="1" dirty="0" smtClean="0">
                <a:latin typeface="Arial Black" pitchFamily="34" charset="0"/>
              </a:rPr>
              <a:t>GONIOMETRICKÉ  ROVNICE</a:t>
            </a:r>
            <a:endParaRPr lang="cs-CZ" sz="4400" b="1" dirty="0">
              <a:latin typeface="Arial Black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360000" y="5724000"/>
                <a:ext cx="8462489" cy="94160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b="0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Rovnice má nekonečně mnoho řešení:        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b="1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b="1" i="1">
                            <a:latin typeface="Cambria Math"/>
                          </a:rPr>
                          <m:t>𝒙</m:t>
                        </m:r>
                      </m:e>
                      <m:sub>
                        <m:r>
                          <a:rPr lang="cs-CZ" b="1" i="1">
                            <a:latin typeface="Cambria Math"/>
                          </a:rPr>
                          <m:t>𝟏</m:t>
                        </m:r>
                      </m:sub>
                    </m:sSub>
                    <m:r>
                      <a:rPr lang="cs-CZ" b="1" i="1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𝝅</m:t>
                        </m:r>
                      </m:num>
                      <m:den>
                        <m:r>
                          <a:rPr lang="cs-CZ" b="1" i="1">
                            <a:latin typeface="Cambria Math"/>
                          </a:rPr>
                          <m:t>𝟑</m:t>
                        </m:r>
                      </m:den>
                    </m:f>
                    <m:r>
                      <a:rPr lang="cs-CZ" b="1" i="1" smtClean="0">
                        <a:latin typeface="Cambria Math"/>
                      </a:rPr>
                      <m:t>+</m:t>
                    </m:r>
                    <m:r>
                      <a:rPr lang="cs-CZ" b="1" i="1" smtClean="0">
                        <a:latin typeface="Cambria Math"/>
                      </a:rPr>
                      <m:t>𝟐</m:t>
                    </m:r>
                    <m:r>
                      <a:rPr lang="cs-CZ" b="1" i="1" smtClean="0">
                        <a:latin typeface="Cambria Math"/>
                      </a:rPr>
                      <m:t>𝒌</m:t>
                    </m:r>
                    <m:r>
                      <a:rPr lang="cs-CZ" b="1" i="1" smtClean="0">
                        <a:latin typeface="Cambria Math"/>
                        <a:ea typeface="Cambria Math"/>
                      </a:rPr>
                      <m:t>𝝅</m:t>
                    </m:r>
                  </m:oMath>
                </a14:m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, kde 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</a:rPr>
                      <m:t>𝒌</m:t>
                    </m:r>
                    <m:r>
                      <a:rPr lang="cs-CZ" b="1" i="1" smtClean="0">
                        <a:latin typeface="Cambria Math"/>
                        <a:ea typeface="Cambria Math"/>
                      </a:rPr>
                      <m:t>∈</m:t>
                    </m:r>
                    <m:r>
                      <a:rPr lang="cs-CZ" b="1" i="1" smtClean="0">
                        <a:latin typeface="Cambria Math"/>
                        <a:ea typeface="Cambria Math"/>
                      </a:rPr>
                      <m:t>𝒁</m:t>
                    </m:r>
                  </m:oMath>
                </a14:m>
                <a:endParaRPr lang="cs-CZ" b="1" dirty="0" smtClean="0"/>
              </a:p>
              <a:p>
                <a:pPr algn="just"/>
                <a:endParaRPr lang="cs-CZ" sz="300" b="1" dirty="0" smtClean="0"/>
              </a:p>
              <a:p>
                <a:pPr algn="just"/>
                <a:r>
                  <a:rPr lang="cs-CZ" dirty="0"/>
                  <a:t>	</a:t>
                </a:r>
                <a:r>
                  <a:rPr lang="cs-CZ" dirty="0" smtClean="0"/>
                  <a:t>			     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b="1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b="1" i="1">
                            <a:latin typeface="Cambria Math"/>
                          </a:rPr>
                          <m:t>𝒙</m:t>
                        </m:r>
                      </m:e>
                      <m:sub>
                        <m:r>
                          <a:rPr lang="cs-CZ" b="1" i="1">
                            <a:latin typeface="Cambria Math"/>
                          </a:rPr>
                          <m:t>𝟐</m:t>
                        </m:r>
                      </m:sub>
                    </m:sSub>
                    <m:r>
                      <a:rPr lang="cs-CZ" b="1" i="1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>
                            <a:latin typeface="Cambria Math"/>
                          </a:rPr>
                          <m:t>𝟓</m:t>
                        </m:r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𝝅</m:t>
                        </m:r>
                      </m:num>
                      <m:den>
                        <m:r>
                          <a:rPr lang="cs-CZ" b="1" i="1">
                            <a:latin typeface="Cambria Math"/>
                          </a:rPr>
                          <m:t>𝟑</m:t>
                        </m:r>
                      </m:den>
                    </m:f>
                    <m:r>
                      <a:rPr lang="cs-CZ" b="1" i="1" smtClean="0">
                        <a:latin typeface="Cambria Math"/>
                      </a:rPr>
                      <m:t>+</m:t>
                    </m:r>
                    <m:r>
                      <a:rPr lang="cs-CZ" b="1" i="1" smtClean="0">
                        <a:latin typeface="Cambria Math"/>
                      </a:rPr>
                      <m:t>𝟐</m:t>
                    </m:r>
                    <m:r>
                      <a:rPr lang="cs-CZ" b="1" i="1" smtClean="0">
                        <a:latin typeface="Cambria Math"/>
                      </a:rPr>
                      <m:t>𝒌</m:t>
                    </m:r>
                    <m:r>
                      <a:rPr lang="cs-CZ" b="1" i="1" smtClean="0">
                        <a:latin typeface="Cambria Math"/>
                        <a:ea typeface="Cambria Math"/>
                      </a:rPr>
                      <m:t>𝝅</m:t>
                    </m:r>
                  </m:oMath>
                </a14:m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, kde</a:t>
                </a:r>
                <a:r>
                  <a:rPr lang="cs-CZ" b="1" dirty="0" smtClean="0"/>
                  <a:t> </a:t>
                </a:r>
                <a14:m>
                  <m:oMath xmlns:m="http://schemas.openxmlformats.org/officeDocument/2006/math">
                    <m:r>
                      <a:rPr lang="cs-CZ" b="1" i="1">
                        <a:latin typeface="Cambria Math"/>
                      </a:rPr>
                      <m:t>𝒌</m:t>
                    </m:r>
                    <m:r>
                      <a:rPr lang="cs-CZ" b="1" i="1">
                        <a:latin typeface="Cambria Math"/>
                        <a:ea typeface="Cambria Math"/>
                      </a:rPr>
                      <m:t>∈</m:t>
                    </m:r>
                    <m:r>
                      <a:rPr lang="cs-CZ" b="1" i="1">
                        <a:latin typeface="Cambria Math"/>
                        <a:ea typeface="Cambria Math"/>
                      </a:rPr>
                      <m:t>𝒁</m:t>
                    </m:r>
                  </m:oMath>
                </a14:m>
                <a:endParaRPr lang="cs-CZ" b="1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5724000"/>
                <a:ext cx="8462489" cy="941604"/>
              </a:xfrm>
              <a:prstGeom prst="rect">
                <a:avLst/>
              </a:prstGeom>
              <a:blipFill rotWithShape="1">
                <a:blip r:embed="rId2"/>
                <a:stretch>
                  <a:fillRect l="-57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TextovéPole 4"/>
          <p:cNvSpPr txBox="1"/>
          <p:nvPr/>
        </p:nvSpPr>
        <p:spPr>
          <a:xfrm>
            <a:off x="1137404" y="1516970"/>
            <a:ext cx="76850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Řešte rovnici: 		</a:t>
            </a:r>
            <a:endParaRPr lang="cs-CZ" sz="2000" b="0" i="1" dirty="0" smtClean="0">
              <a:latin typeface="Cambria Math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60000" y="1440026"/>
            <a:ext cx="455056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359999" y="1886302"/>
                <a:ext cx="8462489" cy="5548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b="1" dirty="0" smtClean="0"/>
                  <a:t>			</a:t>
                </a:r>
                <a14:m>
                  <m:oMath xmlns:m="http://schemas.openxmlformats.org/officeDocument/2006/math">
                    <m:func>
                      <m:funcPr>
                        <m:ctrlPr>
                          <a:rPr lang="cs-CZ" sz="2000" b="1" i="1" smtClean="0">
                            <a:latin typeface="Cambria Math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cs-CZ" sz="2000" b="0" i="0" smtClean="0">
                            <a:latin typeface="Cambria Math"/>
                          </a:rPr>
                          <m:t>cos</m:t>
                        </m:r>
                      </m:fName>
                      <m:e>
                        <m:r>
                          <a:rPr lang="cs-CZ" sz="2000" b="1" i="1" smtClean="0">
                            <a:latin typeface="Cambria Math"/>
                          </a:rPr>
                          <m:t>𝒙</m:t>
                        </m:r>
                      </m:e>
                    </m:func>
                    <m:r>
                      <a:rPr lang="cs-CZ" sz="2000" b="1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2000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1" i="1" smtClean="0"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2000" b="1" i="1" smtClean="0"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endParaRPr lang="cs-CZ" b="1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9999" y="1886302"/>
                <a:ext cx="8462489" cy="55483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359999" y="2916000"/>
                <a:ext cx="8462489" cy="54149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b="1" dirty="0" smtClean="0"/>
                  <a:t>		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1" i="1" smtClean="0">
                            <a:latin typeface="Cambria Math"/>
                          </a:rPr>
                          <m:t>𝒙</m:t>
                        </m:r>
                      </m:e>
                      <m:sub>
                        <m:r>
                          <a:rPr lang="cs-CZ" sz="2000" b="1" i="1" smtClean="0">
                            <a:latin typeface="Cambria Math"/>
                          </a:rPr>
                          <m:t>𝟏</m:t>
                        </m:r>
                      </m:sub>
                    </m:sSub>
                    <m:r>
                      <a:rPr lang="cs-CZ" sz="2000" b="1" i="1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2000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1" i="1" smtClean="0">
                            <a:latin typeface="Cambria Math"/>
                            <a:ea typeface="Cambria Math"/>
                          </a:rPr>
                          <m:t>𝝅</m:t>
                        </m:r>
                      </m:num>
                      <m:den>
                        <m:r>
                          <a:rPr lang="cs-CZ" sz="2000" b="1" i="1" smtClean="0">
                            <a:latin typeface="Cambria Math"/>
                          </a:rPr>
                          <m:t>𝟑</m:t>
                        </m:r>
                      </m:den>
                    </m:f>
                  </m:oMath>
                </a14:m>
                <a:r>
                  <a:rPr lang="cs-CZ" sz="2000" dirty="0" smtClean="0"/>
                  <a:t>	a  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1" i="1">
                            <a:latin typeface="Cambria Math"/>
                          </a:rPr>
                          <m:t>𝒙</m:t>
                        </m:r>
                      </m:e>
                      <m:sub>
                        <m:r>
                          <a:rPr lang="cs-CZ" sz="2000" b="1" i="1" smtClean="0">
                            <a:latin typeface="Cambria Math"/>
                          </a:rPr>
                          <m:t>𝟐</m:t>
                        </m:r>
                      </m:sub>
                    </m:sSub>
                    <m:r>
                      <a:rPr lang="cs-CZ" sz="2000" b="1" i="1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2000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1" i="1" smtClean="0">
                            <a:latin typeface="Cambria Math"/>
                          </a:rPr>
                          <m:t>𝟓</m:t>
                        </m:r>
                        <m:r>
                          <a:rPr lang="cs-CZ" sz="2000" b="1" i="1">
                            <a:latin typeface="Cambria Math"/>
                            <a:ea typeface="Cambria Math"/>
                          </a:rPr>
                          <m:t>𝝅</m:t>
                        </m:r>
                      </m:num>
                      <m:den>
                        <m:r>
                          <a:rPr lang="cs-CZ" sz="2000" b="1" i="1">
                            <a:latin typeface="Cambria Math"/>
                          </a:rPr>
                          <m:t>𝟑</m:t>
                        </m:r>
                      </m:den>
                    </m:f>
                  </m:oMath>
                </a14:m>
                <a:endParaRPr lang="cs-CZ" sz="2000" b="1" dirty="0" smtClean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9999" y="2916000"/>
                <a:ext cx="8462489" cy="541495"/>
              </a:xfrm>
              <a:prstGeom prst="rect">
                <a:avLst/>
              </a:prstGeom>
              <a:blipFill rotWithShape="1">
                <a:blip r:embed="rId4"/>
                <a:stretch>
                  <a:fillRect b="-786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360000" y="2484000"/>
                <a:ext cx="8462488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b="0" dirty="0" smtClean="0">
                    <a:latin typeface="Times New Roman" panose="02020603050405020304" pitchFamily="18" charset="0"/>
                    <a:ea typeface="Cambria Math"/>
                    <a:cs typeface="Times New Roman" panose="02020603050405020304" pitchFamily="18" charset="0"/>
                  </a:rPr>
                  <a:t>Najdeme všechna řešení rovnice na intervalu </a:t>
                </a:r>
                <a14:m>
                  <m:oMath xmlns:m="http://schemas.openxmlformats.org/officeDocument/2006/math">
                    <m:d>
                      <m:dPr>
                        <m:begChr m:val="⟨"/>
                        <m:endChr m:val="⟩"/>
                        <m:ctrlPr>
                          <a:rPr lang="cs-CZ" b="0" i="1" smtClean="0">
                            <a:latin typeface="Cambria Math"/>
                            <a:ea typeface="Cambria Math"/>
                            <a:cs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  <a:ea typeface="Cambria Math"/>
                            <a:cs typeface="Times New Roman" panose="02020603050405020304" pitchFamily="18" charset="0"/>
                          </a:rPr>
                          <m:t>0;2</m:t>
                        </m:r>
                        <m:r>
                          <a:rPr lang="cs-CZ" b="0" i="1" smtClean="0">
                            <a:latin typeface="Cambria Math"/>
                            <a:ea typeface="Cambria Math"/>
                            <a:cs typeface="Times New Roman" panose="02020603050405020304" pitchFamily="18" charset="0"/>
                          </a:rPr>
                          <m:t>𝜋</m:t>
                        </m:r>
                      </m:e>
                    </m:d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.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2484000"/>
                <a:ext cx="8462488" cy="369332"/>
              </a:xfrm>
              <a:prstGeom prst="rect">
                <a:avLst/>
              </a:prstGeom>
              <a:blipFill rotWithShape="1">
                <a:blip r:embed="rId5"/>
                <a:stretch>
                  <a:fillRect l="-576"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1" name="TextovéPole 10"/>
              <p:cNvSpPr txBox="1"/>
              <p:nvPr/>
            </p:nvSpPr>
            <p:spPr>
              <a:xfrm>
                <a:off x="360000" y="3542339"/>
                <a:ext cx="8462488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b="0" dirty="0" smtClean="0">
                    <a:latin typeface="Times New Roman" panose="02020603050405020304" pitchFamily="18" charset="0"/>
                    <a:ea typeface="Cambria Math"/>
                    <a:cs typeface="Times New Roman" panose="02020603050405020304" pitchFamily="18" charset="0"/>
                  </a:rPr>
                  <a:t>Funkce </a:t>
                </a:r>
                <a:r>
                  <a:rPr lang="cs-CZ" b="0" dirty="0" smtClean="0">
                    <a:latin typeface="Times New Roman" panose="02020603050405020304" pitchFamily="18" charset="0"/>
                    <a:ea typeface="Cambria Math"/>
                    <a:cs typeface="Times New Roman" panose="02020603050405020304" pitchFamily="18" charset="0"/>
                  </a:rPr>
                  <a:t>kosinus </a:t>
                </a:r>
                <a:r>
                  <a:rPr lang="cs-CZ" b="0" dirty="0" smtClean="0">
                    <a:latin typeface="Times New Roman" panose="02020603050405020304" pitchFamily="18" charset="0"/>
                    <a:ea typeface="Cambria Math"/>
                    <a:cs typeface="Times New Roman" panose="02020603050405020304" pitchFamily="18" charset="0"/>
                  </a:rPr>
                  <a:t>je periodická s periodou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ea typeface="Cambria Math"/>
                        <a:cs typeface="Times New Roman" panose="02020603050405020304" pitchFamily="18" charset="0"/>
                      </a:rPr>
                      <m:t>2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anose="02020603050405020304" pitchFamily="18" charset="0"/>
                      </a:rPr>
                      <m:t>𝜋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.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3542339"/>
                <a:ext cx="8462488" cy="369332"/>
              </a:xfrm>
              <a:prstGeom prst="rect">
                <a:avLst/>
              </a:prstGeom>
              <a:blipFill rotWithShape="1">
                <a:blip r:embed="rId6"/>
                <a:stretch>
                  <a:fillRect l="-576"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4817" y="3983140"/>
            <a:ext cx="7353300" cy="1600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280925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  <p:bldP spid="10" grpId="0"/>
      <p:bldP spid="1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Šipka doleva 2">
            <a:hlinkClick r:id="rId2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4" name="Šipka doleva 3">
            <a:hlinkClick r:id="rId3" action="ppaction://hlinksldjump"/>
          </p:cNvPr>
          <p:cNvSpPr/>
          <p:nvPr/>
        </p:nvSpPr>
        <p:spPr>
          <a:xfrm>
            <a:off x="468000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14" name="TextovéPole 13"/>
              <p:cNvSpPr txBox="1"/>
              <p:nvPr/>
            </p:nvSpPr>
            <p:spPr>
              <a:xfrm>
                <a:off x="345255" y="3647131"/>
                <a:ext cx="3218634" cy="13376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b="0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Rovnice má nekonečně mnoho</a:t>
                </a:r>
              </a:p>
              <a:p>
                <a:pPr algn="just"/>
                <a:r>
                  <a:rPr lang="cs-CZ" b="0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řešení</a:t>
                </a:r>
                <a:r>
                  <a:rPr lang="cs-CZ" b="0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:     </a:t>
                </a:r>
                <a:endParaRPr lang="cs-CZ" b="0" dirty="0" smtClean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  <a:p>
                <a:pPr algn="just"/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  <a:p>
                <a:pPr algn="just"/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</a:rPr>
                      <m:t>𝒙</m:t>
                    </m:r>
                    <m:r>
                      <a:rPr lang="cs-CZ" b="1" i="1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𝝅</m:t>
                        </m:r>
                      </m:num>
                      <m:den>
                        <m:r>
                          <a:rPr lang="cs-CZ" b="1" i="1" smtClean="0">
                            <a:latin typeface="Cambria Math"/>
                          </a:rPr>
                          <m:t>𝟔</m:t>
                        </m:r>
                      </m:den>
                    </m:f>
                    <m:r>
                      <a:rPr lang="cs-CZ" b="1" i="1" smtClean="0">
                        <a:latin typeface="Cambria Math"/>
                      </a:rPr>
                      <m:t>+</m:t>
                    </m:r>
                    <m:r>
                      <a:rPr lang="cs-CZ" b="1" i="1" smtClean="0">
                        <a:latin typeface="Cambria Math"/>
                      </a:rPr>
                      <m:t>𝒌</m:t>
                    </m:r>
                    <m:r>
                      <a:rPr lang="cs-CZ" b="1" i="1" smtClean="0">
                        <a:latin typeface="Cambria Math"/>
                        <a:ea typeface="Cambria Math"/>
                      </a:rPr>
                      <m:t>𝝅</m:t>
                    </m:r>
                  </m:oMath>
                </a14:m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, kde 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</a:rPr>
                      <m:t>𝒌</m:t>
                    </m:r>
                    <m:r>
                      <a:rPr lang="cs-CZ" b="1" i="1" smtClean="0">
                        <a:latin typeface="Cambria Math"/>
                        <a:ea typeface="Cambria Math"/>
                      </a:rPr>
                      <m:t>∈</m:t>
                    </m:r>
                    <m:r>
                      <a:rPr lang="cs-CZ" b="1" i="1" smtClean="0">
                        <a:latin typeface="Cambria Math"/>
                        <a:ea typeface="Cambria Math"/>
                      </a:rPr>
                      <m:t>𝒁</m:t>
                    </m:r>
                  </m:oMath>
                </a14:m>
                <a:endParaRPr lang="cs-CZ" b="1" dirty="0" smtClean="0"/>
              </a:p>
              <a:p>
                <a:pPr algn="just"/>
                <a:endParaRPr lang="cs-CZ" sz="300" b="1" dirty="0" smtClean="0"/>
              </a:p>
            </p:txBody>
          </p:sp>
        </mc:Choice>
        <mc:Fallback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5255" y="3647131"/>
                <a:ext cx="3218634" cy="1337610"/>
              </a:xfrm>
              <a:prstGeom prst="rect">
                <a:avLst/>
              </a:prstGeom>
              <a:blipFill rotWithShape="1">
                <a:blip r:embed="rId4"/>
                <a:stretch>
                  <a:fillRect l="-1705" t="-227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5" name="TextovéPole 14"/>
          <p:cNvSpPr txBox="1"/>
          <p:nvPr/>
        </p:nvSpPr>
        <p:spPr>
          <a:xfrm>
            <a:off x="1122659" y="626884"/>
            <a:ext cx="76850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Řešte rovnici: 		</a:t>
            </a:r>
            <a:endParaRPr lang="cs-CZ" sz="2000" b="0" i="1" dirty="0" smtClean="0">
              <a:latin typeface="Cambria Math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45255" y="549940"/>
            <a:ext cx="455056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17" name="TextovéPole 16"/>
              <p:cNvSpPr txBox="1"/>
              <p:nvPr/>
            </p:nvSpPr>
            <p:spPr>
              <a:xfrm>
                <a:off x="345255" y="996216"/>
                <a:ext cx="8322934" cy="44339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b="1" dirty="0" smtClean="0"/>
                  <a:t>			</a:t>
                </a:r>
                <a14:m>
                  <m:oMath xmlns:m="http://schemas.openxmlformats.org/officeDocument/2006/math">
                    <m:func>
                      <m:funcPr>
                        <m:ctrlPr>
                          <a:rPr lang="cs-CZ" sz="2000" b="1" i="1" smtClean="0">
                            <a:latin typeface="Cambria Math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cs-CZ" sz="2000" b="0" i="0" smtClean="0">
                            <a:latin typeface="Cambria Math"/>
                          </a:rPr>
                          <m:t>co</m:t>
                        </m:r>
                        <m:r>
                          <m:rPr>
                            <m:sty m:val="p"/>
                          </m:rPr>
                          <a:rPr lang="cs-CZ" sz="2000" b="0" i="0" smtClean="0">
                            <a:latin typeface="Cambria Math"/>
                          </a:rPr>
                          <m:t>tg</m:t>
                        </m:r>
                      </m:fName>
                      <m:e>
                        <m:r>
                          <a:rPr lang="cs-CZ" sz="2000" b="1" i="1" smtClean="0">
                            <a:latin typeface="Cambria Math"/>
                          </a:rPr>
                          <m:t>𝒙</m:t>
                        </m:r>
                      </m:e>
                    </m:func>
                    <m:r>
                      <a:rPr lang="cs-CZ" sz="2000" b="1" i="1" smtClean="0">
                        <a:latin typeface="Cambria Math"/>
                      </a:rPr>
                      <m:t>=</m:t>
                    </m:r>
                    <m:rad>
                      <m:radPr>
                        <m:degHide m:val="on"/>
                        <m:ctrlPr>
                          <a:rPr lang="cs-CZ" sz="2000" b="1" i="1" smtClean="0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2000" b="1" i="1" smtClean="0">
                            <a:latin typeface="Cambria Math"/>
                          </a:rPr>
                          <m:t>𝟑</m:t>
                        </m:r>
                      </m:e>
                    </m:rad>
                  </m:oMath>
                </a14:m>
                <a:endParaRPr lang="cs-CZ" b="1" dirty="0"/>
              </a:p>
            </p:txBody>
          </p:sp>
        </mc:Choice>
        <mc:Fallback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5255" y="996216"/>
                <a:ext cx="8322934" cy="443391"/>
              </a:xfrm>
              <a:prstGeom prst="rect">
                <a:avLst/>
              </a:prstGeom>
              <a:blipFill rotWithShape="1">
                <a:blip r:embed="rId5"/>
                <a:stretch>
                  <a:fillRect b="-684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9" name="TextovéPole 18"/>
              <p:cNvSpPr txBox="1"/>
              <p:nvPr/>
            </p:nvSpPr>
            <p:spPr>
              <a:xfrm>
                <a:off x="2987824" y="1527902"/>
                <a:ext cx="5819920" cy="50135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b="1" dirty="0" smtClean="0"/>
                  <a:t>			</a:t>
                </a:r>
                <a14:m>
                  <m:oMath xmlns:m="http://schemas.openxmlformats.org/officeDocument/2006/math">
                    <m:r>
                      <a:rPr lang="cs-CZ" sz="2000" b="1" i="1" smtClean="0">
                        <a:latin typeface="Cambria Math"/>
                      </a:rPr>
                      <m:t>𝒙</m:t>
                    </m:r>
                    <m:r>
                      <a:rPr lang="cs-CZ" sz="2000" b="1" i="1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2000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1" i="1" smtClean="0">
                            <a:latin typeface="Cambria Math"/>
                            <a:ea typeface="Cambria Math"/>
                          </a:rPr>
                          <m:t>𝝅</m:t>
                        </m:r>
                      </m:num>
                      <m:den>
                        <m:r>
                          <a:rPr lang="cs-CZ" sz="2000" b="1" i="1" smtClean="0">
                            <a:latin typeface="Cambria Math"/>
                          </a:rPr>
                          <m:t>𝟔</m:t>
                        </m:r>
                      </m:den>
                    </m:f>
                  </m:oMath>
                </a14:m>
                <a:endParaRPr lang="cs-CZ" sz="2000" b="1" dirty="0" smtClean="0"/>
              </a:p>
            </p:txBody>
          </p:sp>
        </mc:Choice>
        <mc:Fallback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87824" y="1527902"/>
                <a:ext cx="5819920" cy="501356"/>
              </a:xfrm>
              <a:prstGeom prst="rect">
                <a:avLst/>
              </a:prstGeom>
              <a:blipFill rotWithShape="1">
                <a:blip r:embed="rId6"/>
                <a:stretch>
                  <a:fillRect b="-243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20" name="TextovéPole 19"/>
              <p:cNvSpPr txBox="1"/>
              <p:nvPr/>
            </p:nvSpPr>
            <p:spPr>
              <a:xfrm>
                <a:off x="345255" y="1593914"/>
                <a:ext cx="8322934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b="0" dirty="0" smtClean="0">
                    <a:latin typeface="Times New Roman" panose="02020603050405020304" pitchFamily="18" charset="0"/>
                    <a:ea typeface="Cambria Math"/>
                    <a:cs typeface="Times New Roman" panose="02020603050405020304" pitchFamily="18" charset="0"/>
                  </a:rPr>
                  <a:t>Najdeme všechna řešení rovnice na intervalu </a:t>
                </a:r>
                <a14:m>
                  <m:oMath xmlns:m="http://schemas.openxmlformats.org/officeDocument/2006/math">
                    <m:d>
                      <m:dPr>
                        <m:begChr m:val="⟨"/>
                        <m:endChr m:val="⟩"/>
                        <m:ctrlPr>
                          <a:rPr lang="cs-CZ" b="0" i="1" smtClean="0">
                            <a:latin typeface="Cambria Math"/>
                            <a:ea typeface="Cambria Math"/>
                            <a:cs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  <a:ea typeface="Cambria Math"/>
                            <a:cs typeface="Times New Roman" panose="02020603050405020304" pitchFamily="18" charset="0"/>
                          </a:rPr>
                          <m:t>0;</m:t>
                        </m:r>
                        <m:r>
                          <a:rPr lang="cs-CZ" b="0" i="1" smtClean="0">
                            <a:latin typeface="Cambria Math"/>
                            <a:ea typeface="Cambria Math"/>
                            <a:cs typeface="Times New Roman" panose="02020603050405020304" pitchFamily="18" charset="0"/>
                          </a:rPr>
                          <m:t> </m:t>
                        </m:r>
                        <m:r>
                          <a:rPr lang="cs-CZ" b="0" i="1" smtClean="0">
                            <a:latin typeface="Cambria Math"/>
                            <a:ea typeface="Cambria Math"/>
                            <a:cs typeface="Times New Roman" panose="02020603050405020304" pitchFamily="18" charset="0"/>
                          </a:rPr>
                          <m:t>𝜋</m:t>
                        </m:r>
                      </m:e>
                    </m:d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.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5255" y="1593914"/>
                <a:ext cx="8322934" cy="369332"/>
              </a:xfrm>
              <a:prstGeom prst="rect">
                <a:avLst/>
              </a:prstGeom>
              <a:blipFill rotWithShape="1">
                <a:blip r:embed="rId7"/>
                <a:stretch>
                  <a:fillRect l="-659"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21" name="TextovéPole 20"/>
              <p:cNvSpPr txBox="1"/>
              <p:nvPr/>
            </p:nvSpPr>
            <p:spPr>
              <a:xfrm>
                <a:off x="345255" y="2132856"/>
                <a:ext cx="8462489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b="0" dirty="0" smtClean="0">
                    <a:latin typeface="Times New Roman" panose="02020603050405020304" pitchFamily="18" charset="0"/>
                    <a:ea typeface="Cambria Math"/>
                    <a:cs typeface="Times New Roman" panose="02020603050405020304" pitchFamily="18" charset="0"/>
                  </a:rPr>
                  <a:t>Funkce </a:t>
                </a:r>
                <a:r>
                  <a:rPr lang="cs-CZ" b="0" dirty="0" smtClean="0">
                    <a:latin typeface="Times New Roman" panose="02020603050405020304" pitchFamily="18" charset="0"/>
                    <a:ea typeface="Cambria Math"/>
                    <a:cs typeface="Times New Roman" panose="02020603050405020304" pitchFamily="18" charset="0"/>
                  </a:rPr>
                  <a:t>kotangens </a:t>
                </a:r>
                <a:r>
                  <a:rPr lang="cs-CZ" b="0" dirty="0" smtClean="0">
                    <a:latin typeface="Times New Roman" panose="02020603050405020304" pitchFamily="18" charset="0"/>
                    <a:ea typeface="Cambria Math"/>
                    <a:cs typeface="Times New Roman" panose="02020603050405020304" pitchFamily="18" charset="0"/>
                  </a:rPr>
                  <a:t>je periodická s periodou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ea typeface="Cambria Math"/>
                        <a:cs typeface="Times New Roman" panose="02020603050405020304" pitchFamily="18" charset="0"/>
                      </a:rPr>
                      <m:t>𝜋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.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5255" y="2132856"/>
                <a:ext cx="8462489" cy="369332"/>
              </a:xfrm>
              <a:prstGeom prst="rect">
                <a:avLst/>
              </a:prstGeom>
              <a:blipFill rotWithShape="1">
                <a:blip r:embed="rId8"/>
                <a:stretch>
                  <a:fillRect l="-648" t="-8333" b="-2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96928" y="2870795"/>
            <a:ext cx="5429250" cy="3438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86616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9" grpId="0"/>
      <p:bldP spid="20" grpId="0"/>
      <p:bldP spid="2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Requires="a14">
          <p:sp>
            <p:nvSpPr>
              <p:cNvPr id="4" name="TextovéPole 3"/>
              <p:cNvSpPr txBox="1"/>
              <p:nvPr/>
            </p:nvSpPr>
            <p:spPr>
              <a:xfrm>
                <a:off x="360001" y="3996000"/>
                <a:ext cx="8462489" cy="88979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b="0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Rovnice má nekonečně mnoho řešení:          </a:t>
                </a:r>
              </a:p>
              <a:p>
                <a:pPr algn="just"/>
                <a:endParaRPr lang="cs-CZ" sz="800" i="1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  <a:p>
                <a:pPr algn="just"/>
                <a:r>
                  <a:rPr lang="cs-CZ" b="1" i="1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</m:e>
                      <m:sub>
                        <m:r>
                          <a:rPr lang="cs-CZ" b="0" i="1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b="0" i="1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5</m:t>
                        </m:r>
                        <m:r>
                          <a:rPr lang="cs-CZ" b="0" i="1">
                            <a:latin typeface="Cambria Math"/>
                            <a:ea typeface="Cambria Math"/>
                          </a:rPr>
                          <m:t>𝜋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6</m:t>
                        </m:r>
                      </m:den>
                    </m:f>
                    <m:r>
                      <a:rPr lang="cs-CZ" b="0" i="1" smtClean="0">
                        <a:latin typeface="Cambria Math"/>
                      </a:rPr>
                      <m:t>+2</m:t>
                    </m:r>
                    <m:r>
                      <a:rPr lang="cs-CZ" b="0" i="1" smtClean="0">
                        <a:latin typeface="Cambria Math"/>
                      </a:rPr>
                      <m:t>𝑘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𝜋</m:t>
                    </m:r>
                  </m:oMath>
                </a14:m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, kde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𝑘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∈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𝑍</m:t>
                    </m:r>
                  </m:oMath>
                </a14:m>
                <a:r>
                  <a:rPr lang="cs-CZ" dirty="0" smtClean="0"/>
                  <a:t>	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</m:e>
                      <m:sub>
                        <m:r>
                          <a:rPr lang="cs-CZ" b="0" i="1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b="0" i="1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7</m:t>
                        </m:r>
                        <m:r>
                          <a:rPr lang="cs-CZ" b="0" i="1">
                            <a:latin typeface="Cambria Math"/>
                            <a:ea typeface="Cambria Math"/>
                          </a:rPr>
                          <m:t>𝜋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6</m:t>
                        </m:r>
                      </m:den>
                    </m:f>
                    <m:r>
                      <a:rPr lang="cs-CZ" b="0" i="1" smtClean="0">
                        <a:latin typeface="Cambria Math"/>
                      </a:rPr>
                      <m:t>+2</m:t>
                    </m:r>
                    <m:r>
                      <a:rPr lang="cs-CZ" b="0" i="1" smtClean="0">
                        <a:latin typeface="Cambria Math"/>
                      </a:rPr>
                      <m:t>𝑘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𝜋</m:t>
                    </m:r>
                  </m:oMath>
                </a14:m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, kde</a:t>
                </a:r>
                <a:r>
                  <a:rPr lang="cs-CZ" dirty="0" smtClean="0"/>
                  <a:t> </a:t>
                </a:r>
                <a14:m>
                  <m:oMath xmlns:m="http://schemas.openxmlformats.org/officeDocument/2006/math">
                    <m:r>
                      <a:rPr lang="cs-CZ" b="0" i="1">
                        <a:latin typeface="Cambria Math"/>
                      </a:rPr>
                      <m:t>𝑘</m:t>
                    </m:r>
                    <m:r>
                      <a:rPr lang="cs-CZ" b="0" i="1">
                        <a:latin typeface="Cambria Math"/>
                        <a:ea typeface="Cambria Math"/>
                      </a:rPr>
                      <m:t>∈</m:t>
                    </m:r>
                    <m:r>
                      <a:rPr lang="cs-CZ" b="0" i="1">
                        <a:latin typeface="Cambria Math"/>
                        <a:ea typeface="Cambria Math"/>
                      </a:rPr>
                      <m:t>𝑍</m:t>
                    </m:r>
                  </m:oMath>
                </a14:m>
                <a:endParaRPr lang="cs-CZ" dirty="0"/>
              </a:p>
            </p:txBody>
          </p:sp>
        </mc:Choice>
        <mc:Fallback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1" y="3996000"/>
                <a:ext cx="8462489" cy="889795"/>
              </a:xfrm>
              <a:prstGeom prst="rect">
                <a:avLst/>
              </a:prstGeom>
              <a:blipFill rotWithShape="1">
                <a:blip r:embed="rId2"/>
                <a:stretch>
                  <a:fillRect l="-576" t="-3448" b="-344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TextovéPole 4"/>
          <p:cNvSpPr txBox="1"/>
          <p:nvPr/>
        </p:nvSpPr>
        <p:spPr>
          <a:xfrm>
            <a:off x="1137403" y="555833"/>
            <a:ext cx="76850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Řešte rovnici: 		</a:t>
            </a:r>
            <a:endParaRPr lang="cs-CZ" sz="2000" b="0" i="1" dirty="0" smtClean="0">
              <a:latin typeface="Cambria Math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59999" y="478889"/>
            <a:ext cx="455056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7" name="TextovéPole 6"/>
              <p:cNvSpPr txBox="1"/>
              <p:nvPr/>
            </p:nvSpPr>
            <p:spPr>
              <a:xfrm>
                <a:off x="359998" y="828000"/>
                <a:ext cx="8462489" cy="59644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b="1" dirty="0" smtClean="0"/>
                  <a:t>			</a:t>
                </a:r>
                <a14:m>
                  <m:oMath xmlns:m="http://schemas.openxmlformats.org/officeDocument/2006/math">
                    <m:func>
                      <m:funcPr>
                        <m:ctrlPr>
                          <a:rPr lang="cs-CZ" sz="2000" b="1" i="1" smtClean="0">
                            <a:latin typeface="Cambria Math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cs-CZ" sz="2000" b="0" i="0" smtClean="0">
                            <a:latin typeface="Cambria Math"/>
                          </a:rPr>
                          <m:t>cos</m:t>
                        </m:r>
                      </m:fName>
                      <m:e>
                        <m:r>
                          <a:rPr lang="cs-CZ" sz="2000" b="0" i="1" smtClean="0">
                            <a:latin typeface="Cambria Math"/>
                          </a:rPr>
                          <m:t>6</m:t>
                        </m:r>
                        <m:r>
                          <a:rPr lang="cs-CZ" sz="2000" b="1" i="1" smtClean="0">
                            <a:latin typeface="Cambria Math"/>
                          </a:rPr>
                          <m:t>𝒙</m:t>
                        </m:r>
                      </m:e>
                    </m:func>
                    <m:r>
                      <a:rPr lang="cs-CZ" sz="2000" b="1" i="1" smtClean="0">
                        <a:latin typeface="Cambria Math"/>
                      </a:rPr>
                      <m:t>=</m:t>
                    </m:r>
                    <m:r>
                      <a:rPr lang="cs-CZ" sz="2000" b="1" i="1" smtClean="0">
                        <a:latin typeface="Cambria Math"/>
                      </a:rPr>
                      <m:t>−</m:t>
                    </m:r>
                    <m:f>
                      <m:fPr>
                        <m:ctrlPr>
                          <a:rPr lang="cs-CZ" sz="2000" b="1" i="1" smtClean="0">
                            <a:latin typeface="Cambria Math"/>
                          </a:rPr>
                        </m:ctrlPr>
                      </m:fPr>
                      <m:num>
                        <m:rad>
                          <m:radPr>
                            <m:degHide m:val="on"/>
                            <m:ctrlPr>
                              <a:rPr lang="cs-CZ" sz="2000" b="1" i="1" smtClean="0">
                                <a:latin typeface="Cambria Math"/>
                              </a:rPr>
                            </m:ctrlPr>
                          </m:radPr>
                          <m:deg/>
                          <m:e>
                            <m:r>
                              <a:rPr lang="cs-CZ" sz="2000" b="1" i="1" smtClean="0">
                                <a:latin typeface="Cambria Math"/>
                              </a:rPr>
                              <m:t>𝟑</m:t>
                            </m:r>
                          </m:e>
                        </m:rad>
                      </m:num>
                      <m:den>
                        <m:r>
                          <a:rPr lang="cs-CZ" sz="2000" b="1" i="1" smtClean="0"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endParaRPr lang="cs-CZ" b="1" dirty="0"/>
              </a:p>
            </p:txBody>
          </p:sp>
        </mc:Choice>
        <mc:Fallback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9998" y="828000"/>
                <a:ext cx="8462489" cy="596445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8" name="TextovéPole 7"/>
              <p:cNvSpPr txBox="1"/>
              <p:nvPr/>
            </p:nvSpPr>
            <p:spPr>
              <a:xfrm>
                <a:off x="360000" y="3024000"/>
                <a:ext cx="8462489" cy="54149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b="1" dirty="0" smtClean="0"/>
                  <a:t>		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1" i="1" smtClean="0">
                            <a:latin typeface="Cambria Math"/>
                          </a:rPr>
                          <m:t>𝒚</m:t>
                        </m:r>
                      </m:e>
                      <m:sub>
                        <m:r>
                          <a:rPr lang="cs-CZ" sz="2000" b="1" i="1" smtClean="0">
                            <a:latin typeface="Cambria Math"/>
                          </a:rPr>
                          <m:t>𝟏</m:t>
                        </m:r>
                      </m:sub>
                    </m:sSub>
                    <m:r>
                      <a:rPr lang="cs-CZ" sz="2000" b="1" i="1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2000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1" i="1" smtClean="0">
                            <a:latin typeface="Cambria Math"/>
                          </a:rPr>
                          <m:t>𝟓</m:t>
                        </m:r>
                        <m:r>
                          <a:rPr lang="cs-CZ" sz="2000" b="1" i="1" smtClean="0">
                            <a:latin typeface="Cambria Math"/>
                            <a:ea typeface="Cambria Math"/>
                          </a:rPr>
                          <m:t>𝝅</m:t>
                        </m:r>
                      </m:num>
                      <m:den>
                        <m:r>
                          <a:rPr lang="cs-CZ" sz="2000" b="1" i="1" smtClean="0">
                            <a:latin typeface="Cambria Math"/>
                          </a:rPr>
                          <m:t>𝟔</m:t>
                        </m:r>
                      </m:den>
                    </m:f>
                  </m:oMath>
                </a14:m>
                <a:r>
                  <a:rPr lang="cs-CZ" sz="2000" dirty="0" smtClean="0"/>
                  <a:t>	</a:t>
                </a:r>
                <a:r>
                  <a:rPr lang="cs-CZ" sz="2000" dirty="0" smtClean="0"/>
                  <a:t>   a  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1" i="1" smtClean="0">
                            <a:latin typeface="Cambria Math"/>
                          </a:rPr>
                          <m:t>𝒚</m:t>
                        </m:r>
                      </m:e>
                      <m:sub>
                        <m:r>
                          <a:rPr lang="cs-CZ" sz="2000" b="1" i="1" smtClean="0">
                            <a:latin typeface="Cambria Math"/>
                          </a:rPr>
                          <m:t>𝟐</m:t>
                        </m:r>
                      </m:sub>
                    </m:sSub>
                    <m:r>
                      <a:rPr lang="cs-CZ" sz="2000" b="1" i="1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2000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1" i="1" smtClean="0">
                            <a:latin typeface="Cambria Math"/>
                          </a:rPr>
                          <m:t>𝟕</m:t>
                        </m:r>
                        <m:r>
                          <a:rPr lang="cs-CZ" sz="2000" b="1" i="1">
                            <a:latin typeface="Cambria Math"/>
                            <a:ea typeface="Cambria Math"/>
                          </a:rPr>
                          <m:t>𝝅</m:t>
                        </m:r>
                      </m:num>
                      <m:den>
                        <m:r>
                          <a:rPr lang="cs-CZ" sz="2000" b="1" i="1" smtClean="0">
                            <a:latin typeface="Cambria Math"/>
                          </a:rPr>
                          <m:t>𝟔</m:t>
                        </m:r>
                      </m:den>
                    </m:f>
                  </m:oMath>
                </a14:m>
                <a:endParaRPr lang="cs-CZ" sz="2000" b="1" dirty="0" smtClean="0"/>
              </a:p>
            </p:txBody>
          </p:sp>
        </mc:Choice>
        <mc:Fallback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3024000"/>
                <a:ext cx="8462489" cy="541495"/>
              </a:xfrm>
              <a:prstGeom prst="rect">
                <a:avLst/>
              </a:prstGeom>
              <a:blipFill rotWithShape="1">
                <a:blip r:embed="rId4"/>
                <a:stretch>
                  <a:fillRect b="-786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0" name="TextovéPole 9"/>
              <p:cNvSpPr txBox="1"/>
              <p:nvPr/>
            </p:nvSpPr>
            <p:spPr>
              <a:xfrm>
                <a:off x="360001" y="2628000"/>
                <a:ext cx="8462488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b="0" dirty="0" smtClean="0">
                    <a:latin typeface="Times New Roman" panose="02020603050405020304" pitchFamily="18" charset="0"/>
                    <a:ea typeface="Cambria Math"/>
                    <a:cs typeface="Times New Roman" panose="02020603050405020304" pitchFamily="18" charset="0"/>
                  </a:rPr>
                  <a:t>Najdeme všechna řešení rovnice </a:t>
                </a:r>
                <a:r>
                  <a:rPr lang="cs-CZ" b="0" dirty="0" smtClean="0">
                    <a:latin typeface="Times New Roman" panose="02020603050405020304" pitchFamily="18" charset="0"/>
                    <a:ea typeface="Cambria Math"/>
                    <a:cs typeface="Times New Roman" panose="02020603050405020304" pitchFamily="18" charset="0"/>
                  </a:rPr>
                  <a:t>na </a:t>
                </a:r>
                <a:r>
                  <a:rPr lang="cs-CZ" b="0" dirty="0" smtClean="0">
                    <a:latin typeface="Times New Roman" panose="02020603050405020304" pitchFamily="18" charset="0"/>
                    <a:ea typeface="Cambria Math"/>
                    <a:cs typeface="Times New Roman" panose="02020603050405020304" pitchFamily="18" charset="0"/>
                  </a:rPr>
                  <a:t>intervalu </a:t>
                </a:r>
                <a14:m>
                  <m:oMath xmlns:m="http://schemas.openxmlformats.org/officeDocument/2006/math">
                    <m:d>
                      <m:dPr>
                        <m:begChr m:val="⟨"/>
                        <m:endChr m:val="⟩"/>
                        <m:ctrlPr>
                          <a:rPr lang="cs-CZ" b="0" i="1" smtClean="0">
                            <a:latin typeface="Cambria Math"/>
                            <a:ea typeface="Cambria Math"/>
                            <a:cs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  <a:ea typeface="Cambria Math"/>
                            <a:cs typeface="Times New Roman" panose="02020603050405020304" pitchFamily="18" charset="0"/>
                          </a:rPr>
                          <m:t>0;2</m:t>
                        </m:r>
                        <m:r>
                          <a:rPr lang="cs-CZ" b="0" i="1" smtClean="0">
                            <a:latin typeface="Cambria Math"/>
                            <a:ea typeface="Cambria Math"/>
                            <a:cs typeface="Times New Roman" panose="02020603050405020304" pitchFamily="18" charset="0"/>
                          </a:rPr>
                          <m:t>𝜋</m:t>
                        </m:r>
                      </m:e>
                    </m:d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.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1" y="2628000"/>
                <a:ext cx="8462488" cy="369332"/>
              </a:xfrm>
              <a:prstGeom prst="rect">
                <a:avLst/>
              </a:prstGeom>
              <a:blipFill rotWithShape="1">
                <a:blip r:embed="rId5"/>
                <a:stretch>
                  <a:fillRect l="-576"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1" name="TextovéPole 10"/>
              <p:cNvSpPr txBox="1"/>
              <p:nvPr/>
            </p:nvSpPr>
            <p:spPr>
              <a:xfrm>
                <a:off x="360001" y="3600000"/>
                <a:ext cx="8462488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b="0" dirty="0" smtClean="0">
                    <a:latin typeface="Times New Roman" panose="02020603050405020304" pitchFamily="18" charset="0"/>
                    <a:ea typeface="Cambria Math"/>
                    <a:cs typeface="Times New Roman" panose="02020603050405020304" pitchFamily="18" charset="0"/>
                  </a:rPr>
                  <a:t>Funkce </a:t>
                </a:r>
                <a:r>
                  <a:rPr lang="cs-CZ" b="0" dirty="0" smtClean="0">
                    <a:latin typeface="Times New Roman" panose="02020603050405020304" pitchFamily="18" charset="0"/>
                    <a:ea typeface="Cambria Math"/>
                    <a:cs typeface="Times New Roman" panose="02020603050405020304" pitchFamily="18" charset="0"/>
                  </a:rPr>
                  <a:t>kosinus </a:t>
                </a:r>
                <a:r>
                  <a:rPr lang="cs-CZ" b="0" dirty="0" smtClean="0">
                    <a:latin typeface="Times New Roman" panose="02020603050405020304" pitchFamily="18" charset="0"/>
                    <a:ea typeface="Cambria Math"/>
                    <a:cs typeface="Times New Roman" panose="02020603050405020304" pitchFamily="18" charset="0"/>
                  </a:rPr>
                  <a:t>je periodická s periodou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ea typeface="Cambria Math"/>
                        <a:cs typeface="Times New Roman" panose="02020603050405020304" pitchFamily="18" charset="0"/>
                      </a:rPr>
                      <m:t>2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anose="02020603050405020304" pitchFamily="18" charset="0"/>
                      </a:rPr>
                      <m:t>𝜋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.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1" y="3600000"/>
                <a:ext cx="8462488" cy="369332"/>
              </a:xfrm>
              <a:prstGeom prst="rect">
                <a:avLst/>
              </a:prstGeom>
              <a:blipFill rotWithShape="1">
                <a:blip r:embed="rId6"/>
                <a:stretch>
                  <a:fillRect l="-576" t="-8333" b="-2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5" name="TextovéPole 14"/>
              <p:cNvSpPr txBox="1"/>
              <p:nvPr/>
            </p:nvSpPr>
            <p:spPr>
              <a:xfrm>
                <a:off x="359998" y="1512000"/>
                <a:ext cx="8462488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b="0" dirty="0" smtClean="0">
                    <a:latin typeface="Times New Roman" panose="02020603050405020304" pitchFamily="18" charset="0"/>
                    <a:ea typeface="Cambria Math"/>
                    <a:cs typeface="Times New Roman" panose="02020603050405020304" pitchFamily="18" charset="0"/>
                  </a:rPr>
                  <a:t>Zavedeme substituci:	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ea typeface="Cambria Math"/>
                        <a:cs typeface="Times New Roman" panose="02020603050405020304" pitchFamily="18" charset="0"/>
                      </a:rPr>
                      <m:t>𝑦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anose="02020603050405020304" pitchFamily="18" charset="0"/>
                      </a:rPr>
                      <m:t>=6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anose="02020603050405020304" pitchFamily="18" charset="0"/>
                      </a:rPr>
                      <m:t>𝑥</m:t>
                    </m:r>
                  </m:oMath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9998" y="1512000"/>
                <a:ext cx="8462488" cy="369332"/>
              </a:xfrm>
              <a:prstGeom prst="rect">
                <a:avLst/>
              </a:prstGeom>
              <a:blipFill rotWithShape="1">
                <a:blip r:embed="rId7"/>
                <a:stretch>
                  <a:fillRect l="-576"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7" name="TextovéPole 16"/>
              <p:cNvSpPr txBox="1"/>
              <p:nvPr/>
            </p:nvSpPr>
            <p:spPr>
              <a:xfrm>
                <a:off x="359997" y="1872000"/>
                <a:ext cx="8462489" cy="59644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Řešíme rovnici:	</a:t>
                </a:r>
                <a:r>
                  <a:rPr lang="cs-CZ" b="1" dirty="0" smtClean="0"/>
                  <a:t>	</a:t>
                </a:r>
                <a14:m>
                  <m:oMath xmlns:m="http://schemas.openxmlformats.org/officeDocument/2006/math">
                    <m:func>
                      <m:funcPr>
                        <m:ctrlPr>
                          <a:rPr lang="cs-CZ" sz="2000" b="1" i="1" smtClean="0">
                            <a:latin typeface="Cambria Math"/>
                          </a:rPr>
                        </m:ctrlPr>
                      </m:funcPr>
                      <m:fName>
                        <m:r>
                          <a:rPr lang="cs-CZ" sz="2000" b="1" i="0" smtClean="0">
                            <a:latin typeface="Cambria Math"/>
                          </a:rPr>
                          <m:t>𝐜𝐨𝐬</m:t>
                        </m:r>
                      </m:fName>
                      <m:e>
                        <m:r>
                          <a:rPr lang="cs-CZ" sz="2000" b="1" i="1" smtClean="0">
                            <a:latin typeface="Cambria Math"/>
                          </a:rPr>
                          <m:t>𝒚</m:t>
                        </m:r>
                      </m:e>
                    </m:func>
                    <m:r>
                      <a:rPr lang="cs-CZ" sz="2000" b="1" i="1" smtClean="0">
                        <a:latin typeface="Cambria Math"/>
                      </a:rPr>
                      <m:t>=</m:t>
                    </m:r>
                    <m:r>
                      <a:rPr lang="cs-CZ" sz="2000" b="1" i="1" smtClean="0">
                        <a:latin typeface="Cambria Math"/>
                      </a:rPr>
                      <m:t>−</m:t>
                    </m:r>
                    <m:f>
                      <m:fPr>
                        <m:ctrlPr>
                          <a:rPr lang="cs-CZ" sz="2000" b="1" i="1" smtClean="0">
                            <a:latin typeface="Cambria Math"/>
                          </a:rPr>
                        </m:ctrlPr>
                      </m:fPr>
                      <m:num>
                        <m:rad>
                          <m:radPr>
                            <m:degHide m:val="on"/>
                            <m:ctrlPr>
                              <a:rPr lang="cs-CZ" sz="2000" b="1" i="1" smtClean="0">
                                <a:latin typeface="Cambria Math"/>
                              </a:rPr>
                            </m:ctrlPr>
                          </m:radPr>
                          <m:deg/>
                          <m:e>
                            <m:r>
                              <a:rPr lang="cs-CZ" sz="2000" b="1" i="1" smtClean="0">
                                <a:latin typeface="Cambria Math"/>
                              </a:rPr>
                              <m:t>𝟑</m:t>
                            </m:r>
                          </m:e>
                        </m:rad>
                      </m:num>
                      <m:den>
                        <m:r>
                          <a:rPr lang="cs-CZ" sz="2000" b="1" i="1" smtClean="0"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endParaRPr lang="cs-CZ" b="1" dirty="0"/>
              </a:p>
            </p:txBody>
          </p:sp>
        </mc:Choice>
        <mc:Fallback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9997" y="1872000"/>
                <a:ext cx="8462489" cy="596445"/>
              </a:xfrm>
              <a:prstGeom prst="rect">
                <a:avLst/>
              </a:prstGeom>
              <a:blipFill rotWithShape="1">
                <a:blip r:embed="rId8"/>
                <a:stretch>
                  <a:fillRect l="-576" b="-102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8" name="TextovéPole 17"/>
              <p:cNvSpPr txBox="1"/>
              <p:nvPr/>
            </p:nvSpPr>
            <p:spPr>
              <a:xfrm>
                <a:off x="360001" y="4896000"/>
                <a:ext cx="8462489" cy="4896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dirty="0" smtClean="0"/>
                  <a:t>            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6</m:t>
                        </m:r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</m:e>
                      <m:sub>
                        <m:r>
                          <a:rPr lang="cs-CZ" b="0" i="1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b="0" i="1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5</m:t>
                        </m:r>
                        <m:r>
                          <a:rPr lang="cs-CZ" b="0" i="1">
                            <a:latin typeface="Cambria Math"/>
                            <a:ea typeface="Cambria Math"/>
                          </a:rPr>
                          <m:t>𝜋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6</m:t>
                        </m:r>
                      </m:den>
                    </m:f>
                    <m:r>
                      <a:rPr lang="cs-CZ" b="0" i="1" smtClean="0">
                        <a:latin typeface="Cambria Math"/>
                      </a:rPr>
                      <m:t>+2</m:t>
                    </m:r>
                    <m:r>
                      <a:rPr lang="cs-CZ" b="0" i="1" smtClean="0">
                        <a:latin typeface="Cambria Math"/>
                      </a:rPr>
                      <m:t>𝑘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𝜋</m:t>
                    </m:r>
                  </m:oMath>
                </a14:m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, kde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𝑘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∈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𝑍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     /:36</m:t>
                    </m:r>
                  </m:oMath>
                </a14:m>
                <a:r>
                  <a:rPr lang="cs-CZ" dirty="0" smtClean="0"/>
                  <a:t>    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6</m:t>
                        </m:r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</m:e>
                      <m:sub>
                        <m:r>
                          <a:rPr lang="cs-CZ" b="0" i="1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b="0" i="1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7</m:t>
                        </m:r>
                        <m:r>
                          <a:rPr lang="cs-CZ" b="0" i="1">
                            <a:latin typeface="Cambria Math"/>
                            <a:ea typeface="Cambria Math"/>
                          </a:rPr>
                          <m:t>𝜋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6</m:t>
                        </m:r>
                      </m:den>
                    </m:f>
                    <m:r>
                      <a:rPr lang="cs-CZ" b="0" i="1" smtClean="0">
                        <a:latin typeface="Cambria Math"/>
                      </a:rPr>
                      <m:t>+2</m:t>
                    </m:r>
                    <m:r>
                      <a:rPr lang="cs-CZ" b="0" i="1" smtClean="0">
                        <a:latin typeface="Cambria Math"/>
                      </a:rPr>
                      <m:t>𝑘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𝜋</m:t>
                    </m:r>
                  </m:oMath>
                </a14:m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, kde</a:t>
                </a:r>
                <a:r>
                  <a:rPr lang="cs-CZ" dirty="0" smtClean="0"/>
                  <a:t> </a:t>
                </a:r>
                <a14:m>
                  <m:oMath xmlns:m="http://schemas.openxmlformats.org/officeDocument/2006/math">
                    <m:r>
                      <a:rPr lang="cs-CZ" b="0" i="1">
                        <a:latin typeface="Cambria Math"/>
                      </a:rPr>
                      <m:t>𝑘</m:t>
                    </m:r>
                    <m:r>
                      <a:rPr lang="cs-CZ" b="0" i="1">
                        <a:latin typeface="Cambria Math"/>
                        <a:ea typeface="Cambria Math"/>
                      </a:rPr>
                      <m:t>∈</m:t>
                    </m:r>
                    <m:r>
                      <a:rPr lang="cs-CZ" b="0" i="1">
                        <a:latin typeface="Cambria Math"/>
                        <a:ea typeface="Cambria Math"/>
                      </a:rPr>
                      <m:t>𝑍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     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/:36</m:t>
                    </m:r>
                  </m:oMath>
                </a14:m>
                <a:endParaRPr lang="cs-CZ" dirty="0"/>
              </a:p>
            </p:txBody>
          </p:sp>
        </mc:Choice>
        <mc:Fallback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1" y="4896000"/>
                <a:ext cx="8462489" cy="489686"/>
              </a:xfrm>
              <a:prstGeom prst="rect">
                <a:avLst/>
              </a:prstGeom>
              <a:blipFill rotWithShape="1">
                <a:blip r:embed="rId9"/>
                <a:stretch>
                  <a:fillRect b="-625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9" name="TextovéPole 18"/>
              <p:cNvSpPr txBox="1"/>
              <p:nvPr/>
            </p:nvSpPr>
            <p:spPr>
              <a:xfrm>
                <a:off x="360000" y="5544000"/>
                <a:ext cx="8462489" cy="63139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b="1" i="1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</a:t>
                </a:r>
                <a:r>
                  <a:rPr lang="cs-CZ" b="1" i="1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          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400" b="1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b="1" i="1" smtClean="0">
                            <a:latin typeface="Cambria Math"/>
                          </a:rPr>
                          <m:t>𝒙</m:t>
                        </m:r>
                      </m:e>
                      <m:sub>
                        <m:r>
                          <a:rPr lang="cs-CZ" sz="2400" b="1" i="1">
                            <a:latin typeface="Cambria Math"/>
                          </a:rPr>
                          <m:t>𝟏</m:t>
                        </m:r>
                      </m:sub>
                    </m:sSub>
                    <m:r>
                      <a:rPr lang="cs-CZ" sz="2400" b="1" i="1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2400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1" smtClean="0">
                            <a:latin typeface="Cambria Math"/>
                          </a:rPr>
                          <m:t>𝟓</m:t>
                        </m:r>
                        <m:r>
                          <a:rPr lang="cs-CZ" sz="2400" b="1" i="1">
                            <a:latin typeface="Cambria Math"/>
                            <a:ea typeface="Cambria Math"/>
                          </a:rPr>
                          <m:t>𝝅</m:t>
                        </m:r>
                      </m:num>
                      <m:den>
                        <m:r>
                          <a:rPr lang="cs-CZ" sz="2400" b="1" i="1" smtClean="0">
                            <a:latin typeface="Cambria Math"/>
                            <a:ea typeface="Cambria Math"/>
                          </a:rPr>
                          <m:t>𝟑</m:t>
                        </m:r>
                        <m:r>
                          <a:rPr lang="cs-CZ" sz="2400" b="1" i="1" smtClean="0">
                            <a:latin typeface="Cambria Math"/>
                          </a:rPr>
                          <m:t>𝟔</m:t>
                        </m:r>
                      </m:den>
                    </m:f>
                    <m:r>
                      <a:rPr lang="cs-CZ" sz="2400" b="1" i="1" smtClean="0">
                        <a:latin typeface="Cambria Math"/>
                      </a:rPr>
                      <m:t>+</m:t>
                    </m:r>
                    <m:f>
                      <m:fPr>
                        <m:ctrlPr>
                          <a:rPr lang="cs-CZ" sz="2400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1" smtClean="0">
                            <a:latin typeface="Cambria Math"/>
                          </a:rPr>
                          <m:t>𝒌</m:t>
                        </m:r>
                        <m:r>
                          <a:rPr lang="cs-CZ" sz="2400" b="1" i="1" smtClean="0">
                            <a:latin typeface="Cambria Math"/>
                            <a:ea typeface="Cambria Math"/>
                          </a:rPr>
                          <m:t>𝝅</m:t>
                        </m:r>
                      </m:num>
                      <m:den>
                        <m:r>
                          <a:rPr lang="cs-CZ" sz="2400" b="1" i="1" smtClean="0">
                            <a:latin typeface="Cambria Math"/>
                          </a:rPr>
                          <m:t>𝟑</m:t>
                        </m:r>
                      </m:den>
                    </m:f>
                  </m:oMath>
                </a14:m>
                <a:r>
                  <a:rPr lang="cs-CZ" sz="2400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, kde </a:t>
                </a:r>
                <a14:m>
                  <m:oMath xmlns:m="http://schemas.openxmlformats.org/officeDocument/2006/math">
                    <m:r>
                      <a:rPr lang="cs-CZ" sz="2400" b="1" i="1" smtClean="0">
                        <a:latin typeface="Cambria Math"/>
                      </a:rPr>
                      <m:t>𝒌</m:t>
                    </m:r>
                    <m:r>
                      <a:rPr lang="cs-CZ" sz="2400" b="1" i="1" smtClean="0">
                        <a:latin typeface="Cambria Math"/>
                        <a:ea typeface="Cambria Math"/>
                      </a:rPr>
                      <m:t>∈</m:t>
                    </m:r>
                    <m:r>
                      <a:rPr lang="cs-CZ" sz="2400" b="1" i="1" smtClean="0">
                        <a:latin typeface="Cambria Math"/>
                        <a:ea typeface="Cambria Math"/>
                      </a:rPr>
                      <m:t>𝒁</m:t>
                    </m:r>
                  </m:oMath>
                </a14:m>
                <a:r>
                  <a:rPr lang="cs-CZ" sz="2400" b="1" dirty="0" smtClean="0"/>
                  <a:t>      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400" b="1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b="1" i="1" smtClean="0">
                            <a:latin typeface="Cambria Math"/>
                          </a:rPr>
                          <m:t>𝒙</m:t>
                        </m:r>
                      </m:e>
                      <m:sub>
                        <m:r>
                          <a:rPr lang="cs-CZ" sz="2400" b="1" i="1">
                            <a:latin typeface="Cambria Math"/>
                          </a:rPr>
                          <m:t>𝟐</m:t>
                        </m:r>
                      </m:sub>
                    </m:sSub>
                    <m:r>
                      <a:rPr lang="cs-CZ" sz="2400" b="1" i="1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2400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1" smtClean="0">
                            <a:latin typeface="Cambria Math"/>
                          </a:rPr>
                          <m:t>𝟕</m:t>
                        </m:r>
                        <m:r>
                          <a:rPr lang="cs-CZ" sz="2400" b="1" i="1">
                            <a:latin typeface="Cambria Math"/>
                            <a:ea typeface="Cambria Math"/>
                          </a:rPr>
                          <m:t>𝝅</m:t>
                        </m:r>
                      </m:num>
                      <m:den>
                        <m:r>
                          <a:rPr lang="cs-CZ" sz="2400" b="1" i="1" smtClean="0">
                            <a:latin typeface="Cambria Math"/>
                            <a:ea typeface="Cambria Math"/>
                          </a:rPr>
                          <m:t>𝟑</m:t>
                        </m:r>
                        <m:r>
                          <a:rPr lang="cs-CZ" sz="2400" b="1" i="1" smtClean="0">
                            <a:latin typeface="Cambria Math"/>
                          </a:rPr>
                          <m:t>𝟔</m:t>
                        </m:r>
                      </m:den>
                    </m:f>
                    <m:r>
                      <a:rPr lang="cs-CZ" sz="2400" b="1" i="1" smtClean="0">
                        <a:latin typeface="Cambria Math"/>
                      </a:rPr>
                      <m:t>+</m:t>
                    </m:r>
                    <m:f>
                      <m:fPr>
                        <m:ctrlPr>
                          <a:rPr lang="cs-CZ" sz="2400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1" smtClean="0">
                            <a:latin typeface="Cambria Math"/>
                          </a:rPr>
                          <m:t>𝒌</m:t>
                        </m:r>
                        <m:r>
                          <a:rPr lang="cs-CZ" sz="2400" b="1" i="1" smtClean="0">
                            <a:latin typeface="Cambria Math"/>
                            <a:ea typeface="Cambria Math"/>
                          </a:rPr>
                          <m:t>𝝅</m:t>
                        </m:r>
                      </m:num>
                      <m:den>
                        <m:r>
                          <a:rPr lang="cs-CZ" sz="2400" b="1" i="1" smtClean="0">
                            <a:latin typeface="Cambria Math"/>
                          </a:rPr>
                          <m:t>𝟑</m:t>
                        </m:r>
                      </m:den>
                    </m:f>
                  </m:oMath>
                </a14:m>
                <a:r>
                  <a:rPr lang="cs-CZ" sz="2400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, kde</a:t>
                </a:r>
                <a:r>
                  <a:rPr lang="cs-CZ" sz="2400" b="1" dirty="0" smtClean="0"/>
                  <a:t> </a:t>
                </a:r>
                <a14:m>
                  <m:oMath xmlns:m="http://schemas.openxmlformats.org/officeDocument/2006/math">
                    <m:r>
                      <a:rPr lang="cs-CZ" sz="2400" b="1" i="1">
                        <a:latin typeface="Cambria Math"/>
                      </a:rPr>
                      <m:t>𝒌</m:t>
                    </m:r>
                    <m:r>
                      <a:rPr lang="cs-CZ" sz="2400" b="1" i="1">
                        <a:latin typeface="Cambria Math"/>
                        <a:ea typeface="Cambria Math"/>
                      </a:rPr>
                      <m:t>∈</m:t>
                    </m:r>
                    <m:r>
                      <a:rPr lang="cs-CZ" sz="2400" b="1" i="1">
                        <a:latin typeface="Cambria Math"/>
                        <a:ea typeface="Cambria Math"/>
                      </a:rPr>
                      <m:t>𝒁</m:t>
                    </m:r>
                  </m:oMath>
                </a14:m>
                <a:endParaRPr lang="cs-CZ" sz="2400" b="1" dirty="0"/>
              </a:p>
            </p:txBody>
          </p:sp>
        </mc:Choice>
        <mc:Fallback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5544000"/>
                <a:ext cx="8462489" cy="631391"/>
              </a:xfrm>
              <a:prstGeom prst="rect">
                <a:avLst/>
              </a:prstGeom>
              <a:blipFill rotWithShape="1">
                <a:blip r:embed="rId10"/>
                <a:stretch>
                  <a:fillRect b="-769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0" name="Šipka doleva 19">
            <a:hlinkClick r:id="rId11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21" name="Šipka doleva 20">
            <a:hlinkClick r:id="rId11" action="ppaction://hlinksldjump"/>
          </p:cNvPr>
          <p:cNvSpPr/>
          <p:nvPr/>
        </p:nvSpPr>
        <p:spPr>
          <a:xfrm>
            <a:off x="468000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1163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  <p:bldP spid="10" grpId="0"/>
      <p:bldP spid="11" grpId="0"/>
      <p:bldP spid="15" grpId="0"/>
      <p:bldP spid="17" grpId="0"/>
      <p:bldP spid="18" grpId="0"/>
      <p:bldP spid="1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Requires="a14">
          <p:sp>
            <p:nvSpPr>
              <p:cNvPr id="4" name="TextovéPole 3"/>
              <p:cNvSpPr txBox="1"/>
              <p:nvPr/>
            </p:nvSpPr>
            <p:spPr>
              <a:xfrm>
                <a:off x="360001" y="3996000"/>
                <a:ext cx="8462489" cy="88979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b="0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Rovnice má nekonečně mnoho řešení:          </a:t>
                </a:r>
              </a:p>
              <a:p>
                <a:pPr algn="just"/>
                <a:endParaRPr lang="cs-CZ" sz="800" i="1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  <a:p>
                <a:pPr algn="just"/>
                <a:r>
                  <a:rPr lang="cs-CZ" b="1" i="1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</m:e>
                      <m:sub>
                        <m:r>
                          <a:rPr lang="cs-CZ" b="0" i="1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b="0" i="1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>
                            <a:latin typeface="Cambria Math"/>
                            <a:ea typeface="Cambria Math"/>
                          </a:rPr>
                          <m:t>𝜋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4</m:t>
                        </m:r>
                      </m:den>
                    </m:f>
                    <m:r>
                      <a:rPr lang="cs-CZ" b="0" i="1" smtClean="0">
                        <a:latin typeface="Cambria Math"/>
                      </a:rPr>
                      <m:t>+2</m:t>
                    </m:r>
                    <m:r>
                      <a:rPr lang="cs-CZ" b="0" i="1" smtClean="0">
                        <a:latin typeface="Cambria Math"/>
                      </a:rPr>
                      <m:t>𝑘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𝜋</m:t>
                    </m:r>
                  </m:oMath>
                </a14:m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, kde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𝑘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∈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𝑍</m:t>
                    </m:r>
                  </m:oMath>
                </a14:m>
                <a:r>
                  <a:rPr lang="cs-CZ" dirty="0" smtClean="0"/>
                  <a:t>	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</m:e>
                      <m:sub>
                        <m:r>
                          <a:rPr lang="cs-CZ" b="0" i="1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b="0" i="1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  <m:r>
                          <a:rPr lang="cs-CZ" b="0" i="1">
                            <a:latin typeface="Cambria Math"/>
                            <a:ea typeface="Cambria Math"/>
                          </a:rPr>
                          <m:t>𝜋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4</m:t>
                        </m:r>
                      </m:den>
                    </m:f>
                    <m:r>
                      <a:rPr lang="cs-CZ" b="0" i="1" smtClean="0">
                        <a:latin typeface="Cambria Math"/>
                      </a:rPr>
                      <m:t>+2</m:t>
                    </m:r>
                    <m:r>
                      <a:rPr lang="cs-CZ" b="0" i="1" smtClean="0">
                        <a:latin typeface="Cambria Math"/>
                      </a:rPr>
                      <m:t>𝑘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𝜋</m:t>
                    </m:r>
                  </m:oMath>
                </a14:m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, kde</a:t>
                </a:r>
                <a:r>
                  <a:rPr lang="cs-CZ" dirty="0" smtClean="0"/>
                  <a:t> </a:t>
                </a:r>
                <a14:m>
                  <m:oMath xmlns:m="http://schemas.openxmlformats.org/officeDocument/2006/math">
                    <m:r>
                      <a:rPr lang="cs-CZ" b="0" i="1">
                        <a:latin typeface="Cambria Math"/>
                      </a:rPr>
                      <m:t>𝑘</m:t>
                    </m:r>
                    <m:r>
                      <a:rPr lang="cs-CZ" b="0" i="1">
                        <a:latin typeface="Cambria Math"/>
                        <a:ea typeface="Cambria Math"/>
                      </a:rPr>
                      <m:t>∈</m:t>
                    </m:r>
                    <m:r>
                      <a:rPr lang="cs-CZ" b="0" i="1">
                        <a:latin typeface="Cambria Math"/>
                        <a:ea typeface="Cambria Math"/>
                      </a:rPr>
                      <m:t>𝑍</m:t>
                    </m:r>
                  </m:oMath>
                </a14:m>
                <a:endParaRPr lang="cs-CZ" dirty="0"/>
              </a:p>
            </p:txBody>
          </p:sp>
        </mc:Choice>
        <mc:Fallback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1" y="3996000"/>
                <a:ext cx="8462489" cy="889795"/>
              </a:xfrm>
              <a:prstGeom prst="rect">
                <a:avLst/>
              </a:prstGeom>
              <a:blipFill rotWithShape="1">
                <a:blip r:embed="rId2"/>
                <a:stretch>
                  <a:fillRect l="-576" t="-3448" b="-344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TextovéPole 4"/>
          <p:cNvSpPr txBox="1"/>
          <p:nvPr/>
        </p:nvSpPr>
        <p:spPr>
          <a:xfrm>
            <a:off x="1137403" y="555833"/>
            <a:ext cx="76850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Řešte rovnici: 		</a:t>
            </a:r>
            <a:endParaRPr lang="cs-CZ" sz="2000" b="0" i="1" dirty="0" smtClean="0">
              <a:latin typeface="Cambria Math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59999" y="478889"/>
            <a:ext cx="455056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7" name="TextovéPole 6"/>
              <p:cNvSpPr txBox="1"/>
              <p:nvPr/>
            </p:nvSpPr>
            <p:spPr>
              <a:xfrm>
                <a:off x="359998" y="828000"/>
                <a:ext cx="8462489" cy="59644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b="1" dirty="0" smtClean="0"/>
                  <a:t>			</a:t>
                </a:r>
                <a14:m>
                  <m:oMath xmlns:m="http://schemas.openxmlformats.org/officeDocument/2006/math">
                    <m:func>
                      <m:funcPr>
                        <m:ctrlPr>
                          <a:rPr lang="cs-CZ" sz="2000" b="1" i="1" smtClean="0">
                            <a:latin typeface="Cambria Math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cs-CZ" sz="2000" b="0" i="0" smtClean="0">
                            <a:latin typeface="Cambria Math"/>
                          </a:rPr>
                          <m:t>s</m:t>
                        </m:r>
                        <m:r>
                          <m:rPr>
                            <m:sty m:val="p"/>
                          </m:rPr>
                          <a:rPr lang="cs-CZ" sz="2000" b="0" i="0" smtClean="0">
                            <a:latin typeface="Cambria Math"/>
                          </a:rPr>
                          <m:t>in</m:t>
                        </m:r>
                      </m:fName>
                      <m:e>
                        <m:d>
                          <m:dPr>
                            <m:ctrlPr>
                              <a:rPr lang="cs-CZ" sz="2000" b="0" i="1" smtClean="0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000" b="1" i="1">
                                <a:latin typeface="Cambria Math"/>
                              </a:rPr>
                              <m:t>𝒙</m:t>
                            </m:r>
                            <m:r>
                              <a:rPr lang="cs-CZ" sz="2000" b="1" i="1">
                                <a:latin typeface="Cambria Math"/>
                              </a:rPr>
                              <m:t>−</m:t>
                            </m:r>
                            <m:f>
                              <m:fPr>
                                <m:ctrlPr>
                                  <a:rPr lang="cs-CZ" sz="2000" b="1" i="1">
                                    <a:latin typeface="Cambria Math"/>
                                  </a:rPr>
                                </m:ctrlPr>
                              </m:fPr>
                              <m:num>
                                <m:r>
                                  <a:rPr lang="cs-CZ" sz="2000" b="1" i="1">
                                    <a:latin typeface="Cambria Math"/>
                                    <a:ea typeface="Cambria Math"/>
                                  </a:rPr>
                                  <m:t>𝝅</m:t>
                                </m:r>
                              </m:num>
                              <m:den>
                                <m:r>
                                  <a:rPr lang="cs-CZ" sz="2000" b="1" i="1">
                                    <a:latin typeface="Cambria Math"/>
                                  </a:rPr>
                                  <m:t>𝟔</m:t>
                                </m:r>
                              </m:den>
                            </m:f>
                          </m:e>
                        </m:d>
                      </m:e>
                    </m:func>
                    <m:r>
                      <a:rPr lang="cs-CZ" sz="2000" b="1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2000" b="1" i="1" smtClean="0">
                            <a:latin typeface="Cambria Math"/>
                          </a:rPr>
                        </m:ctrlPr>
                      </m:fPr>
                      <m:num>
                        <m:rad>
                          <m:radPr>
                            <m:degHide m:val="on"/>
                            <m:ctrlPr>
                              <a:rPr lang="cs-CZ" sz="2000" b="1" i="1" smtClean="0">
                                <a:latin typeface="Cambria Math"/>
                              </a:rPr>
                            </m:ctrlPr>
                          </m:radPr>
                          <m:deg/>
                          <m:e>
                            <m:r>
                              <a:rPr lang="cs-CZ" sz="2000" b="1" i="1" smtClean="0">
                                <a:latin typeface="Cambria Math"/>
                              </a:rPr>
                              <m:t>𝟐</m:t>
                            </m:r>
                          </m:e>
                        </m:rad>
                      </m:num>
                      <m:den>
                        <m:r>
                          <a:rPr lang="cs-CZ" sz="2000" b="1" i="1" smtClean="0"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endParaRPr lang="cs-CZ" b="1" dirty="0"/>
              </a:p>
            </p:txBody>
          </p:sp>
        </mc:Choice>
        <mc:Fallback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9998" y="828000"/>
                <a:ext cx="8462489" cy="596445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8" name="TextovéPole 7"/>
              <p:cNvSpPr txBox="1"/>
              <p:nvPr/>
            </p:nvSpPr>
            <p:spPr>
              <a:xfrm>
                <a:off x="360000" y="3024000"/>
                <a:ext cx="8462489" cy="54149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b="1" dirty="0" smtClean="0"/>
                  <a:t>		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1" i="1" smtClean="0">
                            <a:latin typeface="Cambria Math"/>
                          </a:rPr>
                          <m:t>𝒚</m:t>
                        </m:r>
                      </m:e>
                      <m:sub>
                        <m:r>
                          <a:rPr lang="cs-CZ" sz="2000" b="1" i="1" smtClean="0">
                            <a:latin typeface="Cambria Math"/>
                          </a:rPr>
                          <m:t>𝟏</m:t>
                        </m:r>
                      </m:sub>
                    </m:sSub>
                    <m:r>
                      <a:rPr lang="cs-CZ" sz="2000" b="1" i="1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2000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1" i="1" smtClean="0">
                            <a:latin typeface="Cambria Math"/>
                            <a:ea typeface="Cambria Math"/>
                          </a:rPr>
                          <m:t>𝝅</m:t>
                        </m:r>
                      </m:num>
                      <m:den>
                        <m:r>
                          <a:rPr lang="cs-CZ" sz="2000" b="1" i="1" smtClean="0">
                            <a:latin typeface="Cambria Math"/>
                          </a:rPr>
                          <m:t>𝟒</m:t>
                        </m:r>
                      </m:den>
                    </m:f>
                  </m:oMath>
                </a14:m>
                <a:r>
                  <a:rPr lang="cs-CZ" sz="2000" dirty="0" smtClean="0"/>
                  <a:t>	</a:t>
                </a:r>
                <a:r>
                  <a:rPr lang="cs-CZ" sz="2000" dirty="0" smtClean="0"/>
                  <a:t>   a  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1" i="1" smtClean="0">
                            <a:latin typeface="Cambria Math"/>
                          </a:rPr>
                          <m:t>𝒚</m:t>
                        </m:r>
                      </m:e>
                      <m:sub>
                        <m:r>
                          <a:rPr lang="cs-CZ" sz="2000" b="1" i="1" smtClean="0">
                            <a:latin typeface="Cambria Math"/>
                          </a:rPr>
                          <m:t>𝟐</m:t>
                        </m:r>
                      </m:sub>
                    </m:sSub>
                    <m:r>
                      <a:rPr lang="cs-CZ" sz="2000" b="1" i="1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2000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1" i="1" smtClean="0">
                            <a:latin typeface="Cambria Math"/>
                          </a:rPr>
                          <m:t>𝟑</m:t>
                        </m:r>
                        <m:r>
                          <a:rPr lang="cs-CZ" sz="2000" b="1" i="1">
                            <a:latin typeface="Cambria Math"/>
                            <a:ea typeface="Cambria Math"/>
                          </a:rPr>
                          <m:t>𝝅</m:t>
                        </m:r>
                      </m:num>
                      <m:den>
                        <m:r>
                          <a:rPr lang="cs-CZ" sz="2000" b="1" i="1" smtClean="0">
                            <a:latin typeface="Cambria Math"/>
                          </a:rPr>
                          <m:t>𝟒</m:t>
                        </m:r>
                      </m:den>
                    </m:f>
                  </m:oMath>
                </a14:m>
                <a:endParaRPr lang="cs-CZ" sz="2000" b="1" dirty="0" smtClean="0"/>
              </a:p>
            </p:txBody>
          </p:sp>
        </mc:Choice>
        <mc:Fallback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3024000"/>
                <a:ext cx="8462489" cy="541495"/>
              </a:xfrm>
              <a:prstGeom prst="rect">
                <a:avLst/>
              </a:prstGeom>
              <a:blipFill rotWithShape="1">
                <a:blip r:embed="rId4"/>
                <a:stretch>
                  <a:fillRect b="-674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0" name="TextovéPole 9"/>
              <p:cNvSpPr txBox="1"/>
              <p:nvPr/>
            </p:nvSpPr>
            <p:spPr>
              <a:xfrm>
                <a:off x="360001" y="2628000"/>
                <a:ext cx="8462488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b="0" dirty="0" smtClean="0">
                    <a:latin typeface="Times New Roman" panose="02020603050405020304" pitchFamily="18" charset="0"/>
                    <a:ea typeface="Cambria Math"/>
                    <a:cs typeface="Times New Roman" panose="02020603050405020304" pitchFamily="18" charset="0"/>
                  </a:rPr>
                  <a:t>Najdeme všechna řešení rovnice </a:t>
                </a:r>
                <a:r>
                  <a:rPr lang="cs-CZ" b="0" dirty="0" smtClean="0">
                    <a:latin typeface="Times New Roman" panose="02020603050405020304" pitchFamily="18" charset="0"/>
                    <a:ea typeface="Cambria Math"/>
                    <a:cs typeface="Times New Roman" panose="02020603050405020304" pitchFamily="18" charset="0"/>
                  </a:rPr>
                  <a:t>na </a:t>
                </a:r>
                <a:r>
                  <a:rPr lang="cs-CZ" b="0" dirty="0" smtClean="0">
                    <a:latin typeface="Times New Roman" panose="02020603050405020304" pitchFamily="18" charset="0"/>
                    <a:ea typeface="Cambria Math"/>
                    <a:cs typeface="Times New Roman" panose="02020603050405020304" pitchFamily="18" charset="0"/>
                  </a:rPr>
                  <a:t>intervalu </a:t>
                </a:r>
                <a14:m>
                  <m:oMath xmlns:m="http://schemas.openxmlformats.org/officeDocument/2006/math">
                    <m:d>
                      <m:dPr>
                        <m:begChr m:val="⟨"/>
                        <m:endChr m:val="⟩"/>
                        <m:ctrlPr>
                          <a:rPr lang="cs-CZ" b="0" i="1" smtClean="0">
                            <a:latin typeface="Cambria Math"/>
                            <a:ea typeface="Cambria Math"/>
                            <a:cs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  <a:ea typeface="Cambria Math"/>
                            <a:cs typeface="Times New Roman" panose="02020603050405020304" pitchFamily="18" charset="0"/>
                          </a:rPr>
                          <m:t>0;2</m:t>
                        </m:r>
                        <m:r>
                          <a:rPr lang="cs-CZ" b="0" i="1" smtClean="0">
                            <a:latin typeface="Cambria Math"/>
                            <a:ea typeface="Cambria Math"/>
                            <a:cs typeface="Times New Roman" panose="02020603050405020304" pitchFamily="18" charset="0"/>
                          </a:rPr>
                          <m:t>𝜋</m:t>
                        </m:r>
                      </m:e>
                    </m:d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.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1" y="2628000"/>
                <a:ext cx="8462488" cy="369332"/>
              </a:xfrm>
              <a:prstGeom prst="rect">
                <a:avLst/>
              </a:prstGeom>
              <a:blipFill rotWithShape="1">
                <a:blip r:embed="rId5"/>
                <a:stretch>
                  <a:fillRect l="-576"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1" name="TextovéPole 10"/>
              <p:cNvSpPr txBox="1"/>
              <p:nvPr/>
            </p:nvSpPr>
            <p:spPr>
              <a:xfrm>
                <a:off x="360001" y="3600000"/>
                <a:ext cx="8462488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b="0" dirty="0" smtClean="0">
                    <a:latin typeface="Times New Roman" panose="02020603050405020304" pitchFamily="18" charset="0"/>
                    <a:ea typeface="Cambria Math"/>
                    <a:cs typeface="Times New Roman" panose="02020603050405020304" pitchFamily="18" charset="0"/>
                  </a:rPr>
                  <a:t>Funkce </a:t>
                </a:r>
                <a:r>
                  <a:rPr lang="cs-CZ" b="0" dirty="0" smtClean="0">
                    <a:latin typeface="Times New Roman" panose="02020603050405020304" pitchFamily="18" charset="0"/>
                    <a:ea typeface="Cambria Math"/>
                    <a:cs typeface="Times New Roman" panose="02020603050405020304" pitchFamily="18" charset="0"/>
                  </a:rPr>
                  <a:t>sinus </a:t>
                </a:r>
                <a:r>
                  <a:rPr lang="cs-CZ" b="0" dirty="0" smtClean="0">
                    <a:latin typeface="Times New Roman" panose="02020603050405020304" pitchFamily="18" charset="0"/>
                    <a:ea typeface="Cambria Math"/>
                    <a:cs typeface="Times New Roman" panose="02020603050405020304" pitchFamily="18" charset="0"/>
                  </a:rPr>
                  <a:t>je periodická s periodou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ea typeface="Cambria Math"/>
                        <a:cs typeface="Times New Roman" panose="02020603050405020304" pitchFamily="18" charset="0"/>
                      </a:rPr>
                      <m:t>2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anose="02020603050405020304" pitchFamily="18" charset="0"/>
                      </a:rPr>
                      <m:t>𝜋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.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1" y="3600000"/>
                <a:ext cx="8462488" cy="369332"/>
              </a:xfrm>
              <a:prstGeom prst="rect">
                <a:avLst/>
              </a:prstGeom>
              <a:blipFill rotWithShape="1">
                <a:blip r:embed="rId6"/>
                <a:stretch>
                  <a:fillRect l="-576" t="-8333" b="-2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5" name="TextovéPole 14"/>
              <p:cNvSpPr txBox="1"/>
              <p:nvPr/>
            </p:nvSpPr>
            <p:spPr>
              <a:xfrm>
                <a:off x="359998" y="1512000"/>
                <a:ext cx="8462488" cy="46961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b="0" dirty="0" smtClean="0">
                    <a:latin typeface="Times New Roman" panose="02020603050405020304" pitchFamily="18" charset="0"/>
                    <a:ea typeface="Cambria Math"/>
                    <a:cs typeface="Times New Roman" panose="02020603050405020304" pitchFamily="18" charset="0"/>
                  </a:rPr>
                  <a:t>Zavedeme substituci:	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ea typeface="Cambria Math"/>
                        <a:cs typeface="Times New Roman" panose="02020603050405020304" pitchFamily="18" charset="0"/>
                      </a:rPr>
                      <m:t>𝑦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anose="02020603050405020304" pitchFamily="18" charset="0"/>
                      </a:rPr>
                      <m:t>=</m:t>
                    </m:r>
                    <m:r>
                      <a:rPr lang="cs-CZ" b="1" i="1">
                        <a:latin typeface="Cambria Math"/>
                      </a:rPr>
                      <m:t>𝒙</m:t>
                    </m:r>
                    <m:r>
                      <a:rPr lang="cs-CZ" b="1" i="1">
                        <a:latin typeface="Cambria Math"/>
                      </a:rPr>
                      <m:t>−</m:t>
                    </m:r>
                    <m:f>
                      <m:fPr>
                        <m:ctrlPr>
                          <a:rPr lang="cs-CZ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𝝅</m:t>
                        </m:r>
                      </m:num>
                      <m:den>
                        <m:r>
                          <a:rPr lang="cs-CZ" b="1" i="1">
                            <a:latin typeface="Cambria Math"/>
                          </a:rPr>
                          <m:t>𝟔</m:t>
                        </m:r>
                      </m:den>
                    </m:f>
                  </m:oMath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9998" y="1512000"/>
                <a:ext cx="8462488" cy="469616"/>
              </a:xfrm>
              <a:prstGeom prst="rect">
                <a:avLst/>
              </a:prstGeom>
              <a:blipFill rotWithShape="1">
                <a:blip r:embed="rId7"/>
                <a:stretch>
                  <a:fillRect l="-576" b="-51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7" name="TextovéPole 16"/>
              <p:cNvSpPr txBox="1"/>
              <p:nvPr/>
            </p:nvSpPr>
            <p:spPr>
              <a:xfrm>
                <a:off x="359997" y="1872000"/>
                <a:ext cx="8462489" cy="59644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Řešíme rovnici:	</a:t>
                </a:r>
                <a:r>
                  <a:rPr lang="cs-CZ" b="1" dirty="0" smtClean="0"/>
                  <a:t>	</a:t>
                </a:r>
                <a14:m>
                  <m:oMath xmlns:m="http://schemas.openxmlformats.org/officeDocument/2006/math">
                    <m:func>
                      <m:funcPr>
                        <m:ctrlPr>
                          <a:rPr lang="cs-CZ" sz="2000" b="1" i="1" smtClean="0">
                            <a:latin typeface="Cambria Math"/>
                          </a:rPr>
                        </m:ctrlPr>
                      </m:funcPr>
                      <m:fName>
                        <m:r>
                          <a:rPr lang="cs-CZ" sz="2000" b="1" i="0" smtClean="0">
                            <a:latin typeface="Cambria Math"/>
                          </a:rPr>
                          <m:t>𝐬</m:t>
                        </m:r>
                        <m:r>
                          <a:rPr lang="cs-CZ" sz="2000" b="1" i="0" smtClean="0">
                            <a:latin typeface="Cambria Math"/>
                          </a:rPr>
                          <m:t>𝐢𝐧</m:t>
                        </m:r>
                      </m:fName>
                      <m:e>
                        <m:r>
                          <a:rPr lang="cs-CZ" sz="2000" b="1" i="1" smtClean="0">
                            <a:latin typeface="Cambria Math"/>
                          </a:rPr>
                          <m:t>𝒚</m:t>
                        </m:r>
                      </m:e>
                    </m:func>
                    <m:r>
                      <a:rPr lang="cs-CZ" sz="2000" b="1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2000" b="1" i="1" smtClean="0">
                            <a:latin typeface="Cambria Math"/>
                          </a:rPr>
                        </m:ctrlPr>
                      </m:fPr>
                      <m:num>
                        <m:rad>
                          <m:radPr>
                            <m:degHide m:val="on"/>
                            <m:ctrlPr>
                              <a:rPr lang="cs-CZ" sz="2000" b="1" i="1" smtClean="0">
                                <a:latin typeface="Cambria Math"/>
                              </a:rPr>
                            </m:ctrlPr>
                          </m:radPr>
                          <m:deg/>
                          <m:e>
                            <m:r>
                              <a:rPr lang="cs-CZ" sz="2000" b="1" i="1" smtClean="0">
                                <a:latin typeface="Cambria Math"/>
                              </a:rPr>
                              <m:t>𝟐</m:t>
                            </m:r>
                          </m:e>
                        </m:rad>
                      </m:num>
                      <m:den>
                        <m:r>
                          <a:rPr lang="cs-CZ" sz="2000" b="1" i="1" smtClean="0"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endParaRPr lang="cs-CZ" b="1" dirty="0"/>
              </a:p>
            </p:txBody>
          </p:sp>
        </mc:Choice>
        <mc:Fallback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9997" y="1872000"/>
                <a:ext cx="8462489" cy="596445"/>
              </a:xfrm>
              <a:prstGeom prst="rect">
                <a:avLst/>
              </a:prstGeom>
              <a:blipFill rotWithShape="1">
                <a:blip r:embed="rId8"/>
                <a:stretch>
                  <a:fillRect l="-576" b="-102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8" name="TextovéPole 17"/>
              <p:cNvSpPr txBox="1"/>
              <p:nvPr/>
            </p:nvSpPr>
            <p:spPr>
              <a:xfrm>
                <a:off x="360001" y="4896000"/>
                <a:ext cx="8462489" cy="48417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b="0" dirty="0" smtClean="0"/>
                  <a:t>       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</m:e>
                      <m:sub>
                        <m:r>
                          <a:rPr lang="cs-CZ" b="0" i="1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b="0" i="1" smtClean="0">
                        <a:latin typeface="Cambria Math"/>
                      </a:rPr>
                      <m:t>−</m:t>
                    </m:r>
                    <m:f>
                      <m:fPr>
                        <m:ctrlPr>
                          <a:rPr lang="cs-CZ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𝜋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6</m:t>
                        </m:r>
                      </m:den>
                    </m:f>
                    <m:r>
                      <a:rPr lang="cs-CZ" b="0" i="1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>
                            <a:latin typeface="Cambria Math"/>
                            <a:ea typeface="Cambria Math"/>
                          </a:rPr>
                          <m:t>𝜋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4</m:t>
                        </m:r>
                      </m:den>
                    </m:f>
                    <m:r>
                      <a:rPr lang="cs-CZ" b="0" i="1" smtClean="0">
                        <a:latin typeface="Cambria Math"/>
                      </a:rPr>
                      <m:t>+2</m:t>
                    </m:r>
                    <m:r>
                      <a:rPr lang="cs-CZ" b="0" i="1" smtClean="0">
                        <a:latin typeface="Cambria Math"/>
                      </a:rPr>
                      <m:t>𝑘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𝜋</m:t>
                    </m:r>
                  </m:oMath>
                </a14:m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, kde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𝑘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∈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𝑍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  /+</m:t>
                    </m:r>
                    <m:f>
                      <m:fPr>
                        <m:ctrlPr>
                          <a:rPr lang="cs-CZ" b="0" i="1" smtClean="0">
                            <a:latin typeface="Cambria Math"/>
                            <a:ea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𝜋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6</m:t>
                        </m:r>
                      </m:den>
                    </m:f>
                  </m:oMath>
                </a14:m>
                <a:r>
                  <a:rPr lang="cs-CZ" dirty="0" smtClean="0"/>
                  <a:t>   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6</m:t>
                        </m:r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</m:e>
                      <m:sub>
                        <m:r>
                          <a:rPr lang="cs-CZ" b="0" i="1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b="0" i="1" smtClean="0">
                        <a:latin typeface="Cambria Math"/>
                        <a:ea typeface="Cambria Math"/>
                      </a:rPr>
                      <m:t>−</m:t>
                    </m:r>
                    <m:f>
                      <m:fPr>
                        <m:ctrlPr>
                          <a:rPr lang="cs-CZ" i="1">
                            <a:latin typeface="Cambria Math"/>
                            <a:ea typeface="Cambria Math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  <a:ea typeface="Cambria Math"/>
                          </a:rPr>
                          <m:t>𝜋</m:t>
                        </m:r>
                      </m:num>
                      <m:den>
                        <m:r>
                          <a:rPr lang="cs-CZ" i="1">
                            <a:latin typeface="Cambria Math"/>
                            <a:ea typeface="Cambria Math"/>
                          </a:rPr>
                          <m:t>6</m:t>
                        </m:r>
                      </m:den>
                    </m:f>
                    <m:r>
                      <a:rPr lang="cs-CZ" b="0" i="1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7</m:t>
                        </m:r>
                        <m:r>
                          <a:rPr lang="cs-CZ" b="0" i="1">
                            <a:latin typeface="Cambria Math"/>
                            <a:ea typeface="Cambria Math"/>
                          </a:rPr>
                          <m:t>𝜋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6</m:t>
                        </m:r>
                      </m:den>
                    </m:f>
                    <m:r>
                      <a:rPr lang="cs-CZ" b="0" i="1" smtClean="0">
                        <a:latin typeface="Cambria Math"/>
                      </a:rPr>
                      <m:t>+2</m:t>
                    </m:r>
                    <m:r>
                      <a:rPr lang="cs-CZ" b="0" i="1" smtClean="0">
                        <a:latin typeface="Cambria Math"/>
                      </a:rPr>
                      <m:t>𝑘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𝜋</m:t>
                    </m:r>
                  </m:oMath>
                </a14:m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, kde</a:t>
                </a:r>
                <a:r>
                  <a:rPr lang="cs-CZ" dirty="0" smtClean="0"/>
                  <a:t> </a:t>
                </a:r>
                <a14:m>
                  <m:oMath xmlns:m="http://schemas.openxmlformats.org/officeDocument/2006/math">
                    <m:r>
                      <a:rPr lang="cs-CZ" b="0" i="1">
                        <a:latin typeface="Cambria Math"/>
                      </a:rPr>
                      <m:t>𝑘</m:t>
                    </m:r>
                    <m:r>
                      <a:rPr lang="cs-CZ" b="0" i="1">
                        <a:latin typeface="Cambria Math"/>
                        <a:ea typeface="Cambria Math"/>
                      </a:rPr>
                      <m:t>∈</m:t>
                    </m:r>
                    <m:r>
                      <a:rPr lang="cs-CZ" b="0" i="1">
                        <a:latin typeface="Cambria Math"/>
                        <a:ea typeface="Cambria Math"/>
                      </a:rPr>
                      <m:t>𝑍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  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/+</m:t>
                    </m:r>
                    <m:f>
                      <m:fPr>
                        <m:ctrlPr>
                          <a:rPr lang="cs-CZ" i="1">
                            <a:latin typeface="Cambria Math"/>
                            <a:ea typeface="Cambria Math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  <a:ea typeface="Cambria Math"/>
                          </a:rPr>
                          <m:t>𝜋</m:t>
                        </m:r>
                      </m:num>
                      <m:den>
                        <m:r>
                          <a:rPr lang="cs-CZ" i="1">
                            <a:latin typeface="Cambria Math"/>
                            <a:ea typeface="Cambria Math"/>
                          </a:rPr>
                          <m:t>6</m:t>
                        </m:r>
                      </m:den>
                    </m:f>
                  </m:oMath>
                </a14:m>
                <a:endParaRPr lang="cs-CZ" dirty="0"/>
              </a:p>
            </p:txBody>
          </p:sp>
        </mc:Choice>
        <mc:Fallback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1" y="4896000"/>
                <a:ext cx="8462489" cy="484172"/>
              </a:xfrm>
              <a:prstGeom prst="rect">
                <a:avLst/>
              </a:prstGeom>
              <a:blipFill rotWithShape="1">
                <a:blip r:embed="rId9"/>
                <a:stretch>
                  <a:fillRect b="-625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9" name="TextovéPole 18"/>
              <p:cNvSpPr txBox="1"/>
              <p:nvPr/>
            </p:nvSpPr>
            <p:spPr>
              <a:xfrm>
                <a:off x="360000" y="5544000"/>
                <a:ext cx="8462489" cy="6295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b="1" i="1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           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400" b="1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b="1" i="1" smtClean="0">
                            <a:latin typeface="Cambria Math"/>
                          </a:rPr>
                          <m:t>𝒙</m:t>
                        </m:r>
                      </m:e>
                      <m:sub>
                        <m:r>
                          <a:rPr lang="cs-CZ" sz="2400" b="1" i="1">
                            <a:latin typeface="Cambria Math"/>
                          </a:rPr>
                          <m:t>𝟏</m:t>
                        </m:r>
                      </m:sub>
                    </m:sSub>
                    <m:r>
                      <a:rPr lang="cs-CZ" sz="2400" b="1" i="1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2400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1" smtClean="0">
                            <a:latin typeface="Cambria Math"/>
                          </a:rPr>
                          <m:t>𝟓</m:t>
                        </m:r>
                        <m:r>
                          <a:rPr lang="cs-CZ" sz="2400" b="1" i="1">
                            <a:latin typeface="Cambria Math"/>
                            <a:ea typeface="Cambria Math"/>
                          </a:rPr>
                          <m:t>𝝅</m:t>
                        </m:r>
                      </m:num>
                      <m:den>
                        <m:r>
                          <a:rPr lang="cs-CZ" sz="2400" b="1" i="1" smtClean="0">
                            <a:latin typeface="Cambria Math"/>
                            <a:ea typeface="Cambria Math"/>
                          </a:rPr>
                          <m:t>𝟏𝟐</m:t>
                        </m:r>
                      </m:den>
                    </m:f>
                    <m:r>
                      <a:rPr lang="cs-CZ" sz="2400" b="1" i="1" smtClean="0">
                        <a:latin typeface="Cambria Math"/>
                      </a:rPr>
                      <m:t>+</m:t>
                    </m:r>
                    <m:r>
                      <a:rPr lang="cs-CZ" sz="2400" b="1" i="1" smtClean="0">
                        <a:latin typeface="Cambria Math"/>
                      </a:rPr>
                      <m:t>𝟐</m:t>
                    </m:r>
                    <m:r>
                      <a:rPr lang="cs-CZ" sz="2400" b="1" i="1" smtClean="0">
                        <a:latin typeface="Cambria Math"/>
                      </a:rPr>
                      <m:t>𝒌</m:t>
                    </m:r>
                    <m:r>
                      <a:rPr lang="cs-CZ" sz="2400" b="1" i="1" smtClean="0">
                        <a:latin typeface="Cambria Math"/>
                        <a:ea typeface="Cambria Math"/>
                      </a:rPr>
                      <m:t>𝝅</m:t>
                    </m:r>
                  </m:oMath>
                </a14:m>
                <a:r>
                  <a:rPr lang="cs-CZ" sz="2400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, </a:t>
                </a:r>
                <a:r>
                  <a:rPr lang="cs-CZ" sz="2400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kde </a:t>
                </a:r>
                <a14:m>
                  <m:oMath xmlns:m="http://schemas.openxmlformats.org/officeDocument/2006/math">
                    <m:r>
                      <a:rPr lang="cs-CZ" sz="2400" b="1" i="1" smtClean="0">
                        <a:latin typeface="Cambria Math"/>
                      </a:rPr>
                      <m:t>𝒌</m:t>
                    </m:r>
                    <m:r>
                      <a:rPr lang="cs-CZ" sz="2400" b="1" i="1" smtClean="0">
                        <a:latin typeface="Cambria Math"/>
                        <a:ea typeface="Cambria Math"/>
                      </a:rPr>
                      <m:t>∈</m:t>
                    </m:r>
                    <m:r>
                      <a:rPr lang="cs-CZ" sz="2400" b="1" i="1" smtClean="0">
                        <a:latin typeface="Cambria Math"/>
                        <a:ea typeface="Cambria Math"/>
                      </a:rPr>
                      <m:t>𝒁</m:t>
                    </m:r>
                  </m:oMath>
                </a14:m>
                <a:r>
                  <a:rPr lang="cs-CZ" sz="2400" b="1" dirty="0" smtClean="0"/>
                  <a:t>   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400" b="1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b="1" i="1" smtClean="0">
                            <a:latin typeface="Cambria Math"/>
                          </a:rPr>
                          <m:t>𝒙</m:t>
                        </m:r>
                      </m:e>
                      <m:sub>
                        <m:r>
                          <a:rPr lang="cs-CZ" sz="2400" b="1" i="1">
                            <a:latin typeface="Cambria Math"/>
                          </a:rPr>
                          <m:t>𝟐</m:t>
                        </m:r>
                      </m:sub>
                    </m:sSub>
                    <m:r>
                      <a:rPr lang="cs-CZ" sz="2400" b="1" i="1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2400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1" smtClean="0">
                            <a:latin typeface="Cambria Math"/>
                          </a:rPr>
                          <m:t>𝟏𝟏</m:t>
                        </m:r>
                        <m:r>
                          <a:rPr lang="cs-CZ" sz="2400" b="1" i="1">
                            <a:latin typeface="Cambria Math"/>
                            <a:ea typeface="Cambria Math"/>
                          </a:rPr>
                          <m:t>𝝅</m:t>
                        </m:r>
                      </m:num>
                      <m:den>
                        <m:r>
                          <a:rPr lang="cs-CZ" sz="2400" b="1" i="1" smtClean="0">
                            <a:latin typeface="Cambria Math"/>
                            <a:ea typeface="Cambria Math"/>
                          </a:rPr>
                          <m:t>𝟏𝟐</m:t>
                        </m:r>
                      </m:den>
                    </m:f>
                    <m:r>
                      <a:rPr lang="cs-CZ" sz="2400" b="1" i="1" smtClean="0">
                        <a:latin typeface="Cambria Math"/>
                      </a:rPr>
                      <m:t>+</m:t>
                    </m:r>
                    <m:r>
                      <a:rPr lang="cs-CZ" sz="2400" b="1" i="1" smtClean="0">
                        <a:latin typeface="Cambria Math"/>
                      </a:rPr>
                      <m:t>𝟐</m:t>
                    </m:r>
                    <m:r>
                      <a:rPr lang="cs-CZ" sz="2400" b="1" i="1" smtClean="0">
                        <a:latin typeface="Cambria Math"/>
                      </a:rPr>
                      <m:t>𝒌</m:t>
                    </m:r>
                    <m:r>
                      <a:rPr lang="cs-CZ" sz="2400" b="1" i="1" smtClean="0">
                        <a:latin typeface="Cambria Math"/>
                        <a:ea typeface="Cambria Math"/>
                      </a:rPr>
                      <m:t>𝝅</m:t>
                    </m:r>
                  </m:oMath>
                </a14:m>
                <a:r>
                  <a:rPr lang="cs-CZ" sz="2400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, kde</a:t>
                </a:r>
                <a:r>
                  <a:rPr lang="cs-CZ" sz="2400" b="1" dirty="0" smtClean="0"/>
                  <a:t> </a:t>
                </a:r>
                <a14:m>
                  <m:oMath xmlns:m="http://schemas.openxmlformats.org/officeDocument/2006/math">
                    <m:r>
                      <a:rPr lang="cs-CZ" sz="2400" b="1" i="1">
                        <a:latin typeface="Cambria Math"/>
                      </a:rPr>
                      <m:t>𝒌</m:t>
                    </m:r>
                    <m:r>
                      <a:rPr lang="cs-CZ" sz="2400" b="1" i="1">
                        <a:latin typeface="Cambria Math"/>
                        <a:ea typeface="Cambria Math"/>
                      </a:rPr>
                      <m:t>∈</m:t>
                    </m:r>
                    <m:r>
                      <a:rPr lang="cs-CZ" sz="2400" b="1" i="1">
                        <a:latin typeface="Cambria Math"/>
                        <a:ea typeface="Cambria Math"/>
                      </a:rPr>
                      <m:t>𝒁</m:t>
                    </m:r>
                  </m:oMath>
                </a14:m>
                <a:endParaRPr lang="cs-CZ" sz="2400" b="1" dirty="0"/>
              </a:p>
            </p:txBody>
          </p:sp>
        </mc:Choice>
        <mc:Fallback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5544000"/>
                <a:ext cx="8462489" cy="629531"/>
              </a:xfrm>
              <a:prstGeom prst="rect">
                <a:avLst/>
              </a:prstGeom>
              <a:blipFill rotWithShape="1">
                <a:blip r:embed="rId10"/>
                <a:stretch>
                  <a:fillRect b="-769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0" name="Šipka doleva 19">
            <a:hlinkClick r:id="rId11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21" name="Šipka doleva 20">
            <a:hlinkClick r:id="rId12" action="ppaction://hlinksldjump"/>
          </p:cNvPr>
          <p:cNvSpPr/>
          <p:nvPr/>
        </p:nvSpPr>
        <p:spPr>
          <a:xfrm>
            <a:off x="468000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049218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  <p:bldP spid="10" grpId="0"/>
      <p:bldP spid="11" grpId="0"/>
      <p:bldP spid="15" grpId="0"/>
      <p:bldP spid="17" grpId="0"/>
      <p:bldP spid="18" grpId="0"/>
      <p:bldP spid="1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Šipka doleva 17">
            <a:hlinkClick r:id="rId2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227081" y="260648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71097" y="404664"/>
            <a:ext cx="8352928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pPr algn="just"/>
            <a:r>
              <a:rPr lang="cs-CZ" dirty="0">
                <a:latin typeface="Times New Roman" pitchFamily="18" charset="0"/>
                <a:cs typeface="Times New Roman" pitchFamily="18" charset="0"/>
              </a:rPr>
              <a:t>Tato prezentace slouží k výkladu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Goniometrických rovnic.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Žáci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pomocí ekvivalentních úprav a grafického znázornění řeší příklady na dané téma.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r>
              <a:rPr lang="cs-CZ" b="1" u="sng" dirty="0">
                <a:latin typeface="Times New Roman" pitchFamily="18" charset="0"/>
                <a:cs typeface="Times New Roman" pitchFamily="18" charset="0"/>
              </a:rPr>
              <a:t>Použité zdroje:</a:t>
            </a:r>
          </a:p>
          <a:p>
            <a:pPr algn="just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Doc. RNDr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 Oldřich Odvárko , DrSc.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kol.: Matematika pro SOŠ a studijní obory SOU,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část,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6.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vydání 1996, Prometheus, ISBN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80-7196-042-X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Doc. RNDr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 Oldřich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Odvárko, DrSc.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a kol.: Matematika pro SOŠ a studijní obory SOU,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3.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část,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5.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vydání 1996, Prometheus, ISBN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80-7196-039-X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Doc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 RNDr. František Jirásek, DrSc. a kol.: Sbírka úloh z matematiky pro SOŠ a studijní obory SOU,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část,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5.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vydání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1986,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Prometheus, ISBN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80-85849-55-0</a:t>
            </a:r>
          </a:p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František Janeček: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Sbírka úloh z matematiky pro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střední školy - VÝRAZY, ROVNICE, NEROVNICE A JEJICH SOUSTAVY, 4.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vydání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2002,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Prometheus, ISBN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80-7196-076-4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92801" y="5420638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je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			       </a:t>
            </a:r>
            <a:r>
              <a:rPr lang="cs-CZ" dirty="0">
                <a:latin typeface="Arial" pitchFamily="34" charset="0"/>
                <a:cs typeface="Arial" pitchFamily="34" charset="0"/>
              </a:rPr>
              <a:t>Mgr.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Stanislav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Prucek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9" name="Přímá spojnice 18"/>
          <p:cNvCxnSpPr/>
          <p:nvPr/>
        </p:nvCxnSpPr>
        <p:spPr>
          <a:xfrm>
            <a:off x="262817" y="537321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227081" y="1484784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63296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1549</TotalTime>
  <Words>426</Words>
  <Application>Microsoft Office PowerPoint</Application>
  <PresentationFormat>Předvádění na obrazovce (4:3)</PresentationFormat>
  <Paragraphs>76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Prezentace aplikace PowerPoint</vt:lpstr>
      <vt:lpstr>Prezentace aplikace PowerPoint</vt:lpstr>
      <vt:lpstr>GONIOMETRICKÉ  ROVNICE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Prucek Stanislav</dc:creator>
  <cp:lastModifiedBy>NB3</cp:lastModifiedBy>
  <cp:revision>124</cp:revision>
  <dcterms:created xsi:type="dcterms:W3CDTF">2013-01-11T17:11:37Z</dcterms:created>
  <dcterms:modified xsi:type="dcterms:W3CDTF">2014-05-05T11:21:26Z</dcterms:modified>
</cp:coreProperties>
</file>