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81" r:id="rId6"/>
    <p:sldId id="282" r:id="rId7"/>
    <p:sldId id="283" r:id="rId8"/>
    <p:sldId id="28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12.5.2014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59832" y="3429000"/>
            <a:ext cx="5400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   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Sinová a Kosinová věta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III-2-08-20_Sinova-a-Kosinova-veta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65504"/>
            <a:ext cx="8640960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Sinová věta</a:t>
            </a:r>
            <a:endParaRPr lang="cs-CZ" sz="4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2204864"/>
                <a:ext cx="8352928" cy="371257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Nechť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𝑨𝑩𝑪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libovolný trojúhelník, jehož vnitřní úhly mají velikost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𝜷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𝜸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strany délky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𝒃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Pak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𝒂</m:t>
                          </m:r>
                        </m:num>
                        <m:den>
                          <m:func>
                            <m:funcPr>
                              <m:ctrlP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400" b="1" i="0" smtClean="0">
                                  <a:latin typeface="Cambria Math"/>
                                  <a:cs typeface="Times New Roman" pitchFamily="18" charset="0"/>
                                </a:rPr>
                                <m:t>𝐬𝐢𝐧</m:t>
                              </m:r>
                            </m:fName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𝜶</m:t>
                              </m:r>
                            </m:e>
                          </m:func>
                        </m:den>
                      </m:f>
                      <m:r>
                        <a:rPr lang="cs-CZ" sz="2400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2400" b="1" i="1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400" b="1" i="1">
                                  <a:latin typeface="Cambria Math"/>
                                  <a:cs typeface="Times New Roman" pitchFamily="18" charset="0"/>
                                </a:rPr>
                                <m:t>𝒔𝒊𝒏</m:t>
                              </m:r>
                            </m:fName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  <m:r>
                        <a:rPr lang="cs-CZ" sz="2400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sz="2400" b="1" i="1" smtClean="0">
                              <a:latin typeface="Cambria Math"/>
                              <a:cs typeface="Times New Roman" pitchFamily="18" charset="0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2400" b="1" i="1" smtClean="0"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funcPr>
                            <m:fName>
                              <m:r>
                                <a:rPr lang="cs-CZ" sz="2400" b="1" i="1">
                                  <a:latin typeface="Cambria Math"/>
                                  <a:cs typeface="Times New Roman" pitchFamily="18" charset="0"/>
                                </a:rPr>
                                <m:t>𝒔𝒊𝒏</m:t>
                              </m:r>
                            </m:fName>
                            <m:e>
                              <m:r>
                                <a:rPr lang="cs-CZ" sz="2400" b="1" i="1" smtClean="0"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𝜸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endParaRPr lang="cs-CZ" sz="2400" b="1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Poměr délky strany a hodnoty sinu velikosti protilehlého úhlu je v trojúhelníku konstantní.</a:t>
                </a: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04864"/>
                <a:ext cx="8352928" cy="3712574"/>
              </a:xfrm>
              <a:prstGeom prst="rect">
                <a:avLst/>
              </a:prstGeom>
              <a:blipFill rotWithShape="1">
                <a:blip r:embed="rId2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59995" y="5883565"/>
                <a:ext cx="8395539" cy="3929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		Závěr:	</a:t>
                </a:r>
                <a14:m>
                  <m:oMath xmlns:m="http://schemas.openxmlformats.org/officeDocument/2006/math"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000" b="1" i="1" dirty="0" smtClean="0">
                        <a:latin typeface="Cambria Math"/>
                        <a:cs typeface="Times New Roman" pitchFamily="18" charset="0"/>
                      </a:rPr>
                      <m:t>;   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𝟓𝟗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𝟎</m:t>
                    </m:r>
                    <m:sSup>
                      <m:sSupPr>
                        <m:ctrlP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𝟓</m:t>
                        </m:r>
                      </m:e>
                      <m:sup>
                        <m:r>
                          <a:rPr lang="cs-CZ" sz="2000" b="1" i="1" dirty="0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′</m:t>
                        </m:r>
                      </m:sup>
                    </m:sSup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;   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𝜸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𝟒𝟔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°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𝟑𝟓</m:t>
                    </m:r>
                    <m:r>
                      <a:rPr lang="cs-CZ" sz="2000" b="1" i="1" dirty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′</m:t>
                    </m:r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5" y="5883565"/>
                <a:ext cx="8395539" cy="392993"/>
              </a:xfrm>
              <a:prstGeom prst="rect">
                <a:avLst/>
              </a:prstGeom>
              <a:blipFill rotWithShape="1">
                <a:blip r:embed="rId3"/>
                <a:stretch>
                  <a:fillRect t="-3077" b="-2307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59848" y="360720"/>
                <a:ext cx="7649705" cy="677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velikosti zbývajících stran a vnitřních úhlů v trojúhelníku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𝐴𝐵𝐶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je-li dáno:</a:t>
                </a:r>
              </a:p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𝑏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=11,4;     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𝑐</m:t>
                      </m:r>
                      <m:r>
                        <a:rPr lang="cs-CZ" sz="2000" b="0" i="1" smtClean="0">
                          <a:latin typeface="Cambria Math"/>
                          <a:cs typeface="Times New Roman" pitchFamily="18" charset="0"/>
                        </a:rPr>
                        <m:t>=8,6;     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𝛽</m:t>
                      </m:r>
                      <m:r>
                        <a:rPr lang="cs-CZ" sz="2000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=74°20′</m:t>
                      </m:r>
                    </m:oMath>
                  </m:oMathPara>
                </a14:m>
                <a:endParaRPr lang="cs-CZ" sz="2000" b="0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848" y="360720"/>
                <a:ext cx="7649705" cy="677108"/>
              </a:xfrm>
              <a:prstGeom prst="rect">
                <a:avLst/>
              </a:prstGeom>
              <a:blipFill rotWithShape="1">
                <a:blip r:embed="rId4"/>
                <a:stretch>
                  <a:fillRect l="-637" t="-4505" r="-558" b="-99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60000" y="43766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1" y="1566084"/>
                <a:ext cx="8395538" cy="7290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𝒄</m:t>
                          </m:r>
                        </m:num>
                        <m:den>
                          <m:func>
                            <m:func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𝜸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1" y="1566084"/>
                <a:ext cx="8395538" cy="7290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59999" y="2232000"/>
                <a:ext cx="8395539" cy="72654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uncPr>
                        <m:fName>
                          <m:r>
                            <a:rPr lang="cs-CZ" sz="2000" b="1" i="0" smtClean="0">
                              <a:latin typeface="Cambria Math"/>
                            </a:rPr>
                            <m:t>𝐬𝐢𝐧</m:t>
                          </m:r>
                        </m:fName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𝜸</m:t>
                          </m:r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</m:e>
                      </m:func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𝑐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unc>
                            <m:funcPr>
                              <m:ctrlPr>
                                <a:rPr lang="cs-CZ" sz="200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𝛽</m:t>
                              </m:r>
                            </m:e>
                          </m:func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𝑏</m:t>
                          </m:r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8,6</m:t>
                          </m:r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∙</m:t>
                          </m:r>
                          <m:func>
                            <m:func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74°20′</m:t>
                              </m:r>
                            </m:e>
                          </m:func>
                        </m:num>
                        <m:den>
                          <m:r>
                            <a:rPr lang="cs-CZ" sz="2000" b="0" i="1" smtClean="0">
                              <a:latin typeface="Cambria Math"/>
                            </a:rPr>
                            <m:t>11,4</m:t>
                          </m:r>
                        </m:den>
                      </m:f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𝟕𝟐𝟔𝟑𝟔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2232000"/>
                <a:ext cx="8395539" cy="7265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359999" y="1196752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Užitím sinové věty vypočítáme velikost úhlu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𝛾</m:t>
                    </m:r>
                  </m:oMath>
                </a14:m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9" y="1196752"/>
                <a:ext cx="8395539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5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60000" y="3024000"/>
                <a:ext cx="839553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l-GR" sz="2000" b="1" i="1" smtClean="0">
                          <a:latin typeface="Cambria Math"/>
                          <a:ea typeface="Cambria Math"/>
                        </a:rPr>
                        <m:t>𝜸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𝟒𝟔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𝟑𝟓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′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024000"/>
                <a:ext cx="8395538" cy="400110"/>
              </a:xfrm>
              <a:prstGeom prst="rect">
                <a:avLst/>
              </a:prstGeom>
              <a:blipFill rotWithShape="1">
                <a:blip r:embed="rId8"/>
                <a:stretch>
                  <a:fillRect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59998" y="3438485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Určíme velikost úhlu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𝛼</m:t>
                    </m:r>
                  </m:oMath>
                </a14:m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3438485"/>
                <a:ext cx="8395539" cy="369332"/>
              </a:xfrm>
              <a:prstGeom prst="rect">
                <a:avLst/>
              </a:prstGeom>
              <a:blipFill rotWithShape="1">
                <a:blip r:embed="rId9"/>
                <a:stretch>
                  <a:fillRect l="-58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771800" y="3438485"/>
                <a:ext cx="6037753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𝜶</m:t>
                      </m:r>
                      <m:r>
                        <a:rPr lang="cs-CZ" b="1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180°−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𝛽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−</m:t>
                      </m:r>
                      <m:r>
                        <a:rPr lang="cs-CZ" b="0" i="1" smtClean="0">
                          <a:latin typeface="Cambria Math"/>
                          <a:ea typeface="Cambria Math"/>
                          <a:cs typeface="Times New Roman" pitchFamily="18" charset="0"/>
                        </a:rPr>
                        <m:t>𝛾</m:t>
                      </m:r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=180°−74°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20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′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cs typeface="Times New Roman" pitchFamily="18" charset="0"/>
                        </a:rPr>
                        <m:t>−46°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35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cs typeface="Times New Roman" pitchFamily="18" charset="0"/>
                            </a:rPr>
                            <m:t>′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𝟓𝟗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°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𝟎𝟓</m:t>
                      </m:r>
                      <m:r>
                        <a:rPr lang="cs-CZ" b="1" i="1" smtClean="0">
                          <a:latin typeface="Cambria Math"/>
                          <a:cs typeface="Times New Roman" pitchFamily="18" charset="0"/>
                        </a:rPr>
                        <m:t>′</m:t>
                      </m:r>
                    </m:oMath>
                  </m:oMathPara>
                </a14:m>
                <a:endParaRPr lang="cs-CZ" b="1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71800" y="3438485"/>
                <a:ext cx="6037753" cy="369332"/>
              </a:xfrm>
              <a:prstGeom prst="rect">
                <a:avLst/>
              </a:prstGeom>
              <a:blipFill rotWithShape="1">
                <a:blip r:embed="rId10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59998" y="4233551"/>
                <a:ext cx="8395538" cy="72513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𝒂</m:t>
                          </m:r>
                        </m:num>
                        <m:den>
                          <m:func>
                            <m:funcPr>
                              <m:ctrlPr>
                                <a:rPr lang="cs-CZ" sz="2000" b="1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𝜶</m:t>
                              </m:r>
                            </m:e>
                          </m:func>
                        </m:den>
                      </m:f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</a:rPr>
                            <m:t>𝒃</m:t>
                          </m:r>
                        </m:num>
                        <m:den>
                          <m:func>
                            <m:funcPr>
                              <m:ctrlPr>
                                <a:rPr lang="cs-CZ" sz="2000" b="1" i="1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1" i="1" smtClean="0">
                                  <a:latin typeface="Cambria Math"/>
                                  <a:ea typeface="Cambria Math"/>
                                </a:rPr>
                                <m:t>𝜷</m:t>
                              </m:r>
                            </m:e>
                          </m:func>
                        </m:den>
                      </m:f>
                    </m:oMath>
                  </m:oMathPara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4233551"/>
                <a:ext cx="8395538" cy="72513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59996" y="4899467"/>
                <a:ext cx="8395539" cy="7458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𝒂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𝑏</m:t>
                          </m:r>
                          <m:r>
                            <a:rPr lang="cs-CZ" sz="2000" b="0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func>
                            <m:funcPr>
                              <m:ctrlPr>
                                <a:rPr lang="cs-CZ" sz="200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 i="0" smtClean="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𝛼</m:t>
                              </m:r>
                            </m:e>
                          </m:func>
                        </m:num>
                        <m:den>
                          <m:func>
                            <m:funcPr>
                              <m:ctrlPr>
                                <a:rPr lang="cs-CZ" sz="2000" i="1" smtClean="0">
                                  <a:latin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i="0" smtClean="0">
                                  <a:latin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i="1" smtClean="0">
                                  <a:latin typeface="Cambria Math"/>
                                  <a:ea typeface="Cambria Math"/>
                                </a:rPr>
                                <m:t>𝛽</m:t>
                              </m:r>
                            </m:e>
                          </m:func>
                        </m:den>
                      </m:f>
                      <m:r>
                        <a:rPr lang="cs-CZ" sz="2000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0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000" b="0" i="1" smtClean="0">
                              <a:latin typeface="Cambria Math"/>
                            </a:rPr>
                            <m:t>11,4</m:t>
                          </m:r>
                          <m:r>
                            <a:rPr lang="cs-CZ" sz="2000" b="0" i="1">
                              <a:latin typeface="Cambria Math"/>
                              <a:ea typeface="Cambria Math"/>
                            </a:rPr>
                            <m:t>∙</m:t>
                          </m:r>
                          <m:func>
                            <m:funcPr>
                              <m:ctrlPr>
                                <a:rPr lang="cs-CZ" sz="2000" i="1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b="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59°05′</m:t>
                              </m:r>
                            </m:e>
                          </m:func>
                        </m:num>
                        <m:den>
                          <m:func>
                            <m:funcPr>
                              <m:ctrlPr>
                                <a:rPr lang="cs-CZ" sz="2000" i="1" smtClean="0">
                                  <a:latin typeface="Cambria Math"/>
                                  <a:ea typeface="Cambria Math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cs-CZ" sz="2000" i="0" smtClean="0">
                                  <a:latin typeface="Cambria Math"/>
                                  <a:ea typeface="Cambria Math"/>
                                </a:rPr>
                                <m:t>sin</m:t>
                              </m:r>
                            </m:fName>
                            <m:e>
                              <m:r>
                                <a:rPr lang="cs-CZ" sz="2000" b="0" i="1" smtClean="0">
                                  <a:latin typeface="Cambria Math"/>
                                  <a:ea typeface="Cambria Math"/>
                                </a:rPr>
                                <m:t>74°20′</m:t>
                              </m:r>
                            </m:e>
                          </m:func>
                        </m:den>
                      </m:f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𝟏𝟎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𝟐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6" y="4899467"/>
                <a:ext cx="8395539" cy="745845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59996" y="3864219"/>
            <a:ext cx="839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Užitím sinové věty vypočítáme zbývající stranu  </a:t>
            </a:r>
            <a:r>
              <a:rPr lang="cs-CZ" b="0" i="1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a</a:t>
            </a:r>
            <a:r>
              <a:rPr lang="cs-CZ" b="0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6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65504"/>
            <a:ext cx="8640960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400" b="1" dirty="0" smtClean="0">
                <a:latin typeface="Arial Black" pitchFamily="34" charset="0"/>
              </a:rPr>
              <a:t>Kosinová věta</a:t>
            </a:r>
            <a:endParaRPr lang="cs-CZ" sz="44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2204864"/>
                <a:ext cx="8352928" cy="2965510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Nechť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𝑨𝑩𝑪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je libovolný trojúhelník, jehož vnitřní úhly mají velikost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𝜶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𝜷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𝜸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 a strany délky </a:t>
                </a:r>
                <a14:m>
                  <m:oMath xmlns:m="http://schemas.openxmlformats.org/officeDocument/2006/math"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𝒃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,  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𝒄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Pak platí:</a:t>
                </a:r>
              </a:p>
              <a:p>
                <a:pPr algn="just"/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a)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𝒃𝒄</m:t>
                    </m:r>
                    <m:func>
                      <m:func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a:rPr lang="cs-CZ" sz="2400" b="1" i="0" smtClean="0">
                            <a:latin typeface="Cambria Math"/>
                            <a:cs typeface="Times New Roman" pitchFamily="18" charset="0"/>
                          </a:rPr>
                          <m:t>𝐜𝐨𝐬</m:t>
                        </m:r>
                      </m:fName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𝜶</m:t>
                        </m:r>
                      </m:e>
                    </m:func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cs typeface="Times New Roman" pitchFamily="18" charset="0"/>
                  </a:rPr>
                  <a:t>	b)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𝒄𝒂</m:t>
                    </m:r>
                    <m:func>
                      <m:func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𝒄𝒐𝒔</m:t>
                        </m:r>
                      </m:fName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𝜷</m:t>
                        </m:r>
                      </m:e>
                    </m:func>
                  </m:oMath>
                </a14:m>
                <a:endParaRPr lang="cs-CZ" sz="2400" b="1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	c)</a:t>
                </a:r>
                <a:r>
                  <a:rPr lang="cs-CZ" sz="2400" b="1" dirty="0">
                    <a:latin typeface="Times New Roman" pitchFamily="18" charset="0"/>
                    <a:cs typeface="Times New Roman" pitchFamily="18" charset="0"/>
                  </a:rPr>
                  <a:t>	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𝒄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+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𝒃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𝟐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𝒃</m:t>
                    </m:r>
                    <m:func>
                      <m:func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𝒄𝒐𝒔</m:t>
                        </m:r>
                      </m:fName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𝜸</m:t>
                        </m:r>
                      </m:e>
                    </m:func>
                  </m:oMath>
                </a14:m>
                <a:endParaRPr lang="cs-CZ" sz="2400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204864"/>
                <a:ext cx="8352928" cy="2965510"/>
              </a:xfrm>
              <a:prstGeom prst="rect">
                <a:avLst/>
              </a:prstGeom>
              <a:blipFill rotWithShape="1">
                <a:blip r:embed="rId2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Šipka doleva 3">
            <a:hlinkClick r:id="rId3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6546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9995" y="5883565"/>
            <a:ext cx="839553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  <a:r>
              <a:rPr lang="cs-CZ" sz="2000" b="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Délka plotu je přibližně 111,36 </a:t>
            </a:r>
            <a:r>
              <a:rPr lang="cs-CZ" sz="2000" b="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cs-CZ" sz="2000" b="0" dirty="0" smtClean="0">
                <a:cs typeface="Times New Roman" pitchFamily="18" charset="0"/>
              </a:rPr>
              <a:t>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9847" y="237609"/>
            <a:ext cx="76497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Konce plotu obdélníkového pozemku jsou z pevně daného místa vidět pod úhlem 60°. Vzdálenost tohoto místa od krajních bodů plotu jsou 100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120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Jaká je délka sledovaného plotu.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60000" y="43766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59998" y="4233551"/>
                <a:ext cx="839553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latin typeface="Cambria Math"/>
                        </a:rPr>
                        <m:t>𝒃𝒄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</a:rPr>
                        <m:t>𝒄𝒐𝒔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8" y="4233551"/>
                <a:ext cx="8395538" cy="407099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59996" y="4899467"/>
                <a:ext cx="8395539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𝟏𝟐𝟎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𝟏𝟎𝟎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𝟏𝟐𝟎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𝟏𝟎𝟎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𝟔𝟎</m:t>
                          </m:r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°=</m:t>
                          </m:r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𝟏𝟐𝟒𝟎𝟎</m:t>
                          </m:r>
                        </m:e>
                      </m:func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6" y="4899467"/>
                <a:ext cx="8395539" cy="407099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359996" y="3864219"/>
            <a:ext cx="83955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Užitím kosinové věty vypočítáme délku plotu  </a:t>
            </a:r>
            <a:r>
              <a:rPr lang="cs-CZ" b="0" i="1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a</a:t>
            </a:r>
            <a:r>
              <a:rPr lang="cs-CZ" b="0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2654" y="966476"/>
            <a:ext cx="3131794" cy="31409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59994" y="5306566"/>
                <a:ext cx="8395539" cy="43640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𝒂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𝟏𝟐𝟒𝟎𝟎</m:t>
                          </m:r>
                        </m:e>
                      </m:rad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𝟐𝟎</m:t>
                      </m:r>
                      <m:rad>
                        <m:radPr>
                          <m:degHide m:val="on"/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𝟑𝟏</m:t>
                          </m:r>
                        </m:e>
                      </m:rad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𝟏𝟏𝟏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𝟑𝟔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𝒎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4" y="5306566"/>
                <a:ext cx="8395539" cy="43640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29983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ovéPole 3"/>
              <p:cNvSpPr txBox="1"/>
              <p:nvPr/>
            </p:nvSpPr>
            <p:spPr>
              <a:xfrm>
                <a:off x="359986" y="5683114"/>
                <a:ext cx="839553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000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Největší vnitřní úhel trojúhelníku ABC je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ea typeface="Cambria Math"/>
                      </a:rPr>
                      <m:t>𝟗𝟕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°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𝟒𝟒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′</m:t>
                    </m:r>
                  </m:oMath>
                </a14:m>
                <a:r>
                  <a:rPr lang="cs-CZ" sz="2000" b="0" dirty="0" smtClean="0">
                    <a:cs typeface="Times New Roman" pitchFamily="18" charset="0"/>
                  </a:rPr>
                  <a:t>.</a:t>
                </a:r>
                <a:endParaRPr lang="cs-CZ" sz="2000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86" y="5683114"/>
                <a:ext cx="8395539" cy="400110"/>
              </a:xfrm>
              <a:prstGeom prst="rect">
                <a:avLst/>
              </a:prstGeom>
              <a:blipFill rotWithShape="1">
                <a:blip r:embed="rId3"/>
                <a:stretch>
                  <a:fillRect l="-726" t="-9091" b="-2575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159847" y="360720"/>
                <a:ext cx="7649705" cy="67710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Vypočtěte velikost největšího vnitřního úhlu trojúhelníku ABC, v němž je </a:t>
                </a:r>
                <a14:m>
                  <m:oMath xmlns:m="http://schemas.openxmlformats.org/officeDocument/2006/math"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=74,  </m:t>
                    </m:r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𝑏</m:t>
                    </m:r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=53,  </m:t>
                    </m:r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𝑐</m:t>
                    </m:r>
                    <m:r>
                      <a:rPr lang="cs-CZ" b="0" i="1" dirty="0" smtClean="0">
                        <a:latin typeface="Cambria Math"/>
                        <a:cs typeface="Times New Roman" pitchFamily="18" charset="0"/>
                      </a:rPr>
                      <m:t>=45</m:t>
                    </m:r>
                  </m:oMath>
                </a14:m>
                <a:r>
                  <a:rPr lang="cs-CZ" sz="2000" b="0" i="1" dirty="0" smtClean="0">
                    <a:latin typeface="Cambria Math"/>
                    <a:cs typeface="Times New Roman" pitchFamily="18" charset="0"/>
                  </a:rPr>
                  <a:t>.</a:t>
                </a:r>
                <a:endParaRPr lang="cs-CZ" sz="2000" b="0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9847" y="360720"/>
                <a:ext cx="7649705" cy="677108"/>
              </a:xfrm>
              <a:prstGeom prst="rect">
                <a:avLst/>
              </a:prstGeom>
              <a:blipFill rotWithShape="1">
                <a:blip r:embed="rId4"/>
                <a:stretch>
                  <a:fillRect l="-637" t="-4505" r="-717" b="-153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60000" y="437664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ovéPole 13"/>
              <p:cNvSpPr txBox="1"/>
              <p:nvPr/>
            </p:nvSpPr>
            <p:spPr>
              <a:xfrm>
                <a:off x="360000" y="1944000"/>
                <a:ext cx="8395538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𝒂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𝒃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𝒄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latin typeface="Cambria Math"/>
                        </a:rPr>
                        <m:t>𝒃𝒄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</a:rPr>
                        <m:t>𝒄𝒐𝒔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𝜶</m:t>
                      </m:r>
                    </m:oMath>
                  </m:oMathPara>
                </a14:m>
                <a:endParaRPr lang="cs-CZ" sz="2000" b="1" dirty="0" smtClean="0"/>
              </a:p>
            </p:txBody>
          </p:sp>
        </mc:Choice>
        <mc:Fallback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944000"/>
                <a:ext cx="8395538" cy="40709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5" name="TextovéPole 14"/>
              <p:cNvSpPr txBox="1"/>
              <p:nvPr/>
            </p:nvSpPr>
            <p:spPr>
              <a:xfrm>
                <a:off x="359990" y="2484000"/>
                <a:ext cx="8395539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𝟕𝟒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𝟓𝟑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</a:rPr>
                            <m:t>𝟒𝟓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𝟓𝟑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𝟒𝟓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0" y="2484000"/>
                <a:ext cx="8395539" cy="40709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6" name="TextovéPole 15"/>
              <p:cNvSpPr txBox="1"/>
              <p:nvPr/>
            </p:nvSpPr>
            <p:spPr>
              <a:xfrm>
                <a:off x="359990" y="1443564"/>
                <a:ext cx="8395539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Využijeme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kosinové věty 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k výpočtu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𝜶</m:t>
                    </m:r>
                  </m:oMath>
                </a14:m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90" y="1443564"/>
                <a:ext cx="8395539" cy="369332"/>
              </a:xfrm>
              <a:prstGeom prst="rect">
                <a:avLst/>
              </a:prstGeom>
              <a:blipFill rotWithShape="1">
                <a:blip r:embed="rId7"/>
                <a:stretch>
                  <a:fillRect l="-581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7" name="TextovéPole 16"/>
              <p:cNvSpPr txBox="1"/>
              <p:nvPr/>
            </p:nvSpPr>
            <p:spPr>
              <a:xfrm>
                <a:off x="359985" y="4932000"/>
                <a:ext cx="8395539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𝜶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𝟗𝟕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𝟒</m:t>
                      </m:r>
                      <m:sSup>
                        <m:sSup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𝟒</m:t>
                          </m:r>
                        </m:e>
                        <m:sup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′</m:t>
                          </m:r>
                        </m:sup>
                      </m:sSup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𝟎𝟓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,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𝟗𝟑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′′≐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𝟗𝟕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°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𝟒𝟒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′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85" y="4932000"/>
                <a:ext cx="8395539" cy="400110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1" name="TextovéPole 10"/>
              <p:cNvSpPr txBox="1"/>
              <p:nvPr/>
            </p:nvSpPr>
            <p:spPr>
              <a:xfrm>
                <a:off x="359985" y="3024000"/>
                <a:ext cx="8395539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𝟓𝟒𝟕𝟔</m:t>
                      </m:r>
                      <m:r>
                        <a:rPr lang="cs-CZ" sz="2000" b="1" i="1" smtClean="0">
                          <a:latin typeface="Cambria Math"/>
                        </a:rPr>
                        <m:t>=</m:t>
                      </m:r>
                      <m:r>
                        <a:rPr lang="cs-CZ" sz="2000" b="1" i="1" smtClean="0">
                          <a:latin typeface="Cambria Math"/>
                        </a:rPr>
                        <m:t>𝟐𝟖𝟎𝟗</m:t>
                      </m:r>
                      <m:r>
                        <a:rPr lang="cs-CZ" sz="2000" b="1" i="1" smtClean="0">
                          <a:latin typeface="Cambria Math"/>
                        </a:rPr>
                        <m:t>+</m:t>
                      </m:r>
                      <m:r>
                        <a:rPr lang="cs-CZ" sz="2000" b="1" i="1" smtClean="0">
                          <a:latin typeface="Cambria Math"/>
                        </a:rPr>
                        <m:t>𝟐𝟎𝟐𝟓</m:t>
                      </m:r>
                      <m:r>
                        <a:rPr lang="cs-CZ" sz="2000" b="1" i="1" smtClean="0">
                          <a:latin typeface="Cambria Math"/>
                        </a:rPr>
                        <m:t>−</m:t>
                      </m:r>
                      <m:r>
                        <a:rPr lang="cs-CZ" sz="2000" b="1" i="1" smtClean="0">
                          <a:latin typeface="Cambria Math"/>
                        </a:rPr>
                        <m:t>𝟒𝟕𝟕𝟎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85" y="3024000"/>
                <a:ext cx="8395539" cy="40709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ovéPole 11"/>
              <p:cNvSpPr txBox="1"/>
              <p:nvPr/>
            </p:nvSpPr>
            <p:spPr>
              <a:xfrm>
                <a:off x="359984" y="3564000"/>
                <a:ext cx="8395539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000" b="1" i="1" smtClean="0">
                          <a:latin typeface="Cambria Math"/>
                        </a:rPr>
                        <m:t>𝟔𝟒𝟐</m:t>
                      </m:r>
                      <m:r>
                        <a:rPr lang="cs-CZ" sz="2000" b="1" i="1" smtClean="0">
                          <a:latin typeface="Cambria Math"/>
                        </a:rPr>
                        <m:t>=−</m:t>
                      </m:r>
                      <m:r>
                        <a:rPr lang="cs-CZ" sz="2000" b="1" i="1" smtClean="0">
                          <a:latin typeface="Cambria Math"/>
                        </a:rPr>
                        <m:t>𝟒𝟕𝟕𝟎</m:t>
                      </m:r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∙</m:t>
                      </m:r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984" y="3564000"/>
                <a:ext cx="8395539" cy="407099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3" name="TextovéPole 12"/>
              <p:cNvSpPr txBox="1"/>
              <p:nvPr/>
            </p:nvSpPr>
            <p:spPr>
              <a:xfrm>
                <a:off x="360000" y="4104000"/>
                <a:ext cx="8395539" cy="6950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unc>
                        <m:func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funcPr>
                        <m:fName>
                          <m:r>
                            <m:rPr>
                              <m:sty m:val="p"/>
                            </m:rPr>
                            <a:rPr lang="cs-CZ" sz="2000" b="0" i="0" smtClean="0">
                              <a:latin typeface="Cambria Math"/>
                              <a:ea typeface="Cambria Math"/>
                            </a:rPr>
                            <m:t>cos</m:t>
                          </m:r>
                        </m:fName>
                        <m:e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𝜶</m:t>
                          </m:r>
                        </m:e>
                      </m:func>
                      <m:r>
                        <a:rPr lang="cs-CZ" sz="2000" b="1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sz="2000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𝟔𝟒𝟐</m:t>
                          </m:r>
                        </m:num>
                        <m:den>
                          <m:r>
                            <a:rPr lang="cs-CZ" sz="2000" b="1" i="1" smtClean="0">
                              <a:latin typeface="Cambria Math"/>
                              <a:ea typeface="Cambria Math"/>
                            </a:rPr>
                            <m:t>𝟒𝟕𝟕𝟎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104000"/>
                <a:ext cx="8395539" cy="69506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07691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4" grpId="0"/>
      <p:bldP spid="15" grpId="0"/>
      <p:bldP spid="16" grpId="0"/>
      <p:bldP spid="17" grpId="0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Šipka doleva 1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Trigonometrie – Sinová a Kosinová věta.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 na dané téma.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329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1731</TotalTime>
  <Words>501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Prezentace aplikace PowerPoint</vt:lpstr>
      <vt:lpstr>Sinová věta</vt:lpstr>
      <vt:lpstr>Prezentace aplikace PowerPoint</vt:lpstr>
      <vt:lpstr>Kosinová věta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126</cp:revision>
  <dcterms:created xsi:type="dcterms:W3CDTF">2013-01-11T17:11:37Z</dcterms:created>
  <dcterms:modified xsi:type="dcterms:W3CDTF">2014-05-12T19:24:28Z</dcterms:modified>
</cp:coreProperties>
</file>