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4"/>
  </p:notesMasterIdLst>
  <p:sldIdLst>
    <p:sldId id="256" r:id="rId2"/>
    <p:sldId id="257" r:id="rId3"/>
    <p:sldId id="297" r:id="rId4"/>
    <p:sldId id="298" r:id="rId5"/>
    <p:sldId id="299" r:id="rId6"/>
    <p:sldId id="300" r:id="rId7"/>
    <p:sldId id="303" r:id="rId8"/>
    <p:sldId id="306" r:id="rId9"/>
    <p:sldId id="307" r:id="rId10"/>
    <p:sldId id="305" r:id="rId11"/>
    <p:sldId id="30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32" autoAdjust="0"/>
    <p:restoredTop sz="94671" autoAdjust="0"/>
  </p:normalViewPr>
  <p:slideViewPr>
    <p:cSldViewPr>
      <p:cViewPr>
        <p:scale>
          <a:sx n="78" d="100"/>
          <a:sy n="78" d="100"/>
        </p:scale>
        <p:origin x="-762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1417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6372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61882" y="3509784"/>
            <a:ext cx="439043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MATEMATIKA</a:t>
            </a:r>
          </a:p>
          <a:p>
            <a:pPr algn="ctr"/>
            <a:endParaRPr lang="cs-CZ" sz="2800" dirty="0">
              <a:solidFill>
                <a:srgbClr val="00B050"/>
              </a:solidFill>
              <a:latin typeface="Arial Black" pitchFamily="34" charset="0"/>
            </a:endParaRPr>
          </a:p>
          <a:p>
            <a:pPr algn="ctr"/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Základní početní operace s celými čísly</a:t>
            </a:r>
          </a:p>
          <a:p>
            <a:pPr algn="ctr"/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III-2-01-06_Operace_s_realnymi_cisly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06.2013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67544" y="1048197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následujících úlohách využijte základní pravidla pro počítání s celými čísly!</a:t>
            </a:r>
            <a:r>
              <a:rPr lang="cs-CZ" sz="2000" cap="sm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Která pravidla znáte?</a:t>
            </a:r>
            <a:endParaRPr lang="cs-CZ" sz="2000" cap="sm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2054311"/>
            <a:ext cx="670147" cy="390295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36000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" name="Tabulka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70808717"/>
              </p:ext>
            </p:extLst>
          </p:nvPr>
        </p:nvGraphicFramePr>
        <p:xfrm>
          <a:off x="2771800" y="2036489"/>
          <a:ext cx="3442567" cy="4464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2567"/>
              </a:tblGrid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580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TextovéPole 24"/>
              <p:cNvSpPr txBox="1"/>
              <p:nvPr/>
            </p:nvSpPr>
            <p:spPr>
              <a:xfrm>
                <a:off x="2957542" y="2121441"/>
                <a:ext cx="156780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  <a:p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542" y="2121441"/>
                <a:ext cx="1567804" cy="646331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TextovéPole 25"/>
              <p:cNvSpPr txBox="1"/>
              <p:nvPr/>
            </p:nvSpPr>
            <p:spPr>
              <a:xfrm>
                <a:off x="3009720" y="2723131"/>
                <a:ext cx="13637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9720" y="2723131"/>
                <a:ext cx="1363707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TextovéPole 26"/>
              <p:cNvSpPr txBox="1"/>
              <p:nvPr/>
            </p:nvSpPr>
            <p:spPr>
              <a:xfrm>
                <a:off x="3005215" y="3304789"/>
                <a:ext cx="166186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𝒂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5215" y="3304789"/>
                <a:ext cx="1661865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8" name="TextovéPole 27"/>
              <p:cNvSpPr txBox="1"/>
              <p:nvPr/>
            </p:nvSpPr>
            <p:spPr>
              <a:xfrm>
                <a:off x="3002269" y="3874539"/>
                <a:ext cx="32633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𝒃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</m:d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2269" y="3874539"/>
                <a:ext cx="3263329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TextovéPole 28"/>
              <p:cNvSpPr txBox="1"/>
              <p:nvPr/>
            </p:nvSpPr>
            <p:spPr>
              <a:xfrm>
                <a:off x="3024215" y="4429868"/>
                <a:ext cx="21940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𝒃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4215" y="4429868"/>
                <a:ext cx="2194062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3036744" y="4926925"/>
                <a:ext cx="20209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𝒃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6744" y="4926925"/>
                <a:ext cx="2020938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TextovéPole 30"/>
              <p:cNvSpPr txBox="1"/>
              <p:nvPr/>
            </p:nvSpPr>
            <p:spPr>
              <a:xfrm>
                <a:off x="3036747" y="5420856"/>
                <a:ext cx="20209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𝒂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𝒃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6747" y="5420856"/>
                <a:ext cx="2020938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TextovéPole 31"/>
              <p:cNvSpPr txBox="1"/>
              <p:nvPr/>
            </p:nvSpPr>
            <p:spPr>
              <a:xfrm>
                <a:off x="3024215" y="6017074"/>
                <a:ext cx="19945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𝒂𝒃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4215" y="6017074"/>
                <a:ext cx="1994520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3541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ovéPole 21"/>
          <p:cNvSpPr txBox="1"/>
          <p:nvPr/>
        </p:nvSpPr>
        <p:spPr>
          <a:xfrm>
            <a:off x="395536" y="1052736"/>
            <a:ext cx="670147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259632" y="1068125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Rozhodněte, která z následujících tvrzení jsou pravdivá: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700443" y="2103194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7862682" y="2103194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724102" y="3141463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878220" y="3128947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7875397" y="4189030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7836499" y="516351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6713161" y="4177860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6670886" y="516351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287761" y="2115619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9594" y="3105979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6499" y="513868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63408" y="4166192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78220" y="2081835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ovéPole 39"/>
          <p:cNvSpPr txBox="1"/>
          <p:nvPr/>
        </p:nvSpPr>
        <p:spPr>
          <a:xfrm>
            <a:off x="5988485" y="210442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028696" y="314762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983601" y="515034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016298" y="418754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7303298" y="3126491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300477" y="4189030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7258203" y="5163519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786793" y="2115619"/>
                <a:ext cx="40423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−15−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12−3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−15−12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793" y="2115619"/>
                <a:ext cx="4042389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840944" y="3138604"/>
                <a:ext cx="29365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34−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−24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=−24−34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944" y="3138604"/>
                <a:ext cx="293651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844367" y="4199384"/>
                <a:ext cx="325537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−48 :8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:2=−48 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8 :2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4367" y="4199384"/>
                <a:ext cx="3255378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864930" y="5166909"/>
                <a:ext cx="40761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45−5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 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−20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−20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45−5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930" y="5166909"/>
                <a:ext cx="4076179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81121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ovéPole 16"/>
          <p:cNvSpPr txBox="1"/>
          <p:nvPr/>
        </p:nvSpPr>
        <p:spPr>
          <a:xfrm>
            <a:off x="460293" y="118746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331640" y="1187857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Vypočtěte: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460293" y="1916832"/>
                <a:ext cx="25314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30−854=          −824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93" y="1916832"/>
                <a:ext cx="2531462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460293" y="2298308"/>
                <a:ext cx="25314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81−300=          −219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93" y="2298308"/>
                <a:ext cx="2531462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460293" y="2651209"/>
                <a:ext cx="25571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178−1 252= −1 074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93" y="2651209"/>
                <a:ext cx="255711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460293" y="3046972"/>
                <a:ext cx="25571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140−645=        −505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93" y="3046972"/>
                <a:ext cx="2557110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bdélník 7"/>
          <p:cNvSpPr/>
          <p:nvPr/>
        </p:nvSpPr>
        <p:spPr>
          <a:xfrm>
            <a:off x="2170088" y="1823117"/>
            <a:ext cx="821667" cy="16561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3923928" y="1914688"/>
                <a:ext cx="38323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51+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−63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        51−63=−12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1914688"/>
                <a:ext cx="3832331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3923928" y="2298308"/>
                <a:ext cx="38130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132+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−48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      132−48=84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2298308"/>
                <a:ext cx="3813095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3923928" y="2651209"/>
                <a:ext cx="38323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11+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−80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        11−80=−</m:t>
                      </m:r>
                      <m:r>
                        <a:rPr lang="cs-CZ" b="0" i="1" smtClean="0">
                          <a:latin typeface="Cambria Math"/>
                        </a:rPr>
                        <m:t>6</m:t>
                      </m:r>
                      <m:r>
                        <a:rPr lang="cs-CZ" b="0" i="1" smtClean="0">
                          <a:latin typeface="Cambria Math"/>
                        </a:rPr>
                        <m:t>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2651209"/>
                <a:ext cx="3832331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3923928" y="3046972"/>
                <a:ext cx="38579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468+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−825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=468−825=−357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3046972"/>
                <a:ext cx="3857979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bdélník 28"/>
          <p:cNvSpPr/>
          <p:nvPr/>
        </p:nvSpPr>
        <p:spPr>
          <a:xfrm>
            <a:off x="5801483" y="1760120"/>
            <a:ext cx="2084903" cy="16561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460293" y="4149080"/>
                <a:ext cx="458253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1 652−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−3 456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=1 652+3 456=5 108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93" y="4149080"/>
                <a:ext cx="4582537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460293" y="4518412"/>
                <a:ext cx="460818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529−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−64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                   529+64=593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93" y="4518412"/>
                <a:ext cx="4608185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460482" y="4887744"/>
                <a:ext cx="463383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45−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−5 625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        45+5 625=5 670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482" y="4887744"/>
                <a:ext cx="4633833" cy="369332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460293" y="5257076"/>
                <a:ext cx="46851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210−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−2 100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         210+2 100=2 310</m:t>
                    </m:r>
                  </m:oMath>
                </a14:m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93" y="5257076"/>
                <a:ext cx="4685129" cy="369332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bdélník 17"/>
          <p:cNvSpPr/>
          <p:nvPr/>
        </p:nvSpPr>
        <p:spPr>
          <a:xfrm>
            <a:off x="2608839" y="4149080"/>
            <a:ext cx="2611233" cy="16561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1666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9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ovéPole 27"/>
          <p:cNvSpPr txBox="1"/>
          <p:nvPr/>
        </p:nvSpPr>
        <p:spPr>
          <a:xfrm>
            <a:off x="488817" y="118746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259632" y="118367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Vypočtěte: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373995" y="2129014"/>
                <a:ext cx="47236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−53−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−78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                      −53+78=25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995" y="2129014"/>
                <a:ext cx="4723601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390011" y="2516466"/>
                <a:ext cx="47236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−1 204−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−703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=−1 204+703=−501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011" y="2516466"/>
                <a:ext cx="4723601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390011" y="2877514"/>
                <a:ext cx="46979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−89−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−98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                        −89+98=9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011" y="2877514"/>
                <a:ext cx="4697953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436452" y="3241798"/>
                <a:ext cx="46658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−854−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−56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          −854+56=−798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452" y="3241798"/>
                <a:ext cx="4665893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Obdélník 56"/>
          <p:cNvSpPr/>
          <p:nvPr/>
        </p:nvSpPr>
        <p:spPr>
          <a:xfrm>
            <a:off x="2612997" y="1956934"/>
            <a:ext cx="2611233" cy="16561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363731" y="4073230"/>
                <a:ext cx="805066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−13−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−52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−11+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                      −13+52−11−6=52−30=22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731" y="4073230"/>
                <a:ext cx="8050665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497740" y="4442562"/>
                <a:ext cx="79096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0−14+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−98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−16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+50=0−14−98+16+50=−112+66=−46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40" y="4442562"/>
                <a:ext cx="7909601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390011" y="4834802"/>
                <a:ext cx="80121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−45+66−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−80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−12=   −45+66+80−5−12=146−62=84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011" y="4834802"/>
                <a:ext cx="8012193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467276" y="5204134"/>
                <a:ext cx="80186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45−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−56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+0−16−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−16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                                  45+56−16+16=101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276" y="5204134"/>
                <a:ext cx="8018605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Obdélník 57"/>
          <p:cNvSpPr/>
          <p:nvPr/>
        </p:nvSpPr>
        <p:spPr>
          <a:xfrm>
            <a:off x="3918614" y="3983802"/>
            <a:ext cx="4567267" cy="16561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238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ovéPole 27"/>
          <p:cNvSpPr txBox="1"/>
          <p:nvPr/>
        </p:nvSpPr>
        <p:spPr>
          <a:xfrm>
            <a:off x="427785" y="932586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270608" y="91221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Nesprávné zápisy opravte a všechny úlohy vypočítejte: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417489" y="2213246"/>
            <a:ext cx="59656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417489" y="1430544"/>
                <a:ext cx="1998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−12+−24=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89" y="1430544"/>
                <a:ext cx="1998496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454065" y="1799876"/>
                <a:ext cx="15779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−9∙18=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065" y="1799876"/>
                <a:ext cx="1577932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3898900" y="1430544"/>
                <a:ext cx="14583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13∙−7=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8900" y="1430544"/>
                <a:ext cx="1458348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3898900" y="1799876"/>
                <a:ext cx="19280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−50 :−10=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8900" y="1799876"/>
                <a:ext cx="1928028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427785" y="2325998"/>
            <a:ext cx="1752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0" name="TextovéPole 39"/>
              <p:cNvSpPr txBox="1"/>
              <p:nvPr/>
            </p:nvSpPr>
            <p:spPr>
              <a:xfrm>
                <a:off x="507065" y="2718734"/>
                <a:ext cx="394697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−12+</m:t>
                      </m:r>
                      <m:d>
                        <m:d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−24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0" smtClean="0">
                          <a:latin typeface="Cambria Math"/>
                        </a:rPr>
                        <m:t>−12−24=−36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065" y="2718734"/>
                <a:ext cx="3946978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4" name="TextovéPole 43"/>
              <p:cNvSpPr txBox="1"/>
              <p:nvPr/>
            </p:nvSpPr>
            <p:spPr>
              <a:xfrm>
                <a:off x="507065" y="3092592"/>
                <a:ext cx="21998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−9∙18=−162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065" y="3092592"/>
                <a:ext cx="2199898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6" name="TextovéPole 45"/>
              <p:cNvSpPr txBox="1"/>
              <p:nvPr/>
            </p:nvSpPr>
            <p:spPr>
              <a:xfrm>
                <a:off x="507065" y="3461924"/>
                <a:ext cx="21436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13∙</m:t>
                      </m:r>
                      <m:d>
                        <m:d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−7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=−91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065" y="3461924"/>
                <a:ext cx="2143664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7" name="TextovéPole 46"/>
              <p:cNvSpPr txBox="1"/>
              <p:nvPr/>
            </p:nvSpPr>
            <p:spPr>
              <a:xfrm>
                <a:off x="487957" y="3829978"/>
                <a:ext cx="23119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−50 :</m:t>
                      </m:r>
                      <m:d>
                        <m:d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−10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957" y="3829978"/>
                <a:ext cx="2311980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ovéPole 47"/>
          <p:cNvSpPr txBox="1"/>
          <p:nvPr/>
        </p:nvSpPr>
        <p:spPr>
          <a:xfrm>
            <a:off x="417489" y="4460168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27674" y="4460168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Vypočtěte, uvědomte si, jak postupujeme při odstraňování závorek!</a:t>
            </a:r>
            <a:endParaRPr lang="cs-CZ" dirty="0"/>
          </a:p>
        </p:txBody>
      </p:sp>
      <p:cxnSp>
        <p:nvCxnSpPr>
          <p:cNvPr id="49" name="Přímá spojnice 48"/>
          <p:cNvCxnSpPr/>
          <p:nvPr/>
        </p:nvCxnSpPr>
        <p:spPr>
          <a:xfrm>
            <a:off x="1209576" y="4828864"/>
            <a:ext cx="654175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190488" y="4952008"/>
                <a:ext cx="35635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−3−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−5−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12−19</m:t>
                              </m:r>
                            </m:e>
                          </m:d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+8=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488" y="4952008"/>
                <a:ext cx="3563540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TextovéPole 17"/>
              <p:cNvSpPr txBox="1"/>
              <p:nvPr/>
            </p:nvSpPr>
            <p:spPr>
              <a:xfrm>
                <a:off x="190488" y="5333556"/>
                <a:ext cx="84551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𝟓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𝟕</m:t>
                              </m:r>
                            </m:e>
                          </m:d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𝟓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𝟕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488" y="5333556"/>
                <a:ext cx="8455135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217700" y="5702888"/>
                <a:ext cx="37513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2−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5−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8−24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−7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</a:rPr>
                            <m:t>+9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00" y="5702888"/>
                <a:ext cx="3751348" cy="369332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310505" y="6072220"/>
                <a:ext cx="68208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𝟓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𝟏𝟔</m:t>
                              </m:r>
                            </m:e>
                          </m:d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𝟕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𝟗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𝟓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𝟏𝟔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𝟏𝟔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𝟑𝟕</m:t>
                      </m:r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latin typeface="Cambria Math"/>
                        </a:rPr>
                        <m:t>𝟑𝟓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505" y="6072220"/>
                <a:ext cx="6820842" cy="369332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639592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0" grpId="0" animBg="1"/>
      <p:bldP spid="44" grpId="0" animBg="1"/>
      <p:bldP spid="46" grpId="0" animBg="1"/>
      <p:bldP spid="47" grpId="0" animBg="1"/>
      <p:bldP spid="48" grpId="0" animBg="1"/>
      <p:bldP spid="14" grpId="0"/>
      <p:bldP spid="17" grpId="0" animBg="1"/>
      <p:bldP spid="18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extovéPole 1"/>
              <p:cNvSpPr txBox="1"/>
              <p:nvPr/>
            </p:nvSpPr>
            <p:spPr>
              <a:xfrm>
                <a:off x="371544" y="1564478"/>
                <a:ext cx="41720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5−12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3−7</m:t>
                              </m:r>
                            </m:e>
                          </m:d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544" y="1564478"/>
                <a:ext cx="4172040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374616" y="1933810"/>
                <a:ext cx="74036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𝟕</m:t>
                              </m:r>
                            </m:e>
                          </m:d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  <m:t>𝟒</m:t>
                              </m:r>
                            </m:e>
                          </m:d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  <m:t>𝟒</m:t>
                              </m:r>
                            </m:e>
                          </m:d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 :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𝟒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𝟐𝟖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𝟒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 :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𝟒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latin typeface="Cambria Math"/>
                        </a:rPr>
                        <m:t>𝟐𝟒</m:t>
                      </m:r>
                      <m:r>
                        <a:rPr lang="cs-CZ" b="1" i="1" smtClean="0">
                          <a:latin typeface="Cambria Math"/>
                        </a:rPr>
                        <m:t> :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𝟒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𝟔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616" y="1933810"/>
                <a:ext cx="7403693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495784" y="2887372"/>
                <a:ext cx="420647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9−12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−8−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10−13</m:t>
                              </m:r>
                            </m:e>
                          </m:d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784" y="2887372"/>
                <a:ext cx="4206473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518664" y="3319420"/>
                <a:ext cx="60386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=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: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𝟖</m:t>
                        </m:r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d>
                          <m:dPr>
                            <m:ctrlPr>
                              <a:rPr lang="cs-CZ" b="1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 smtClean="0">
                                <a:latin typeface="Cambria Math"/>
                              </a:rPr>
                              <m:t>𝟑</m:t>
                            </m:r>
                          </m:e>
                        </m:d>
                      </m:e>
                    </m:d>
                    <m:r>
                      <a:rPr lang="cs-CZ" b="1" i="0" smtClean="0">
                        <a:latin typeface="Cambria Math"/>
                      </a:rPr>
                      <m:t>=</m:t>
                    </m:r>
                    <m:r>
                      <a:rPr lang="cs-CZ" b="1" i="0" smtClean="0">
                        <a:latin typeface="Cambria Math"/>
                      </a:rPr>
                      <m:t>𝟏</m:t>
                    </m:r>
                    <m:r>
                      <a:rPr lang="cs-CZ" b="1" i="0" smtClean="0"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𝟖</m:t>
                        </m:r>
                        <m:r>
                          <a:rPr lang="cs-CZ" b="1" i="1" smtClean="0"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e>
                    </m:d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𝟏</m:t>
                    </m:r>
                    <m:r>
                      <a:rPr lang="cs-CZ" b="1" i="1" smtClean="0">
                        <a:latin typeface="Cambria Math"/>
                      </a:rPr>
                      <m:t>−</m:t>
                    </m:r>
                    <m:r>
                      <a:rPr lang="cs-CZ" b="1" i="1" smtClean="0">
                        <a:latin typeface="Cambria Math"/>
                      </a:rPr>
                      <m:t>𝟓</m:t>
                    </m:r>
                    <m:r>
                      <a:rPr lang="cs-CZ" b="1" i="1" smtClean="0">
                        <a:latin typeface="Cambria Math"/>
                      </a:rPr>
                      <m:t>=−</m:t>
                    </m:r>
                    <m:r>
                      <a:rPr lang="cs-CZ" b="1" i="1" smtClean="0">
                        <a:latin typeface="Cambria Math"/>
                      </a:rPr>
                      <m:t>𝟒</m:t>
                    </m:r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64" y="3319420"/>
                <a:ext cx="6038641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807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405440" y="4437112"/>
                <a:ext cx="422987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12: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−4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</a:rPr>
                            <m:t>−5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5−13</m:t>
                              </m:r>
                            </m:e>
                          </m:d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−4−6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440" y="4437112"/>
                <a:ext cx="4229876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Obdélník 7"/>
              <p:cNvSpPr/>
              <p:nvPr/>
            </p:nvSpPr>
            <p:spPr>
              <a:xfrm>
                <a:off x="495784" y="4806444"/>
                <a:ext cx="708302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b="1" dirty="0" smtClean="0">
                    <a:solidFill>
                      <a:prstClr val="black"/>
                    </a:solidFill>
                  </a:rPr>
                  <a:t>=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𝟓</m:t>
                        </m:r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d>
                          <m:dPr>
                            <m:ctrlP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r>
                              <a:rPr lang="cs-CZ" b="1" i="1" smtClean="0">
                                <a:solidFill>
                                  <a:prstClr val="black"/>
                                </a:solidFill>
                                <a:latin typeface="Cambria Math"/>
                                <a:ea typeface="Cambria Math"/>
                              </a:rPr>
                              <m:t>𝟖</m:t>
                            </m:r>
                          </m:e>
                        </m:d>
                      </m:e>
                    </m:d>
                    <m:r>
                      <a:rPr lang="cs-CZ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</m:d>
                    <m:r>
                      <a:rPr lang="cs-CZ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𝟑</m:t>
                        </m:r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𝟒𝟎</m:t>
                        </m:r>
                      </m:e>
                    </m:d>
                    <m:r>
                      <a:rPr lang="cs-CZ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</m:d>
                    <m:r>
                      <a:rPr lang="cs-CZ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𝟑𝟕</m:t>
                    </m:r>
                    <m:r>
                      <a:rPr lang="cs-CZ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</m:d>
                    <m:r>
                      <a:rPr lang="cs-CZ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=−</m:t>
                    </m:r>
                    <m:r>
                      <a:rPr lang="cs-CZ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𝟑𝟕𝟎</m:t>
                    </m:r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784" y="4806444"/>
                <a:ext cx="7083029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l="-688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310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4815" y="118746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052736"/>
            <a:ext cx="72728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Zahrádkovi zaplatili v březnu 2013 pravidelnou měsíční platbu za domácnost (inkaso – sdružuje platby za nájem, elektřinu, vodu, plyn, rozhlas, televizi a internet) celkem  9 820 Kč. Za nájem platí 3 500Kč, za elektřinu 2 050 Kč, za vodu 900 Kč, za rozhlas 45 Kč, za televizi 135 Kč a za internet 850 Kč. Kolik korun zaplatili za plyn?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504815" y="2530064"/>
            <a:ext cx="80996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1400216" y="3004636"/>
                <a:ext cx="31486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𝑐𝑒𝑙𝑘𝑒𝑚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𝑧𝑎𝑝𝑙𝑎𝑡𝑖𝑙𝑖</m:t>
                      </m:r>
                      <m:r>
                        <a:rPr lang="cs-CZ" b="0" i="1" smtClean="0">
                          <a:latin typeface="Cambria Math"/>
                        </a:rPr>
                        <m:t>    9 820 </m:t>
                      </m:r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</a:rPr>
                        <m:t>č  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0216" y="3004636"/>
                <a:ext cx="3148682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1400216" y="3373968"/>
                <a:ext cx="201587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𝑧𝑎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𝑝𝑙𝑦𝑛</m:t>
                      </m:r>
                      <m:r>
                        <a:rPr lang="cs-CZ" b="0" i="1" smtClean="0">
                          <a:latin typeface="Cambria Math"/>
                        </a:rPr>
                        <m:t>           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0216" y="3373968"/>
                <a:ext cx="2015873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1414664" y="3746872"/>
                <a:ext cx="62736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𝑜𝑠𝑡𝑎𝑡𝑛</m:t>
                    </m:r>
                    <m:r>
                      <a:rPr lang="cs-CZ" b="0" i="1" smtClean="0">
                        <a:latin typeface="Cambria Math"/>
                      </a:rPr>
                      <m:t>í </m:t>
                    </m:r>
                    <m:r>
                      <a:rPr lang="cs-CZ" b="0" i="1" smtClean="0">
                        <a:latin typeface="Cambria Math"/>
                      </a:rPr>
                      <m:t>𝑝𝑙𝑎𝑡𝑏𝑦</m:t>
                    </m:r>
                    <m:r>
                      <a:rPr lang="cs-CZ" b="0" i="1" smtClean="0">
                        <a:latin typeface="Cambria Math"/>
                      </a:rPr>
                      <m:t>    (3 500+2 050+900+45+135+850</m:t>
                    </m:r>
                  </m:oMath>
                </a14:m>
                <a:r>
                  <a:rPr lang="cs-CZ" dirty="0" smtClean="0"/>
                  <a:t>) Kč</a:t>
                </a:r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4664" y="3746872"/>
                <a:ext cx="6273641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1414664" y="4269296"/>
                <a:ext cx="585429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=9 820−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3 500+2 050+900+45+135+850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b="0" i="1" dirty="0" smtClean="0">
                  <a:latin typeface="Cambria Math"/>
                </a:endParaRPr>
              </a:p>
              <a:p>
                <a:r>
                  <a:rPr lang="cs-CZ" b="0" dirty="0" smtClean="0"/>
                  <a:t>=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9 820−7 480=2 340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4664" y="4269296"/>
                <a:ext cx="5854295" cy="646331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833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1432544" y="2530064"/>
            <a:ext cx="1559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38738" y="5301208"/>
            <a:ext cx="4297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Zahrádkovi zaplatili za plyn 2 340 Kč.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Přímá spojnice 14"/>
          <p:cNvCxnSpPr/>
          <p:nvPr/>
        </p:nvCxnSpPr>
        <p:spPr>
          <a:xfrm flipH="1">
            <a:off x="1124000" y="5670540"/>
            <a:ext cx="3952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1548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4815" y="118746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38739" y="118746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Zapište a vypočítejte: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4815" y="1809260"/>
            <a:ext cx="5199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a) Součin součtu a rozdílu čísel -34 a -6: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815" y="2843644"/>
            <a:ext cx="578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b) Rozdíl čísla 20 a čísla k němu opačného: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9623" y="3851756"/>
            <a:ext cx="4562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c)  Součin součtu a podílu čísel -33 a 11: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9623" y="5013176"/>
            <a:ext cx="482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d)  Podíl rozdílu čísel a součinu čísel -15 a 5: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504815" y="2197720"/>
                <a:ext cx="82040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−34+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−6</m:t>
                              </m:r>
                            </m:e>
                          </m:d>
                        </m:e>
                      </m:d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−34−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−6</m:t>
                              </m:r>
                            </m:e>
                          </m:d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−34−6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−34+6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−40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−28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=1 120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815" y="2197720"/>
                <a:ext cx="8204041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529623" y="3253640"/>
                <a:ext cx="30436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20−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−20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=20+20=40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623" y="3253640"/>
                <a:ext cx="3043654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504815" y="4221088"/>
                <a:ext cx="4710777" cy="6110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−33+11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   11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=−22∙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=2∙33=66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815" y="4221088"/>
                <a:ext cx="4710777" cy="61106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529623" y="5398728"/>
                <a:ext cx="2364750" cy="6183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−15−5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−15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−20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−75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623" y="5398728"/>
                <a:ext cx="2364750" cy="618374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725933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ovéPole 16"/>
          <p:cNvSpPr txBox="1"/>
          <p:nvPr/>
        </p:nvSpPr>
        <p:spPr>
          <a:xfrm>
            <a:off x="504815" y="1073061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75656" y="980728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Pan Pokorný si kontroloval výpis z účtu za měsíc duben 2013. Našel v něm níže uvedené údaje. Jaký byl konečný zůstatek na účtu, jestliže z měsíce března měl zůstatek  13 590 Kč?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59291444"/>
              </p:ext>
            </p:extLst>
          </p:nvPr>
        </p:nvGraphicFramePr>
        <p:xfrm>
          <a:off x="683568" y="1906164"/>
          <a:ext cx="7667587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1879"/>
                <a:gridCol w="1321252"/>
                <a:gridCol w="2736304"/>
                <a:gridCol w="1368152"/>
              </a:tblGrid>
              <a:tr h="298832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Výplata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+25</a:t>
                      </a:r>
                      <a:r>
                        <a:rPr lang="cs-CZ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000 Kč</a:t>
                      </a:r>
                      <a:endParaRPr lang="cs-CZ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Odměna za přednášku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+1 000 Kč</a:t>
                      </a:r>
                      <a:endParaRPr lang="cs-CZ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Výběr hotovosti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-1 400 Kč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Životní pojištění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-950 Kč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Stavební spoření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-3 500 Kč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Výběr hotovosti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-2 200 Kč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Penzijní spoření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-1 500 Kč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Poplatky za platby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-40 Kč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Inkaso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-8 000 Kč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Poplatky za výpis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-15 Kč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" name="TextovéPole 17"/>
          <p:cNvSpPr txBox="1"/>
          <p:nvPr/>
        </p:nvSpPr>
        <p:spPr>
          <a:xfrm>
            <a:off x="504815" y="391749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TextovéPole 18"/>
              <p:cNvSpPr txBox="1"/>
              <p:nvPr/>
            </p:nvSpPr>
            <p:spPr>
              <a:xfrm>
                <a:off x="504815" y="4301796"/>
                <a:ext cx="33493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</a:rPr>
                        <m:t>ů</m:t>
                      </m:r>
                      <m:r>
                        <a:rPr lang="cs-CZ" b="0" i="1" smtClean="0">
                          <a:latin typeface="Cambria Math"/>
                        </a:rPr>
                        <m:t>𝑣𝑜𝑑𝑛</m:t>
                      </m:r>
                      <m:r>
                        <a:rPr lang="cs-CZ" b="0" i="1" smtClean="0">
                          <a:latin typeface="Cambria Math"/>
                        </a:rPr>
                        <m:t>í </m:t>
                      </m:r>
                      <m:r>
                        <a:rPr lang="cs-CZ" b="0" i="1" smtClean="0">
                          <a:latin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</a:rPr>
                        <m:t>ů</m:t>
                      </m:r>
                      <m:r>
                        <a:rPr lang="cs-CZ" b="0" i="1" smtClean="0">
                          <a:latin typeface="Cambria Math"/>
                        </a:rPr>
                        <m:t>𝑠𝑡𝑎𝑡𝑒𝑘</m:t>
                      </m:r>
                      <m:r>
                        <a:rPr lang="cs-CZ" b="0" i="1" smtClean="0">
                          <a:latin typeface="Cambria Math"/>
                        </a:rPr>
                        <m:t>      13 590 </m:t>
                      </m:r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815" y="4301796"/>
                <a:ext cx="3349315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504815" y="4674700"/>
                <a:ext cx="423064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</a:rPr>
                        <m:t>ří</m:t>
                      </m:r>
                      <m:r>
                        <a:rPr lang="cs-CZ" b="0" i="1" smtClean="0">
                          <a:latin typeface="Cambria Math"/>
                        </a:rPr>
                        <m:t>𝑗𝑚𝑦</m:t>
                      </m:r>
                      <m:r>
                        <a:rPr lang="cs-CZ" b="0" i="1" smtClean="0">
                          <a:latin typeface="Cambria Math"/>
                        </a:rPr>
                        <m:t>    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25 000+1 000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=26 000 </m:t>
                      </m:r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815" y="4674700"/>
                <a:ext cx="4230645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504815" y="5084180"/>
                <a:ext cx="83530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latin typeface="Cambria Math"/>
                        </a:rPr>
                        <m:t>𝑑𝑎𝑗𝑒</m:t>
                      </m:r>
                      <m:r>
                        <a:rPr lang="cs-CZ" b="0" i="1" smtClean="0">
                          <a:latin typeface="Cambria Math"/>
                        </a:rPr>
                        <m:t>    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1 400+3 500+1 500+8 000+950+2 200+40+15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=17 605 </m:t>
                      </m:r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815" y="5084180"/>
                <a:ext cx="8353056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504815" y="5467916"/>
                <a:ext cx="81006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𝑘𝑜𝑛𝑒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ý </m:t>
                      </m:r>
                      <m:r>
                        <a:rPr lang="cs-CZ" b="0" i="1" smtClean="0">
                          <a:latin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</a:rPr>
                        <m:t>ů</m:t>
                      </m:r>
                      <m:r>
                        <a:rPr lang="cs-CZ" b="0" i="1" smtClean="0">
                          <a:latin typeface="Cambria Math"/>
                        </a:rPr>
                        <m:t>𝑠𝑡𝑎𝑡𝑒𝑘</m:t>
                      </m:r>
                      <m:r>
                        <a:rPr lang="cs-CZ" b="0" i="1" smtClean="0">
                          <a:latin typeface="Cambria Math"/>
                        </a:rPr>
                        <m:t>   13 590+26 000−17 605=39 590−17 605=21 985 </m:t>
                      </m:r>
                      <m:r>
                        <a:rPr lang="cs-CZ" b="0" i="1" smtClean="0">
                          <a:latin typeface="Cambria Math"/>
                        </a:rPr>
                        <m:t>𝐾</m:t>
                      </m:r>
                      <m:r>
                        <a:rPr lang="cs-CZ" b="0" i="1" smtClean="0"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815" y="5467916"/>
                <a:ext cx="8100616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554310" y="5974532"/>
            <a:ext cx="5507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Konečný zůstatek na účtu činil 21 985 Kč.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5" name="Přímá spojnice 24"/>
          <p:cNvCxnSpPr/>
          <p:nvPr/>
        </p:nvCxnSpPr>
        <p:spPr>
          <a:xfrm flipH="1">
            <a:off x="554310" y="6343864"/>
            <a:ext cx="41811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163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procvičení a upevnění základních početních operací s celými čísly. Žáci využívají základní pravidla pro počítaní se závorkami. V množině celých čísel řeší úlohy z praxe.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>
              <a:buNone/>
            </a:pPr>
            <a:endParaRPr lang="cs-CZ" b="1" u="sng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16957" y="17728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392801" y="2636912"/>
            <a:ext cx="83529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RNDr. Peter Krupka, Ph.D.: Matematika pro střední školy – 1. díl, 1. vydání 2012, DIDAKTIS, ISBN 978-80-7358-197-8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3428</TotalTime>
  <Words>457</Words>
  <Application>Microsoft Office PowerPoint</Application>
  <PresentationFormat>Předvádění na obrazovce (4:3)</PresentationFormat>
  <Paragraphs>145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Dum</cp:lastModifiedBy>
  <cp:revision>257</cp:revision>
  <dcterms:created xsi:type="dcterms:W3CDTF">2013-01-11T17:11:37Z</dcterms:created>
  <dcterms:modified xsi:type="dcterms:W3CDTF">2014-09-23T08:25:34Z</dcterms:modified>
</cp:coreProperties>
</file>