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3"/>
  </p:notesMasterIdLst>
  <p:sldIdLst>
    <p:sldId id="256" r:id="rId2"/>
    <p:sldId id="257" r:id="rId3"/>
    <p:sldId id="297" r:id="rId4"/>
    <p:sldId id="298" r:id="rId5"/>
    <p:sldId id="299" r:id="rId6"/>
    <p:sldId id="300" r:id="rId7"/>
    <p:sldId id="303" r:id="rId8"/>
    <p:sldId id="306" r:id="rId9"/>
    <p:sldId id="305" r:id="rId10"/>
    <p:sldId id="307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32" autoAdjust="0"/>
    <p:restoredTop sz="94671" autoAdjust="0"/>
  </p:normalViewPr>
  <p:slideViewPr>
    <p:cSldViewPr>
      <p:cViewPr>
        <p:scale>
          <a:sx n="75" d="100"/>
          <a:sy n="75" d="100"/>
        </p:scale>
        <p:origin x="-852" y="-61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5" Type="http://schemas.openxmlformats.org/officeDocument/2006/relationships/image" Target="../media/image44.png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Relationship Id="rId14" Type="http://schemas.openxmlformats.org/officeDocument/2006/relationships/image" Target="../media/image4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13" Type="http://schemas.openxmlformats.org/officeDocument/2006/relationships/image" Target="../media/image56.png"/><Relationship Id="rId18" Type="http://schemas.openxmlformats.org/officeDocument/2006/relationships/image" Target="../media/image61.png"/><Relationship Id="rId3" Type="http://schemas.openxmlformats.org/officeDocument/2006/relationships/image" Target="../media/image46.png"/><Relationship Id="rId21" Type="http://schemas.openxmlformats.org/officeDocument/2006/relationships/image" Target="../media/image64.png"/><Relationship Id="rId7" Type="http://schemas.openxmlformats.org/officeDocument/2006/relationships/image" Target="../media/image50.png"/><Relationship Id="rId12" Type="http://schemas.openxmlformats.org/officeDocument/2006/relationships/image" Target="../media/image55.png"/><Relationship Id="rId17" Type="http://schemas.openxmlformats.org/officeDocument/2006/relationships/image" Target="../media/image60.png"/><Relationship Id="rId2" Type="http://schemas.openxmlformats.org/officeDocument/2006/relationships/image" Target="../media/image45.png"/><Relationship Id="rId16" Type="http://schemas.openxmlformats.org/officeDocument/2006/relationships/image" Target="../media/image59.png"/><Relationship Id="rId20" Type="http://schemas.openxmlformats.org/officeDocument/2006/relationships/image" Target="../media/image6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11" Type="http://schemas.openxmlformats.org/officeDocument/2006/relationships/image" Target="../media/image54.png"/><Relationship Id="rId5" Type="http://schemas.openxmlformats.org/officeDocument/2006/relationships/image" Target="../media/image48.png"/><Relationship Id="rId15" Type="http://schemas.openxmlformats.org/officeDocument/2006/relationships/image" Target="../media/image58.png"/><Relationship Id="rId23" Type="http://schemas.openxmlformats.org/officeDocument/2006/relationships/image" Target="../media/image66.png"/><Relationship Id="rId10" Type="http://schemas.openxmlformats.org/officeDocument/2006/relationships/image" Target="../media/image53.png"/><Relationship Id="rId19" Type="http://schemas.openxmlformats.org/officeDocument/2006/relationships/image" Target="../media/image62.png"/><Relationship Id="rId4" Type="http://schemas.openxmlformats.org/officeDocument/2006/relationships/image" Target="../media/image47.png"/><Relationship Id="rId9" Type="http://schemas.openxmlformats.org/officeDocument/2006/relationships/image" Target="../media/image52.png"/><Relationship Id="rId14" Type="http://schemas.openxmlformats.org/officeDocument/2006/relationships/image" Target="../media/image57.png"/><Relationship Id="rId22" Type="http://schemas.openxmlformats.org/officeDocument/2006/relationships/image" Target="../media/image6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3" Type="http://schemas.openxmlformats.org/officeDocument/2006/relationships/image" Target="../media/image73.png"/><Relationship Id="rId7" Type="http://schemas.openxmlformats.org/officeDocument/2006/relationships/image" Target="../media/image77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png"/><Relationship Id="rId11" Type="http://schemas.openxmlformats.org/officeDocument/2006/relationships/image" Target="../media/image81.png"/><Relationship Id="rId5" Type="http://schemas.openxmlformats.org/officeDocument/2006/relationships/image" Target="../media/image75.png"/><Relationship Id="rId10" Type="http://schemas.openxmlformats.org/officeDocument/2006/relationships/image" Target="../media/image80.png"/><Relationship Id="rId4" Type="http://schemas.openxmlformats.org/officeDocument/2006/relationships/image" Target="../media/image74.png"/><Relationship Id="rId9" Type="http://schemas.openxmlformats.org/officeDocument/2006/relationships/image" Target="../media/image7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5.png"/><Relationship Id="rId4" Type="http://schemas.openxmlformats.org/officeDocument/2006/relationships/image" Target="../media/image8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6372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61882" y="3509784"/>
            <a:ext cx="4390438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Arial Black" pitchFamily="34" charset="0"/>
              </a:rPr>
              <a:t>MATEMATIKA</a:t>
            </a:r>
          </a:p>
          <a:p>
            <a:pPr algn="ctr"/>
            <a:endParaRPr lang="cs-CZ" sz="2800" dirty="0">
              <a:solidFill>
                <a:srgbClr val="00B050"/>
              </a:solidFill>
              <a:latin typeface="Arial Black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00B050"/>
                </a:solidFill>
                <a:latin typeface="Arial Black" pitchFamily="34" charset="0"/>
              </a:rPr>
              <a:t>Zlomky</a:t>
            </a:r>
          </a:p>
          <a:p>
            <a:pPr algn="ctr"/>
            <a:r>
              <a:rPr lang="cs-CZ" sz="2800" b="1" dirty="0" smtClean="0">
                <a:solidFill>
                  <a:srgbClr val="00B050"/>
                </a:solidFill>
                <a:latin typeface="Arial Black" pitchFamily="34" charset="0"/>
              </a:rPr>
              <a:t>úpravy a porovnávání zlomků</a:t>
            </a:r>
          </a:p>
          <a:p>
            <a:pPr algn="ctr"/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III-2-01-07_Operace_s_realnymi_cisly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06.2013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bdélník 25"/>
          <p:cNvSpPr/>
          <p:nvPr/>
        </p:nvSpPr>
        <p:spPr>
          <a:xfrm>
            <a:off x="6009840" y="4959628"/>
            <a:ext cx="1296144" cy="36004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343716" y="4934892"/>
            <a:ext cx="1296144" cy="36004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700103" y="4934892"/>
            <a:ext cx="1296144" cy="36004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7544" y="980728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zlomky jste se seznámili již na základní škole. Protože se velmi často používají v praxi, připomeneme si , jak se s nimi počítá.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467544" y="1772816"/>
                <a:ext cx="4392488" cy="8336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Zlomek je zápis ve tvaru: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𝑏</m:t>
                        </m:r>
                      </m:den>
                    </m:f>
                  </m:oMath>
                </a14:m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772816"/>
                <a:ext cx="4392488" cy="833626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vál 3"/>
          <p:cNvSpPr/>
          <p:nvPr/>
        </p:nvSpPr>
        <p:spPr>
          <a:xfrm>
            <a:off x="3007780" y="2249208"/>
            <a:ext cx="36004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vál 4"/>
          <p:cNvSpPr/>
          <p:nvPr/>
        </p:nvSpPr>
        <p:spPr>
          <a:xfrm>
            <a:off x="3034028" y="1772816"/>
            <a:ext cx="36004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3527884" y="1948800"/>
            <a:ext cx="576064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3546319" y="2193444"/>
            <a:ext cx="576064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3527884" y="2469922"/>
            <a:ext cx="576064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4162860" y="1768170"/>
                <a:ext cx="85151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č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itatel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2860" y="1768170"/>
                <a:ext cx="851515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4122383" y="2004963"/>
                <a:ext cx="166904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zlomkov</m:t>
                      </m:r>
                      <m:r>
                        <a:rPr lang="cs-CZ" b="0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á čá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ra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2383" y="2004963"/>
                <a:ext cx="1669047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4162860" y="2276458"/>
                <a:ext cx="13404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jmenovatel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2860" y="2276458"/>
                <a:ext cx="1340431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467544" y="2740278"/>
                <a:ext cx="612068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a, b jsou libovolná celá čísla, 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b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,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𝑛𝑢𝑙𝑜𝑢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𝑛𝑒𝑙𝑧𝑒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𝑑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ě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𝑙𝑖𝑡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!</m:t>
                        </m:r>
                      </m:e>
                    </m:d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2740278"/>
                <a:ext cx="6120680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896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Obdélník 13"/>
          <p:cNvSpPr/>
          <p:nvPr/>
        </p:nvSpPr>
        <p:spPr>
          <a:xfrm>
            <a:off x="422600" y="1673188"/>
            <a:ext cx="6480720" cy="159346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151654" y="3867579"/>
            <a:ext cx="67014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943742" y="3876465"/>
                <a:ext cx="8280920" cy="48590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Zlomky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b="0" i="0" smtClean="0">
                        <a:latin typeface="Cambria Math"/>
                      </a:rPr>
                      <m:t>, 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b="0" i="0" smtClean="0">
                        <a:latin typeface="Cambria Math"/>
                      </a:rPr>
                      <m:t>, 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b="0" i="0" smtClean="0">
                        <a:latin typeface="Cambria Math"/>
                      </a:rPr>
                      <m:t>, 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zn</m:t>
                    </m:r>
                    <m:r>
                      <a:rPr lang="cs-CZ" b="0" i="0" smtClean="0">
                        <a:latin typeface="Cambria Math"/>
                      </a:rPr>
                      <m:t>á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zorn</m:t>
                    </m:r>
                    <m:r>
                      <a:rPr lang="cs-CZ" b="0" i="0" smtClean="0">
                        <a:latin typeface="Cambria Math"/>
                      </a:rPr>
                      <m:t>ě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te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jako</m:t>
                    </m:r>
                    <m:r>
                      <a:rPr lang="cs-CZ" b="0" i="0" smtClean="0">
                        <a:latin typeface="Cambria Math"/>
                      </a:rPr>
                      <m:t> čá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sti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obd</m:t>
                    </m:r>
                    <m:r>
                      <a:rPr lang="cs-CZ" b="0" i="0" smtClean="0">
                        <a:latin typeface="Cambria Math"/>
                      </a:rPr>
                      <m:t>é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ln</m:t>
                    </m:r>
                    <m:r>
                      <a:rPr lang="cs-CZ" b="0" i="0" smtClean="0">
                        <a:latin typeface="Cambria Math"/>
                      </a:rPr>
                      <m:t>í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ku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a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jejich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velikosti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porovnejte</m:t>
                    </m:r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3742" y="3876465"/>
                <a:ext cx="8280920" cy="48590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l="-663"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38933789"/>
              </p:ext>
            </p:extLst>
          </p:nvPr>
        </p:nvGraphicFramePr>
        <p:xfrm>
          <a:off x="1085608" y="4574852"/>
          <a:ext cx="1296144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614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76581188"/>
              </p:ext>
            </p:extLst>
          </p:nvPr>
        </p:nvGraphicFramePr>
        <p:xfrm>
          <a:off x="2691163" y="4564052"/>
          <a:ext cx="1296144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  <a:gridCol w="64807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84681962"/>
              </p:ext>
            </p:extLst>
          </p:nvPr>
        </p:nvGraphicFramePr>
        <p:xfrm>
          <a:off x="4343716" y="4574852"/>
          <a:ext cx="1296144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988"/>
                <a:gridCol w="432048"/>
                <a:gridCol w="42210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43271023"/>
              </p:ext>
            </p:extLst>
          </p:nvPr>
        </p:nvGraphicFramePr>
        <p:xfrm>
          <a:off x="6009840" y="4564052"/>
          <a:ext cx="1296144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036"/>
                <a:gridCol w="324036"/>
                <a:gridCol w="324036"/>
                <a:gridCol w="32403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3" name="Obdélník 22"/>
          <p:cNvSpPr/>
          <p:nvPr/>
        </p:nvSpPr>
        <p:spPr>
          <a:xfrm>
            <a:off x="1092376" y="4934892"/>
            <a:ext cx="1296144" cy="36004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422600" y="5541968"/>
            <a:ext cx="8325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obrázků je vidět, že zlomky představují stejné časti obdélníku, to znamená, že platí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9" name="TextovéPole 28"/>
              <p:cNvSpPr txBox="1"/>
              <p:nvPr/>
            </p:nvSpPr>
            <p:spPr>
              <a:xfrm>
                <a:off x="1006679" y="6010668"/>
                <a:ext cx="1659429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6679" y="6010668"/>
                <a:ext cx="1659429" cy="6127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Obdélník 5"/>
              <p:cNvSpPr/>
              <p:nvPr/>
            </p:nvSpPr>
            <p:spPr>
              <a:xfrm flipH="1">
                <a:off x="733403" y="4629424"/>
                <a:ext cx="294652" cy="61093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733403" y="4629424"/>
                <a:ext cx="294652" cy="610936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0" name="Obdélník 29"/>
              <p:cNvSpPr/>
              <p:nvPr/>
            </p:nvSpPr>
            <p:spPr>
              <a:xfrm flipH="1">
                <a:off x="2388520" y="4654160"/>
                <a:ext cx="294652" cy="61093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0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0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0" name="Obdélník 2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2388520" y="4654160"/>
                <a:ext cx="294652" cy="610936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1" name="Obdélník 30"/>
              <p:cNvSpPr/>
              <p:nvPr/>
            </p:nvSpPr>
            <p:spPr>
              <a:xfrm flipH="1">
                <a:off x="3997800" y="4629424"/>
                <a:ext cx="294652" cy="61093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0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0" smtClean="0">
                              <a:latin typeface="Cambria Math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1" name="Obdélník 3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3997800" y="4629424"/>
                <a:ext cx="294652" cy="610936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2" name="Obdélník 31"/>
              <p:cNvSpPr/>
              <p:nvPr/>
            </p:nvSpPr>
            <p:spPr>
              <a:xfrm flipH="1">
                <a:off x="5655416" y="4629424"/>
                <a:ext cx="294652" cy="61093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0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0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2" name="Obdélník 3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5655416" y="4629424"/>
                <a:ext cx="294652" cy="610936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3541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5" grpId="0" animBg="1"/>
      <p:bldP spid="3" grpId="0" animBg="1"/>
      <p:bldP spid="4" grpId="0" animBg="1"/>
      <p:bldP spid="5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23" grpId="0" animBg="1"/>
      <p:bldP spid="28" grpId="0"/>
      <p:bldP spid="29" grpId="0" animBg="1"/>
      <p:bldP spid="6" grpId="0" animBg="1"/>
      <p:bldP spid="30" grpId="0" animBg="1"/>
      <p:bldP spid="31" grpId="0" animBg="1"/>
      <p:bldP spid="3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39552" y="1052736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zřejmé, že zlomky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2699792" y="931036"/>
                <a:ext cx="877163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931036"/>
                <a:ext cx="877163" cy="6127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3557899" y="1052736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vzniknou ze zlomku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5712852" y="939730"/>
                <a:ext cx="370614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12852" y="939730"/>
                <a:ext cx="370614" cy="610936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6156176" y="1060532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ak, že čitatele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1588150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jmenovatele daného zlomku vynásobíme dvěma, třemi a čtyřmi.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202019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Platí tedy: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2366468"/>
            <a:ext cx="8208912" cy="9233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Hodnota zlomku se nezmění, vynásobíme-li jeho čitatele i jmenovatele stejným nenulovým číslem.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Této úpravě říkáme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rozšiřování zlomků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30464" y="3717032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49940" y="3691150"/>
            <a:ext cx="3594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Rozšiřte zlomky podle zadání: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485945" y="4108779"/>
                <a:ext cx="2719270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𝑟𝑜𝑧</m:t>
                      </m:r>
                      <m:r>
                        <a:rPr lang="cs-CZ" b="0" i="1" smtClean="0">
                          <a:latin typeface="Cambria Math"/>
                        </a:rPr>
                        <m:t>š</m:t>
                      </m:r>
                      <m:r>
                        <a:rPr lang="cs-CZ" b="0" i="1" smtClean="0">
                          <a:latin typeface="Cambria Math"/>
                        </a:rPr>
                        <m:t>𝑖</m:t>
                      </m:r>
                      <m:r>
                        <a:rPr lang="cs-CZ" b="0" i="1" smtClean="0">
                          <a:latin typeface="Cambria Math"/>
                        </a:rPr>
                        <m:t>ř</m:t>
                      </m:r>
                      <m:r>
                        <a:rPr lang="cs-CZ" b="0" i="1" smtClean="0">
                          <a:latin typeface="Cambria Math"/>
                        </a:rPr>
                        <m:t>𝑡𝑒</m:t>
                      </m:r>
                      <m:r>
                        <a:rPr lang="cs-CZ" b="0" i="1" smtClean="0">
                          <a:latin typeface="Cambria Math"/>
                        </a:rPr>
                        <m:t> čí</m:t>
                      </m:r>
                      <m:r>
                        <a:rPr lang="cs-CZ" b="0" i="1" smtClean="0">
                          <a:latin typeface="Cambria Math"/>
                        </a:rPr>
                        <m:t>𝑠𝑙𝑒𝑚</m:t>
                      </m:r>
                      <m:r>
                        <a:rPr lang="cs-CZ" b="0" i="1" smtClean="0">
                          <a:latin typeface="Cambria Math"/>
                        </a:rPr>
                        <m:t> 3.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945" y="4108779"/>
                <a:ext cx="2719270" cy="618311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491125" y="4733031"/>
                <a:ext cx="2664191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𝑟𝑜𝑧</m:t>
                      </m:r>
                      <m:r>
                        <a:rPr lang="cs-CZ" b="0" i="1" smtClean="0">
                          <a:latin typeface="Cambria Math"/>
                        </a:rPr>
                        <m:t>š</m:t>
                      </m:r>
                      <m:r>
                        <a:rPr lang="cs-CZ" b="0" i="1" smtClean="0">
                          <a:latin typeface="Cambria Math"/>
                        </a:rPr>
                        <m:t>𝑖</m:t>
                      </m:r>
                      <m:r>
                        <a:rPr lang="cs-CZ" b="0" i="1" smtClean="0">
                          <a:latin typeface="Cambria Math"/>
                        </a:rPr>
                        <m:t>ř</m:t>
                      </m:r>
                      <m:r>
                        <a:rPr lang="cs-CZ" b="0" i="1" smtClean="0">
                          <a:latin typeface="Cambria Math"/>
                        </a:rPr>
                        <m:t>𝑡𝑒</m:t>
                      </m:r>
                      <m:r>
                        <a:rPr lang="cs-CZ" b="0" i="1" smtClean="0">
                          <a:latin typeface="Cambria Math"/>
                        </a:rPr>
                        <m:t> čí</m:t>
                      </m:r>
                      <m:r>
                        <a:rPr lang="cs-CZ" b="0" i="1" smtClean="0">
                          <a:latin typeface="Cambria Math"/>
                        </a:rPr>
                        <m:t>𝑠𝑙𝑒𝑚</m:t>
                      </m:r>
                      <m:r>
                        <a:rPr lang="cs-CZ" b="0" i="1" smtClean="0">
                          <a:latin typeface="Cambria Math"/>
                        </a:rPr>
                        <m:t> 5.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1125" y="4733031"/>
                <a:ext cx="2664191" cy="6127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8" name="TextovéPole 47"/>
              <p:cNvSpPr txBox="1"/>
              <p:nvPr/>
            </p:nvSpPr>
            <p:spPr>
              <a:xfrm>
                <a:off x="485945" y="5359452"/>
                <a:ext cx="2647200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𝑟𝑜𝑧</m:t>
                      </m:r>
                      <m:r>
                        <a:rPr lang="cs-CZ" b="0" i="1" smtClean="0">
                          <a:latin typeface="Cambria Math"/>
                        </a:rPr>
                        <m:t>š</m:t>
                      </m:r>
                      <m:r>
                        <a:rPr lang="cs-CZ" b="0" i="1" smtClean="0">
                          <a:latin typeface="Cambria Math"/>
                        </a:rPr>
                        <m:t>𝑖</m:t>
                      </m:r>
                      <m:r>
                        <a:rPr lang="cs-CZ" b="0" i="1" smtClean="0">
                          <a:latin typeface="Cambria Math"/>
                        </a:rPr>
                        <m:t>ř</m:t>
                      </m:r>
                      <m:r>
                        <a:rPr lang="cs-CZ" b="0" i="1" smtClean="0">
                          <a:latin typeface="Cambria Math"/>
                        </a:rPr>
                        <m:t>𝑡𝑒</m:t>
                      </m:r>
                      <m:r>
                        <a:rPr lang="cs-CZ" b="0" i="1" smtClean="0">
                          <a:latin typeface="Cambria Math"/>
                        </a:rPr>
                        <m:t> čí</m:t>
                      </m:r>
                      <m:r>
                        <a:rPr lang="cs-CZ" b="0" i="1" smtClean="0">
                          <a:latin typeface="Cambria Math"/>
                        </a:rPr>
                        <m:t>𝑠𝑙𝑒𝑚</m:t>
                      </m:r>
                      <m:r>
                        <a:rPr lang="cs-CZ" b="0" i="1" smtClean="0">
                          <a:latin typeface="Cambria Math"/>
                        </a:rPr>
                        <m:t> 20.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945" y="5359452"/>
                <a:ext cx="2647200" cy="617348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9" name="TextovéPole 48"/>
              <p:cNvSpPr txBox="1"/>
              <p:nvPr/>
            </p:nvSpPr>
            <p:spPr>
              <a:xfrm>
                <a:off x="491125" y="5958126"/>
                <a:ext cx="2571858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𝑟𝑜𝑧</m:t>
                      </m:r>
                      <m:r>
                        <a:rPr lang="cs-CZ" b="0" i="1" smtClean="0">
                          <a:latin typeface="Cambria Math"/>
                        </a:rPr>
                        <m:t>š</m:t>
                      </m:r>
                      <m:r>
                        <a:rPr lang="cs-CZ" b="0" i="1" smtClean="0">
                          <a:latin typeface="Cambria Math"/>
                        </a:rPr>
                        <m:t>𝑖</m:t>
                      </m:r>
                      <m:r>
                        <a:rPr lang="cs-CZ" b="0" i="1" smtClean="0">
                          <a:latin typeface="Cambria Math"/>
                        </a:rPr>
                        <m:t>ř</m:t>
                      </m:r>
                      <m:r>
                        <a:rPr lang="cs-CZ" b="0" i="1" smtClean="0">
                          <a:latin typeface="Cambria Math"/>
                        </a:rPr>
                        <m:t>𝑡𝑒</m:t>
                      </m:r>
                      <m:r>
                        <a:rPr lang="cs-CZ" b="0" i="1" smtClean="0">
                          <a:latin typeface="Cambria Math"/>
                        </a:rPr>
                        <m:t> čí</m:t>
                      </m:r>
                      <m:r>
                        <a:rPr lang="cs-CZ" b="0" i="1" smtClean="0">
                          <a:latin typeface="Cambria Math"/>
                        </a:rPr>
                        <m:t>𝑠𝑙𝑒𝑚</m:t>
                      </m:r>
                      <m:r>
                        <a:rPr lang="cs-CZ" b="0" i="1" smtClean="0">
                          <a:latin typeface="Cambria Math"/>
                        </a:rPr>
                        <m:t> 9.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1125" y="5958126"/>
                <a:ext cx="2571858" cy="612796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3893114" y="4108779"/>
                <a:ext cx="2031325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3114" y="4108779"/>
                <a:ext cx="2031325" cy="618311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0" name="TextovéPole 49"/>
              <p:cNvSpPr txBox="1"/>
              <p:nvPr/>
            </p:nvSpPr>
            <p:spPr>
              <a:xfrm>
                <a:off x="3893114" y="4741141"/>
                <a:ext cx="2031325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210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410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3114" y="4741141"/>
                <a:ext cx="2031325" cy="618311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1" name="TextovéPole 50"/>
              <p:cNvSpPr txBox="1"/>
              <p:nvPr/>
            </p:nvSpPr>
            <p:spPr>
              <a:xfrm>
                <a:off x="3893114" y="5362172"/>
                <a:ext cx="1903085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∙20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∙20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140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3114" y="5362172"/>
                <a:ext cx="1903085" cy="618374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2" name="TextovéPole 51"/>
              <p:cNvSpPr txBox="1"/>
              <p:nvPr/>
            </p:nvSpPr>
            <p:spPr>
              <a:xfrm>
                <a:off x="3918250" y="5961544"/>
                <a:ext cx="2031325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56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50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8250" y="5961544"/>
                <a:ext cx="2031325" cy="612796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81121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 animBg="1"/>
      <p:bldP spid="47" grpId="0" animBg="1"/>
      <p:bldP spid="15" grpId="0"/>
      <p:bldP spid="16" grpId="0" animBg="1"/>
      <p:bldP spid="17" grpId="0" animBg="1"/>
      <p:bldP spid="48" grpId="0" animBg="1"/>
      <p:bldP spid="49" grpId="0" animBg="1"/>
      <p:bldP spid="18" grpId="0" animBg="1"/>
      <p:bldP spid="50" grpId="0" animBg="1"/>
      <p:bldP spid="51" grpId="0" animBg="1"/>
      <p:bldP spid="5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550555" y="2636912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8691" y="980728"/>
            <a:ext cx="30251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Podobně platí i pro dělení: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8691" y="1350060"/>
            <a:ext cx="7921741" cy="9233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Hodnota zlomku se nezmění, vydělíme-li jeho čitatele i jmenovatele stejným nenulovým číslem.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Této úpravě říkáme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krácení zlomků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2647356"/>
            <a:ext cx="26030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Zkraťte dané zlomky 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4963" y="3140968"/>
            <a:ext cx="7935469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Zlomek je v základním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tvaru, jestliže jeho čitatel a jmenovatel jsou čísla nesoudělná (kromě jedničky nemají společné  dělitele).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524963" y="4005064"/>
                <a:ext cx="1363707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1 440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960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963" y="4005064"/>
                <a:ext cx="1363707" cy="6127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524963" y="4797152"/>
                <a:ext cx="1180388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125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850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963" y="4797152"/>
                <a:ext cx="1180388" cy="61837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550555" y="5589240"/>
                <a:ext cx="1163395" cy="6099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555" y="5589240"/>
                <a:ext cx="1163395" cy="609911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2034129" y="4005064"/>
                <a:ext cx="3724096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1 440 :10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960 :10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144 :12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96 :12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12 :4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 :4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4129" y="4005064"/>
                <a:ext cx="3724096" cy="6127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2050537" y="4779925"/>
                <a:ext cx="3211135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125 :5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850 :5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170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 :5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170 :5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𝟑𝟒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0537" y="4779925"/>
                <a:ext cx="3211135" cy="618374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2034129" y="5589240"/>
                <a:ext cx="1656223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44 :11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121 :11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𝟏𝟏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4129" y="5589240"/>
                <a:ext cx="1656223" cy="610936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3690352" y="2647356"/>
            <a:ext cx="2033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z</a:t>
            </a:r>
            <a:r>
              <a:rPr lang="cs-CZ" b="1" dirty="0" smtClean="0"/>
              <a:t>ákladní tvar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1666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3" grpId="0" animBg="1"/>
      <p:bldP spid="4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/>
      <p:bldP spid="1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296504" y="1187460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56347" y="1187460"/>
            <a:ext cx="2476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Uveďte příklad: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296504" y="1811666"/>
                <a:ext cx="420762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𝑧𝑙𝑜𝑚𝑘𝑢</m:t>
                      </m:r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</a:rPr>
                        <m:t>𝑘𝑡𝑒𝑟</m:t>
                      </m:r>
                      <m:r>
                        <a:rPr lang="cs-CZ" b="0" i="1" smtClean="0">
                          <a:latin typeface="Cambria Math"/>
                        </a:rPr>
                        <m:t>ý </m:t>
                      </m:r>
                      <m:r>
                        <a:rPr lang="cs-CZ" b="0" i="1" smtClean="0">
                          <a:latin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𝑧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𝑘𝑙𝑎𝑑𝑛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𝑡𝑣𝑎𝑟𝑢</m:t>
                      </m:r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6504" y="1811666"/>
                <a:ext cx="4207626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14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329712" y="2371397"/>
                <a:ext cx="44969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𝑧𝑙𝑜𝑚𝑘𝑢</m:t>
                      </m:r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</a:rPr>
                        <m:t>𝑘𝑡𝑒𝑟</m:t>
                      </m:r>
                      <m:r>
                        <a:rPr lang="cs-CZ" b="0" i="1" smtClean="0">
                          <a:latin typeface="Cambria Math"/>
                        </a:rPr>
                        <m:t>ý </m:t>
                      </m:r>
                      <m:r>
                        <a:rPr lang="cs-CZ" b="0" i="1" smtClean="0">
                          <a:latin typeface="Cambria Math"/>
                        </a:rPr>
                        <m:t>𝑛𝑒𝑛</m:t>
                      </m:r>
                      <m:r>
                        <a:rPr lang="cs-CZ" b="0" i="1" smtClean="0">
                          <a:latin typeface="Cambria Math"/>
                        </a:rPr>
                        <m:t>í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𝑧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𝑘𝑙𝑎𝑑𝑛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𝑡𝑣𝑎𝑟𝑢</m:t>
                      </m:r>
                      <m:r>
                        <a:rPr lang="cs-CZ" b="0" i="1" smtClean="0">
                          <a:latin typeface="Cambria Math"/>
                        </a:rPr>
                        <m:t>: 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712" y="2371397"/>
                <a:ext cx="4496936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14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296504" y="2905444"/>
                <a:ext cx="71402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 c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) </m:t>
                    </m:r>
                    <m:r>
                      <a:rPr lang="cs-CZ" b="0" i="1" smtClean="0">
                        <a:latin typeface="Cambria Math"/>
                      </a:rPr>
                      <m:t>𝑧𝑙𝑜𝑚𝑘𝑢</m:t>
                    </m:r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𝑘𝑡𝑒𝑟</m:t>
                    </m:r>
                    <m:r>
                      <a:rPr lang="cs-CZ" b="0" i="1" smtClean="0">
                        <a:latin typeface="Cambria Math"/>
                      </a:rPr>
                      <m:t>ý </m:t>
                    </m:r>
                    <m:r>
                      <a:rPr lang="cs-CZ" b="0" i="1" smtClean="0">
                        <a:latin typeface="Cambria Math"/>
                      </a:rPr>
                      <m:t>𝑛𝑒𝑛</m:t>
                    </m:r>
                    <m:r>
                      <a:rPr lang="cs-CZ" b="0" i="1" smtClean="0">
                        <a:latin typeface="Cambria Math"/>
                      </a:rPr>
                      <m:t>í </m:t>
                    </m:r>
                    <m:r>
                      <a:rPr lang="cs-CZ" b="0" i="1" smtClean="0">
                        <a:latin typeface="Cambria Math"/>
                      </a:rPr>
                      <m:t>𝑣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</a:rPr>
                      <m:t>á</m:t>
                    </m:r>
                    <m:r>
                      <a:rPr lang="cs-CZ" b="0" i="1" smtClean="0">
                        <a:latin typeface="Cambria Math"/>
                      </a:rPr>
                      <m:t>𝑘𝑙𝑎𝑑𝑛</m:t>
                    </m:r>
                    <m:r>
                      <a:rPr lang="cs-CZ" b="0" i="1" smtClean="0">
                        <a:latin typeface="Cambria Math"/>
                      </a:rPr>
                      <m:t>í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𝑡𝑣𝑎𝑟𝑢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𝑗𝑒h𝑜</m:t>
                    </m:r>
                    <m:r>
                      <a:rPr lang="cs-CZ" b="0" i="1" smtClean="0">
                        <a:latin typeface="Cambria Math"/>
                      </a:rPr>
                      <m:t> č</m:t>
                    </m:r>
                    <m:r>
                      <a:rPr lang="cs-CZ" b="0" i="1" smtClean="0">
                        <a:latin typeface="Cambria Math"/>
                      </a:rPr>
                      <m:t>𝑖𝑡𝑎𝑡𝑒𝑙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𝑝𝑟𝑣𝑜</m:t>
                    </m:r>
                    <m:r>
                      <a:rPr lang="cs-CZ" b="0" i="1" smtClean="0">
                        <a:latin typeface="Cambria Math"/>
                      </a:rPr>
                      <m:t>čí</m:t>
                    </m:r>
                    <m:r>
                      <a:rPr lang="cs-CZ" b="0" i="1" smtClean="0">
                        <a:latin typeface="Cambria Math"/>
                      </a:rPr>
                      <m:t>𝑠𝑙𝑜</m:t>
                    </m:r>
                    <m:r>
                      <a:rPr lang="cs-CZ" b="0" i="1" smtClean="0">
                        <a:latin typeface="Cambria Math"/>
                      </a:rPr>
                      <m:t>: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6504" y="2905444"/>
                <a:ext cx="7140224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85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4585818" y="1664286"/>
                <a:ext cx="1423788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𝑛𝑎𝑝</m:t>
                      </m:r>
                      <m:r>
                        <a:rPr lang="cs-CZ" b="0" i="1" smtClean="0">
                          <a:latin typeface="Cambria Math"/>
                        </a:rPr>
                        <m:t>ř.: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13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5818" y="1664286"/>
                <a:ext cx="1423788" cy="6127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4806448" y="2206638"/>
                <a:ext cx="1731564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𝑛𝑎𝑝</m:t>
                      </m:r>
                      <m:r>
                        <a:rPr lang="cs-CZ" b="0" i="1" smtClean="0">
                          <a:latin typeface="Cambria Math"/>
                        </a:rPr>
                        <m:t>ř.: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6448" y="2206638"/>
                <a:ext cx="1731564" cy="618311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7177023" y="2755426"/>
                <a:ext cx="1603324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𝑛𝑎𝑝</m:t>
                      </m:r>
                      <m:r>
                        <a:rPr lang="cs-CZ" b="0" i="1" smtClean="0">
                          <a:latin typeface="Cambria Math"/>
                        </a:rPr>
                        <m:t>ř.: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66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77023" y="2755426"/>
                <a:ext cx="1603324" cy="610936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0"/>
              <p:cNvSpPr txBox="1"/>
              <p:nvPr/>
            </p:nvSpPr>
            <p:spPr>
              <a:xfrm>
                <a:off x="296504" y="3506134"/>
                <a:ext cx="64604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𝑧𝑙𝑜𝑚𝑘𝑢</m:t>
                      </m:r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</a:rPr>
                        <m:t>𝑗𝑒h𝑜</m:t>
                      </m:r>
                      <m:r>
                        <a:rPr lang="cs-CZ" b="0" i="1" smtClean="0">
                          <a:latin typeface="Cambria Math"/>
                        </a:rPr>
                        <m:t>ž č</m:t>
                      </m:r>
                      <m:r>
                        <a:rPr lang="cs-CZ" b="0" i="1" smtClean="0">
                          <a:latin typeface="Cambria Math"/>
                        </a:rPr>
                        <m:t>𝑖𝑡𝑎𝑡𝑒𝑙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𝑗𝑚𝑒𝑛𝑜𝑣𝑎𝑡𝑒𝑙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𝑗𝑠𝑜𝑢</m:t>
                      </m:r>
                      <m:r>
                        <a:rPr lang="cs-CZ" b="0" i="1" smtClean="0">
                          <a:latin typeface="Cambria Math"/>
                        </a:rPr>
                        <m:t> čí</m:t>
                      </m:r>
                      <m:r>
                        <a:rPr lang="cs-CZ" b="0" i="1" smtClean="0">
                          <a:latin typeface="Cambria Math"/>
                        </a:rPr>
                        <m:t>𝑠𝑙𝑎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𝑛𝑒𝑠𝑜𝑢𝑑</m:t>
                      </m:r>
                      <m:r>
                        <a:rPr lang="cs-CZ" b="0" i="1" smtClean="0">
                          <a:latin typeface="Cambria Math"/>
                        </a:rPr>
                        <m:t>ě</m:t>
                      </m:r>
                      <m:r>
                        <a:rPr lang="cs-CZ" b="0" i="1" smtClean="0">
                          <a:latin typeface="Cambria Math"/>
                        </a:rPr>
                        <m:t>𝑙𝑛</m:t>
                      </m:r>
                      <m:r>
                        <a:rPr lang="cs-CZ" b="0" i="1" smtClean="0">
                          <a:latin typeface="Cambria Math"/>
                        </a:rPr>
                        <m:t>á: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6504" y="3506134"/>
                <a:ext cx="6460423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TextovéPole 21"/>
              <p:cNvSpPr txBox="1"/>
              <p:nvPr/>
            </p:nvSpPr>
            <p:spPr>
              <a:xfrm>
                <a:off x="6644716" y="3366362"/>
                <a:ext cx="1731564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𝑛𝑎𝑝</m:t>
                      </m:r>
                      <m:r>
                        <a:rPr lang="cs-CZ" b="0" i="1" smtClean="0">
                          <a:latin typeface="Cambria Math"/>
                        </a:rPr>
                        <m:t>ř.: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44716" y="3366362"/>
                <a:ext cx="1731564" cy="6127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361352" y="4115922"/>
                <a:ext cx="34036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𝑛𝑎𝑣𝑧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𝑗𝑒𝑚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𝑜𝑝𝑎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𝑐h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𝑧𝑙𝑜𝑚𝑘</m:t>
                      </m:r>
                      <m:r>
                        <a:rPr lang="cs-CZ" b="0" i="1" smtClean="0">
                          <a:latin typeface="Cambria Math"/>
                        </a:rPr>
                        <m:t>ů: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352" y="4115922"/>
                <a:ext cx="3403688" cy="36933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2" name="TextovéPole 51"/>
              <p:cNvSpPr txBox="1"/>
              <p:nvPr/>
            </p:nvSpPr>
            <p:spPr>
              <a:xfrm>
                <a:off x="3842984" y="3949026"/>
                <a:ext cx="1772472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𝑛𝑎𝑝</m:t>
                      </m:r>
                      <m:r>
                        <a:rPr lang="cs-CZ" b="0" i="1" smtClean="0">
                          <a:latin typeface="Cambria Math"/>
                        </a:rPr>
                        <m:t>ř.: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 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2984" y="3949026"/>
                <a:ext cx="1772472" cy="610936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3" name="TextovéPole 52"/>
              <p:cNvSpPr txBox="1"/>
              <p:nvPr/>
            </p:nvSpPr>
            <p:spPr>
              <a:xfrm>
                <a:off x="322096" y="4691986"/>
                <a:ext cx="38413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𝑛𝑎𝑣𝑧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𝑗𝑒𝑚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𝑝</m:t>
                      </m:r>
                      <m:r>
                        <a:rPr lang="cs-CZ" b="0" i="1" smtClean="0">
                          <a:latin typeface="Cambria Math"/>
                        </a:rPr>
                        <m:t>ř</m:t>
                      </m:r>
                      <m:r>
                        <a:rPr lang="cs-CZ" b="0" i="1" smtClean="0">
                          <a:latin typeface="Cambria Math"/>
                        </a:rPr>
                        <m:t>𝑒𝑣𝑟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𝑐𝑒𝑛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𝑐h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𝑧𝑙𝑜𝑚𝑘</m:t>
                      </m:r>
                      <m:r>
                        <a:rPr lang="cs-CZ" b="0" i="1" smtClean="0">
                          <a:latin typeface="Cambria Math"/>
                        </a:rPr>
                        <m:t>ů: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096" y="4691986"/>
                <a:ext cx="3841373" cy="369332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4" name="TextovéPole 53"/>
              <p:cNvSpPr txBox="1"/>
              <p:nvPr/>
            </p:nvSpPr>
            <p:spPr>
              <a:xfrm>
                <a:off x="4163469" y="4570286"/>
                <a:ext cx="1535228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𝑛𝑎𝑝</m:t>
                      </m:r>
                      <m:r>
                        <a:rPr lang="cs-CZ" b="0" i="1" smtClean="0">
                          <a:latin typeface="Cambria Math"/>
                        </a:rPr>
                        <m:t>ř.: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3469" y="4570286"/>
                <a:ext cx="1535228" cy="612732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5" name="TextovéPole 54"/>
              <p:cNvSpPr txBox="1"/>
              <p:nvPr/>
            </p:nvSpPr>
            <p:spPr>
              <a:xfrm>
                <a:off x="361352" y="5258758"/>
                <a:ext cx="583281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𝑔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𝑧𝑙𝑜𝑚𝑘𝑢</m:t>
                      </m:r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</a:rPr>
                        <m:t>𝑗𝑒h𝑜</m:t>
                      </m:r>
                      <m:r>
                        <a:rPr lang="cs-CZ" b="0" i="1" smtClean="0">
                          <a:latin typeface="Cambria Math"/>
                        </a:rPr>
                        <m:t>ž č</m:t>
                      </m:r>
                      <m:r>
                        <a:rPr lang="cs-CZ" b="0" i="1" smtClean="0">
                          <a:latin typeface="Cambria Math"/>
                        </a:rPr>
                        <m:t>𝑖𝑡𝑎𝑡𝑒𝑙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𝑡𝑟𝑜𝑗𝑛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𝑠𝑜𝑏𝑘𝑒𝑚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𝑗𝑚𝑒𝑛𝑜𝑣𝑎𝑡𝑒𝑙𝑒</m:t>
                      </m:r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352" y="5258758"/>
                <a:ext cx="5832815" cy="369332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6" name="TextovéPole 55"/>
              <p:cNvSpPr txBox="1"/>
              <p:nvPr/>
            </p:nvSpPr>
            <p:spPr>
              <a:xfrm>
                <a:off x="6260423" y="5121190"/>
                <a:ext cx="1221809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𝑛𝑎𝑝</m:t>
                      </m:r>
                      <m:r>
                        <a:rPr lang="cs-CZ" b="0" i="1" smtClean="0">
                          <a:latin typeface="Cambria Math"/>
                        </a:rPr>
                        <m:t>ř.: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0423" y="5121190"/>
                <a:ext cx="1221809" cy="612732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422387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20" grpId="0" animBg="1"/>
      <p:bldP spid="22" grpId="0" animBg="1"/>
      <p:bldP spid="52" grpId="0" animBg="1"/>
      <p:bldP spid="54" grpId="0" animBg="1"/>
      <p:bldP spid="5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4815" y="1187460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87460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Doplňte vhodná čísla za proměnnou a, aby platila rovnost: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762381" y="1772816"/>
                <a:ext cx="1138517" cy="565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2=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2381" y="1772816"/>
                <a:ext cx="1138517" cy="5657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2195736" y="1871016"/>
                <a:ext cx="93410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=14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1871016"/>
                <a:ext cx="934102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762381" y="2430881"/>
                <a:ext cx="1134733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3=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2381" y="2430881"/>
                <a:ext cx="1134733" cy="6127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2195736" y="2552581"/>
                <a:ext cx="8571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=2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2552581"/>
                <a:ext cx="857158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821776" y="3104583"/>
                <a:ext cx="1189043" cy="5648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1=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21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1776" y="3104583"/>
                <a:ext cx="1189043" cy="564898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2195736" y="3202366"/>
                <a:ext cx="93410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=21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3202366"/>
                <a:ext cx="934102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4043040" y="1714406"/>
                <a:ext cx="1221938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3040" y="1714406"/>
                <a:ext cx="1221938" cy="616515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5868144" y="1828513"/>
                <a:ext cx="8058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44" y="1828513"/>
                <a:ext cx="805862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475202" y="4005064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4010372" y="2338548"/>
                <a:ext cx="1405641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0372" y="2338548"/>
                <a:ext cx="1405641" cy="618311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5848553" y="2317487"/>
                <a:ext cx="1095172" cy="6117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8553" y="2317487"/>
                <a:ext cx="1095172" cy="611771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Šipka doprava 14"/>
          <p:cNvSpPr/>
          <p:nvPr/>
        </p:nvSpPr>
        <p:spPr>
          <a:xfrm>
            <a:off x="6945213" y="2552581"/>
            <a:ext cx="288032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7380312" y="2441976"/>
                <a:ext cx="8058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=7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0312" y="2441976"/>
                <a:ext cx="805862" cy="369332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4059684" y="3081596"/>
                <a:ext cx="1509901" cy="6108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) 25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9684" y="3081596"/>
                <a:ext cx="1509901" cy="610873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5822845" y="3091065"/>
                <a:ext cx="1223412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=25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22845" y="3091065"/>
                <a:ext cx="1223412" cy="612732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Šipka doprava 18"/>
          <p:cNvSpPr/>
          <p:nvPr/>
        </p:nvSpPr>
        <p:spPr>
          <a:xfrm>
            <a:off x="7089229" y="3294699"/>
            <a:ext cx="288032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7524328" y="3212765"/>
                <a:ext cx="8058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24328" y="3212765"/>
                <a:ext cx="805862" cy="369332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1189049" y="4005064"/>
            <a:ext cx="6889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Vyjádřete zlomkem, jakou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částí celku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následující hodnoty: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TextovéPole 21"/>
              <p:cNvSpPr txBox="1"/>
              <p:nvPr/>
            </p:nvSpPr>
            <p:spPr>
              <a:xfrm>
                <a:off x="411850" y="4468470"/>
                <a:ext cx="43615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15 </m:t>
                      </m:r>
                      <m:r>
                        <a:rPr lang="cs-CZ" b="0" i="1" smtClean="0">
                          <a:latin typeface="Cambria Math"/>
                        </a:rPr>
                        <m:t>𝑚𝑖𝑛𝑢𝑡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</a:rPr>
                        <m:t> ______________________</m:t>
                      </m:r>
                      <m:r>
                        <a:rPr lang="cs-CZ" b="0" i="1" smtClean="0">
                          <a:latin typeface="Cambria Math"/>
                        </a:rPr>
                        <m:t>h𝑜𝑑𝑖𝑛𝑦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850" y="4468470"/>
                <a:ext cx="4361579" cy="369332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430829" y="4998184"/>
                <a:ext cx="43236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ř</m:t>
                      </m:r>
                      <m:r>
                        <a:rPr lang="cs-CZ" b="0" i="1" smtClean="0">
                          <a:latin typeface="Cambria Math"/>
                        </a:rPr>
                        <m:t>𝑖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h𝑜𝑑𝑖𝑛𝑦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𝑗𝑠𝑜𝑢</m:t>
                      </m:r>
                      <m:r>
                        <a:rPr lang="cs-CZ" b="0" i="1" smtClean="0">
                          <a:latin typeface="Cambria Math"/>
                        </a:rPr>
                        <m:t>______________________</m:t>
                      </m:r>
                      <m:r>
                        <a:rPr lang="cs-CZ" b="0" i="1" smtClean="0">
                          <a:latin typeface="Cambria Math"/>
                        </a:rPr>
                        <m:t>𝑑𝑛𝑒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0829" y="4998184"/>
                <a:ext cx="4323620" cy="369332"/>
              </a:xfrm>
              <a:prstGeom prst="rect">
                <a:avLst/>
              </a:prstGeom>
              <a:blipFill rotWithShape="1">
                <a:blip r:embed="rId17" cstate="print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411850" y="5510996"/>
                <a:ext cx="466403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8 </m:t>
                      </m:r>
                      <m:r>
                        <a:rPr lang="cs-CZ" b="0" i="1" smtClean="0">
                          <a:latin typeface="Cambria Math"/>
                        </a:rPr>
                        <m:t>𝑔𝑟𝑎𝑚</m:t>
                      </m:r>
                      <m:r>
                        <a:rPr lang="cs-CZ" b="0" i="1" smtClean="0">
                          <a:latin typeface="Cambria Math"/>
                        </a:rPr>
                        <m:t>ů </m:t>
                      </m:r>
                      <m:r>
                        <a:rPr lang="cs-CZ" b="0" i="1" smtClean="0">
                          <a:latin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</a:rPr>
                        <m:t> ______________________</m:t>
                      </m:r>
                      <m:r>
                        <a:rPr lang="cs-CZ" b="0" i="1" smtClean="0">
                          <a:latin typeface="Cambria Math"/>
                        </a:rPr>
                        <m:t>𝑘𝑖𝑙𝑜𝑔𝑟𝑎𝑚𝑢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850" y="5510996"/>
                <a:ext cx="4664034" cy="369332"/>
              </a:xfrm>
              <a:prstGeom prst="rect">
                <a:avLst/>
              </a:prstGeom>
              <a:blipFill rotWithShape="1">
                <a:blip r:embed="rId18" cstate="print"/>
                <a:stretch>
                  <a:fillRect b="-14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411850" y="6021288"/>
                <a:ext cx="514070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𝑑𝑣𝑜𝑢𝑠𝑒𝑡𝑘𝑜𝑟𝑢𝑛𝑎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</a:rPr>
                        <m:t> _________________</m:t>
                      </m:r>
                      <m:r>
                        <a:rPr lang="cs-CZ" b="0" i="1" smtClean="0">
                          <a:latin typeface="Cambria Math"/>
                        </a:rPr>
                        <m:t>𝑡𝑖𝑠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  <m:r>
                        <a:rPr lang="cs-CZ" b="0" i="1" smtClean="0">
                          <a:latin typeface="Cambria Math"/>
                        </a:rPr>
                        <m:t>𝑐𝑖𝑘𝑜𝑟𝑢𝑛𝑦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850" y="6021288"/>
                <a:ext cx="5140703" cy="369332"/>
              </a:xfrm>
              <a:prstGeom prst="rect">
                <a:avLst/>
              </a:prstGeom>
              <a:blipFill rotWithShape="1">
                <a:blip r:embed="rId19" cstate="print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TextovéPole 26"/>
              <p:cNvSpPr txBox="1"/>
              <p:nvPr/>
            </p:nvSpPr>
            <p:spPr>
              <a:xfrm>
                <a:off x="2572463" y="4310085"/>
                <a:ext cx="762132" cy="50141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60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2463" y="4310085"/>
                <a:ext cx="762132" cy="501419"/>
              </a:xfrm>
              <a:prstGeom prst="rect">
                <a:avLst/>
              </a:prstGeom>
              <a:blipFill rotWithShape="1">
                <a:blip r:embed="rId20" cstate="print"/>
                <a:stretch>
                  <a:fillRect b="-12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" name="TextovéPole 27"/>
              <p:cNvSpPr txBox="1"/>
              <p:nvPr/>
            </p:nvSpPr>
            <p:spPr>
              <a:xfrm>
                <a:off x="2911080" y="4811504"/>
                <a:ext cx="762132" cy="49705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24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1080" y="4811504"/>
                <a:ext cx="762132" cy="497059"/>
              </a:xfrm>
              <a:prstGeom prst="rect">
                <a:avLst/>
              </a:prstGeom>
              <a:blipFill rotWithShape="1">
                <a:blip r:embed="rId2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0" name="TextovéPole 29"/>
              <p:cNvSpPr txBox="1"/>
              <p:nvPr/>
            </p:nvSpPr>
            <p:spPr>
              <a:xfrm>
                <a:off x="2331242" y="5303054"/>
                <a:ext cx="1159676" cy="49705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1000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125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1242" y="5303054"/>
                <a:ext cx="1159676" cy="497059"/>
              </a:xfrm>
              <a:prstGeom prst="rect">
                <a:avLst/>
              </a:prstGeom>
              <a:blipFill rotWithShape="1">
                <a:blip r:embed="rId22" cstate="print"/>
                <a:stretch>
                  <a:fillRect b="-24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1" name="TextovéPole 30"/>
              <p:cNvSpPr txBox="1"/>
              <p:nvPr/>
            </p:nvSpPr>
            <p:spPr>
              <a:xfrm>
                <a:off x="2811694" y="5827500"/>
                <a:ext cx="960904" cy="49705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200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1000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1694" y="5827500"/>
                <a:ext cx="960904" cy="497059"/>
              </a:xfrm>
              <a:prstGeom prst="rect">
                <a:avLst/>
              </a:prstGeom>
              <a:blipFill rotWithShape="1">
                <a:blip r:embed="rId23" cstate="print"/>
                <a:stretch>
                  <a:fillRect b="-24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639592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/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30" grpId="0" animBg="1"/>
      <p:bldP spid="3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544977" y="1080156"/>
            <a:ext cx="316961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>
                <a:latin typeface="Times New Roman" pitchFamily="18" charset="0"/>
                <a:cs typeface="Times New Roman" pitchFamily="18" charset="0"/>
              </a:rPr>
              <a:t>!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5" y="773996"/>
            <a:ext cx="7488832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Chceme-li zjistit, který z daných zlomků je větší, upravíme tyto zlomky vhodným rozšířením nebo krácením tak, aby měly společného jmenovatele. Větší zlomek je potom ten, který má po úpravě většího čitatele.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8015" y="2029490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1115616" y="2029490"/>
                <a:ext cx="7488832" cy="9019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Na opracování součástky potřebuje první automat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20</m:t>
                        </m:r>
                      </m:den>
                    </m:f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min</m:t>
                    </m:r>
                    <m:r>
                      <a:rPr lang="cs-CZ" b="0" i="0" smtClean="0">
                        <a:latin typeface="Cambria Math"/>
                      </a:rPr>
                      <m:t>,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druh</m:t>
                    </m:r>
                    <m:r>
                      <a:rPr lang="cs-CZ" b="0" i="0" smtClean="0">
                        <a:latin typeface="Cambria Math"/>
                      </a:rPr>
                      <m:t>ý 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15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min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a třetí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30 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min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Který automat má největší a který nejmenší výkon?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2029490"/>
                <a:ext cx="7488832" cy="90197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651" b="-6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 flipH="1">
            <a:off x="1115616" y="2931468"/>
            <a:ext cx="72728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115616" y="2996952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15243" y="3284984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Zlomky převedeme na společného jmenovatele (60) a čitatele porovnáme.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1103412" y="4077072"/>
                <a:ext cx="1903085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3412" y="4077072"/>
                <a:ext cx="1903085" cy="6127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1115616" y="4869160"/>
                <a:ext cx="1903085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4869160"/>
                <a:ext cx="1903085" cy="612796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1116484" y="5661248"/>
                <a:ext cx="1903085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17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6484" y="5661248"/>
                <a:ext cx="1903085" cy="6127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0"/>
              <p:cNvSpPr txBox="1"/>
              <p:nvPr/>
            </p:nvSpPr>
            <p:spPr>
              <a:xfrm>
                <a:off x="3700015" y="4094832"/>
                <a:ext cx="1614545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60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&lt;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60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&lt;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0015" y="4094832"/>
                <a:ext cx="1614545" cy="6127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3635895" y="5330825"/>
            <a:ext cx="4968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Druhý automat má největší výkon, protože na opracování součástky potřebuje nejkratší čas, nejmenší výkon má třetí automat.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0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5" grpId="0"/>
      <p:bldP spid="16" grpId="0"/>
      <p:bldP spid="17" grpId="0" animBg="1"/>
      <p:bldP spid="19" grpId="0" animBg="1"/>
      <p:bldP spid="20" grpId="0" animBg="1"/>
      <p:bldP spid="21" grpId="0" animBg="1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504815" y="1187460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31640" y="1187460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Porovnejte zlomky a smíšená čísla a seřaďte je vzestupně: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492611" y="1844824"/>
                <a:ext cx="1620187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8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 7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611" y="1844824"/>
                <a:ext cx="1620187" cy="61831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2483768" y="1844824"/>
                <a:ext cx="2499402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8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3768" y="1844824"/>
                <a:ext cx="2499402" cy="6127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2437325" y="2457556"/>
                <a:ext cx="1903085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7325" y="2457556"/>
                <a:ext cx="1903085" cy="618311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2514352" y="3104399"/>
                <a:ext cx="2499402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4352" y="3104399"/>
                <a:ext cx="2499402" cy="6127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5508104" y="3104399"/>
                <a:ext cx="1691489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&lt;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&lt;8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104" y="3104399"/>
                <a:ext cx="1691489" cy="618311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 flipH="1">
            <a:off x="1403648" y="1556792"/>
            <a:ext cx="56166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5363738" y="3728014"/>
            <a:ext cx="19802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420749" y="4077072"/>
                <a:ext cx="2360198" cy="6365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−1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 −1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, −1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0749" y="4077072"/>
                <a:ext cx="2360198" cy="636585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3234178" y="4100925"/>
                <a:ext cx="3307316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4178" y="4100925"/>
                <a:ext cx="3307316" cy="6127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6" name="TextovéPole 25"/>
              <p:cNvSpPr txBox="1"/>
              <p:nvPr/>
            </p:nvSpPr>
            <p:spPr>
              <a:xfrm>
                <a:off x="3225298" y="4713657"/>
                <a:ext cx="3307316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∙36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∙36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5298" y="4713657"/>
                <a:ext cx="3307316" cy="6127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TextovéPole 26"/>
              <p:cNvSpPr txBox="1"/>
              <p:nvPr/>
            </p:nvSpPr>
            <p:spPr>
              <a:xfrm>
                <a:off x="3234178" y="5326389"/>
                <a:ext cx="3307316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4178" y="5326389"/>
                <a:ext cx="3307316" cy="61273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" name="TextovéPole 27"/>
              <p:cNvSpPr txBox="1"/>
              <p:nvPr/>
            </p:nvSpPr>
            <p:spPr>
              <a:xfrm>
                <a:off x="5187503" y="5939121"/>
                <a:ext cx="2332690" cy="6365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&lt;−1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&lt;−1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503" y="5939121"/>
                <a:ext cx="2332690" cy="636585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28"/>
          <p:cNvCxnSpPr/>
          <p:nvPr/>
        </p:nvCxnSpPr>
        <p:spPr>
          <a:xfrm flipH="1">
            <a:off x="5363738" y="6575706"/>
            <a:ext cx="215645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25933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23" grpId="0" animBg="1"/>
      <p:bldP spid="24" grpId="0" animBg="1"/>
      <p:bldP spid="26" grpId="0" animBg="1"/>
      <p:bldP spid="27" grpId="0" animBg="1"/>
      <p:bldP spid="2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504815" y="1187460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1259632" y="1052736"/>
                <a:ext cx="7704856" cy="11569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Adam, Petr a Zuzana dojíždějí do školy autobusem. Adam bydlí ve vesnici vzdálené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12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km, Petr ve vesnici vzdálené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131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11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km a Zuzana to má do školy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25,4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km. Kdo to má do školy nejdál a kdo nejblíž?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1052736"/>
                <a:ext cx="7704856" cy="115698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712" t="-2646" b="-26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 flipH="1">
            <a:off x="1138738" y="2209719"/>
            <a:ext cx="739370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138738" y="2209719"/>
            <a:ext cx="19931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1138738" y="2589768"/>
                <a:ext cx="4720331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𝐴𝑑𝑎𝑚</m:t>
                      </m:r>
                      <m:r>
                        <a:rPr lang="cs-CZ" b="0" i="1" smtClean="0">
                          <a:latin typeface="Cambria Math"/>
                        </a:rPr>
                        <m:t>…12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∙11∙10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9∙11∙10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12 320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990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8738" y="2589768"/>
                <a:ext cx="4720331" cy="6127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1219397" y="3278664"/>
                <a:ext cx="3724353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𝑃𝑒𝑡𝑟</m:t>
                      </m:r>
                      <m:r>
                        <a:rPr lang="cs-CZ" b="0" i="1" smtClean="0">
                          <a:latin typeface="Cambria Math"/>
                        </a:rPr>
                        <m:t>…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131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131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∙9∙10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∙9∙10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11 790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990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9397" y="3278664"/>
                <a:ext cx="3724353" cy="6127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0"/>
              <p:cNvSpPr txBox="1"/>
              <p:nvPr/>
            </p:nvSpPr>
            <p:spPr>
              <a:xfrm>
                <a:off x="1259632" y="4077072"/>
                <a:ext cx="5459380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𝑍𝑢𝑧𝑎𝑛𝑎</m:t>
                      </m:r>
                      <m:r>
                        <a:rPr lang="cs-CZ" b="0" i="1" smtClean="0">
                          <a:latin typeface="Cambria Math"/>
                        </a:rPr>
                        <m:t>…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25,4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127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127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∙9∙11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∙9∙11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12 573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990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4077072"/>
                <a:ext cx="5459380" cy="618311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1138738" y="4941168"/>
            <a:ext cx="5953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Nejdál to má do školy Zuzana a nejblíž Petr.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1080840" y="5310500"/>
            <a:ext cx="47525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15489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 animBg="1"/>
      <p:bldP spid="20" grpId="0" animBg="1"/>
      <p:bldP spid="21" grpId="0" animBg="1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procvičení a upevnění základních znalostí a dovedností pří počítání se zlomky. Žáci využívají krácení a rozšiřování zlomků, porovnávají zlomky podle velikosti, převádí zlomky na základní tvar.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>
              <a:buNone/>
            </a:pPr>
            <a:endParaRPr lang="cs-CZ" b="1" u="sng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16957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92801" y="2636912"/>
            <a:ext cx="83529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3782</TotalTime>
  <Words>423</Words>
  <Application>Microsoft Office PowerPoint</Application>
  <PresentationFormat>Předvádění na obrazovce (4:3)</PresentationFormat>
  <Paragraphs>146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Dum</cp:lastModifiedBy>
  <cp:revision>288</cp:revision>
  <dcterms:created xsi:type="dcterms:W3CDTF">2013-01-11T17:11:37Z</dcterms:created>
  <dcterms:modified xsi:type="dcterms:W3CDTF">2014-09-23T08:25:08Z</dcterms:modified>
</cp:coreProperties>
</file>