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3"/>
  </p:notesMasterIdLst>
  <p:sldIdLst>
    <p:sldId id="256" r:id="rId2"/>
    <p:sldId id="257" r:id="rId3"/>
    <p:sldId id="297" r:id="rId4"/>
    <p:sldId id="298" r:id="rId5"/>
    <p:sldId id="299" r:id="rId6"/>
    <p:sldId id="300" r:id="rId7"/>
    <p:sldId id="303" r:id="rId8"/>
    <p:sldId id="306" r:id="rId9"/>
    <p:sldId id="305" r:id="rId10"/>
    <p:sldId id="307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32" autoAdjust="0"/>
    <p:restoredTop sz="94671" autoAdjust="0"/>
  </p:normalViewPr>
  <p:slideViewPr>
    <p:cSldViewPr>
      <p:cViewPr>
        <p:scale>
          <a:sx n="70" d="100"/>
          <a:sy n="70" d="100"/>
        </p:scale>
        <p:origin x="-1002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pPr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6156376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61882" y="3509784"/>
            <a:ext cx="43904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B050"/>
                </a:solidFill>
                <a:latin typeface="Arial Black" pitchFamily="34" charset="0"/>
              </a:rPr>
              <a:t>MATEMATIKA</a:t>
            </a:r>
          </a:p>
          <a:p>
            <a:pPr algn="ctr"/>
            <a:endParaRPr lang="cs-CZ" sz="2800" dirty="0">
              <a:solidFill>
                <a:srgbClr val="00B050"/>
              </a:solidFill>
              <a:latin typeface="Arial Black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00B050"/>
                </a:solidFill>
                <a:latin typeface="Arial Black" pitchFamily="34" charset="0"/>
              </a:rPr>
              <a:t>Početní operace se zlomky</a:t>
            </a:r>
          </a:p>
          <a:p>
            <a:pPr algn="ctr"/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III-2-01-08_Operace_s_realnymi_cisly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06.2013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Připomeňte si základní pravidla pro počítání se zlomky.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 flipH="1">
            <a:off x="611560" y="1273404"/>
            <a:ext cx="554461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611560" y="1412776"/>
                <a:ext cx="7344816" cy="10452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Zlomky se stejným jmenovatelem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sečteme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(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odečteme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) tak, že sečteme (odečteme) jejich čitatele a jmenovatele opíšeme.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𝑚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𝑚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𝑎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𝑚</m:t>
                        </m:r>
                      </m:den>
                    </m:f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412776"/>
                <a:ext cx="7344816" cy="1045286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l="-580" t="-231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611560" y="2780928"/>
            <a:ext cx="734481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Zlomky s různými jmenovateli sečteme (odečteme) tak, že je vhodným rozšířením převedeme na společného jmenovatele a upravené zlomky sečteme (odečteme).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611560" y="3933056"/>
                <a:ext cx="7344816" cy="10169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Zlomky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násobíme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mezi sebou tak, že vynásobíme čitatele čitatelem a jmenovatele jmenovatelem, pokud to jde, nejdřív krátíme.</a:t>
                </a: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𝑑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𝑎𝑐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𝑏𝑑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</a:rPr>
                      <m:t>	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933056"/>
                <a:ext cx="7344816" cy="1016945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580" t="-2367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611560" y="5229200"/>
                <a:ext cx="7344816" cy="104528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Zlomkem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dělíme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tak, že násobíme zlomkem převráceným.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 :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𝑑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𝑏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mbria Math"/>
                          </a:rPr>
                          <m:t>𝑑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mbria Math"/>
                          </a:rPr>
                          <m:t>𝑐</m:t>
                        </m:r>
                      </m:den>
                    </m:f>
                    <m:r>
                      <a:rPr lang="cs-CZ" i="1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				</a:t>
                </a:r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229200"/>
                <a:ext cx="7344816" cy="104528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l="-580" t="-2312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3541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52736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1068125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Rozhodněte, která z následujících tvrzení jsou pravdivá: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700443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62682" y="210319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724102" y="314146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78220" y="3128947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875397" y="418903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836499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13161" y="417786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670886" y="516351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287761" y="21156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6132" y="3105979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6499" y="513868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3408" y="416619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9594" y="210978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988485" y="210442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28696" y="314762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983601" y="515034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016298" y="418754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303298" y="312649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00477" y="4189030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258203" y="5163519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4" name="TextovéPole 23"/>
              <p:cNvSpPr txBox="1"/>
              <p:nvPr/>
            </p:nvSpPr>
            <p:spPr>
              <a:xfrm>
                <a:off x="-287193" y="1949169"/>
                <a:ext cx="66412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ř</m:t>
                      </m:r>
                      <m:r>
                        <a:rPr lang="cs-CZ" b="0" i="1" smtClean="0">
                          <a:latin typeface="Cambria Math"/>
                        </a:rPr>
                        <m:t>𝑖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r>
                        <a:rPr lang="cs-CZ" b="0" i="1" smtClean="0">
                          <a:latin typeface="Cambria Math"/>
                        </a:rPr>
                        <m:t>čí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𝑜𝑑</m:t>
                      </m:r>
                      <m:r>
                        <a:rPr lang="cs-CZ" b="0" i="1" smtClean="0">
                          <a:latin typeface="Cambria Math"/>
                        </a:rPr>
                        <m:t>čí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𝑧𝑙𝑜𝑚𝑘</m:t>
                      </m:r>
                      <m:r>
                        <a:rPr lang="cs-CZ" b="0" i="1" smtClean="0">
                          <a:latin typeface="Cambria Math"/>
                        </a:rPr>
                        <m:t>ů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ůž</m:t>
                      </m:r>
                      <m:r>
                        <a:rPr lang="cs-CZ" b="0" i="1" smtClean="0">
                          <a:latin typeface="Cambria Math"/>
                        </a:rPr>
                        <m:t>𝑒𝑚𝑒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𝑘𝑟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𝑡𝑖𝑡</m:t>
                      </m:r>
                      <m:r>
                        <a:rPr lang="cs-CZ" b="0" i="1" smtClean="0">
                          <a:latin typeface="Cambria Math"/>
                        </a:rPr>
                        <m:t> č</m:t>
                      </m:r>
                      <m:r>
                        <a:rPr lang="cs-CZ" b="0" i="1" smtClean="0">
                          <a:latin typeface="Cambria Math"/>
                        </a:rPr>
                        <m:t>𝑖𝑡𝑎𝑡𝑙𝑒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b="0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          </m:t>
                    </m:r>
                    <m:r>
                      <a:rPr lang="cs-CZ" b="0" i="1" smtClean="0">
                        <a:latin typeface="Cambria Math"/>
                      </a:rPr>
                      <m:t>𝑗𝑒𝑑𝑛𝑜h𝑜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𝑧𝑙𝑜𝑚𝑘𝑢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𝑠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𝑗𝑚𝑒𝑛𝑜𝑣𝑎𝑡𝑒𝑙𝑒𝑚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𝑑𝑟𝑢h</m:t>
                    </m:r>
                    <m:r>
                      <a:rPr lang="cs-CZ" b="0" i="1" smtClean="0">
                        <a:latin typeface="Cambria Math"/>
                      </a:rPr>
                      <m:t>é</m:t>
                    </m:r>
                    <m:r>
                      <a:rPr lang="cs-CZ" b="0" i="1" smtClean="0">
                        <a:latin typeface="Cambria Math"/>
                      </a:rPr>
                      <m:t>h𝑜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𝑧𝑙𝑜𝑚𝑘𝑢</m:t>
                    </m:r>
                  </m:oMath>
                </a14:m>
                <a:r>
                  <a:rPr lang="cs-CZ" dirty="0" smtClean="0"/>
                  <a:t>.</a:t>
                </a:r>
                <a:endParaRPr lang="cs-CZ" dirty="0"/>
              </a:p>
            </p:txBody>
          </p:sp>
        </mc:Choice>
        <mc:Fallback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87193" y="1949169"/>
                <a:ext cx="6641272" cy="64633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107504" y="3064021"/>
                <a:ext cx="521944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ř</m:t>
                      </m:r>
                      <m:r>
                        <a:rPr lang="cs-CZ" b="0" i="1" smtClean="0">
                          <a:latin typeface="Cambria Math"/>
                        </a:rPr>
                        <m:t>𝑖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  <m:r>
                        <a:rPr lang="cs-CZ" b="0" i="1" smtClean="0">
                          <a:latin typeface="Cambria Math"/>
                        </a:rPr>
                        <m:t>čí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𝑧𝑙𝑜𝑚𝑘</m:t>
                      </m:r>
                      <m:r>
                        <a:rPr lang="cs-CZ" b="0" i="1" smtClean="0">
                          <a:latin typeface="Cambria Math"/>
                        </a:rPr>
                        <m:t>ů </m:t>
                      </m:r>
                      <m:r>
                        <a:rPr lang="cs-CZ" b="0" i="1" smtClean="0">
                          <a:latin typeface="Cambria Math"/>
                        </a:rPr>
                        <m:t>𝑠𝑒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𝑠𝑡𝑒𝑗𝑛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𝑗𝑚𝑒𝑛𝑜𝑣𝑎𝑡𝑒𝑙𝑒𝑚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b="0" i="1" dirty="0" smtClean="0">
                  <a:latin typeface="Cambria Math"/>
                </a:endParaRPr>
              </a:p>
              <a:p>
                <a:r>
                  <a:rPr lang="cs-CZ" b="0" dirty="0" smtClean="0"/>
                  <a:t>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𝑠𝑡𝑎</m:t>
                    </m:r>
                    <m:r>
                      <a:rPr lang="cs-CZ" b="0" i="1" smtClean="0">
                        <a:latin typeface="Cambria Math"/>
                      </a:rPr>
                      <m:t>čí </m:t>
                    </m:r>
                    <m:r>
                      <a:rPr lang="cs-CZ" b="0" i="1" smtClean="0">
                        <a:latin typeface="Cambria Math"/>
                      </a:rPr>
                      <m:t>𝑠𝑒</m:t>
                    </m:r>
                    <m:r>
                      <a:rPr lang="cs-CZ" b="0" i="1" smtClean="0">
                        <a:latin typeface="Cambria Math"/>
                      </a:rPr>
                      <m:t>čí</m:t>
                    </m:r>
                    <m:r>
                      <a:rPr lang="cs-CZ" b="0" i="1" smtClean="0">
                        <a:latin typeface="Cambria Math"/>
                      </a:rPr>
                      <m:t>𝑠𝑡</m:t>
                    </m:r>
                    <m:r>
                      <a:rPr lang="cs-CZ" b="0" i="1" smtClean="0">
                        <a:latin typeface="Cambria Math"/>
                      </a:rPr>
                      <m:t> č</m:t>
                    </m:r>
                    <m:r>
                      <a:rPr lang="cs-CZ" b="0" i="1" smtClean="0">
                        <a:latin typeface="Cambria Math"/>
                      </a:rPr>
                      <m:t>𝑖𝑡𝑎𝑡𝑒𝑙𝑒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𝑗𝑚𝑒𝑛𝑜𝑣𝑎𝑡𝑒𝑙𝑒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𝑜𝑝𝑠𝑎𝑡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3064021"/>
                <a:ext cx="5219442" cy="64633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241708" y="4164221"/>
                <a:ext cx="574189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𝑝</m:t>
                      </m:r>
                      <m:r>
                        <a:rPr lang="cs-CZ" b="0" i="1" smtClean="0">
                          <a:latin typeface="Cambria Math"/>
                        </a:rPr>
                        <m:t>ř</m:t>
                      </m:r>
                      <m:r>
                        <a:rPr lang="cs-CZ" b="0" i="1" smtClean="0">
                          <a:latin typeface="Cambria Math"/>
                        </a:rPr>
                        <m:t>𝑖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𝑠𝑜𝑏𝑒𝑛</m:t>
                      </m:r>
                      <m:r>
                        <a:rPr lang="cs-CZ" b="0" i="1" smtClean="0">
                          <a:latin typeface="Cambria Math"/>
                        </a:rPr>
                        <m:t>í 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ří </m:t>
                      </m:r>
                      <m:r>
                        <a:rPr lang="cs-CZ" b="0" i="1" smtClean="0">
                          <a:latin typeface="Cambria Math"/>
                        </a:rPr>
                        <m:t>𝑘𝑙𝑎𝑑𝑛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ří 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𝑝𝑜𝑟𝑛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𝑐h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𝑧𝑙𝑜𝑚𝑘</m:t>
                      </m:r>
                      <m:r>
                        <a:rPr lang="cs-CZ" b="0" i="1" smtClean="0">
                          <a:latin typeface="Cambria Math"/>
                        </a:rPr>
                        <m:t>ů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</m:oMath>
                  </m:oMathPara>
                </a14:m>
                <a:endParaRPr lang="cs-CZ" b="0" i="1" dirty="0" smtClean="0">
                  <a:latin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𝑣</m:t>
                      </m:r>
                      <m:r>
                        <a:rPr lang="cs-CZ" b="0" i="1" smtClean="0">
                          <a:latin typeface="Cambria Math"/>
                        </a:rPr>
                        <m:t>ý</m:t>
                      </m:r>
                      <m:r>
                        <a:rPr lang="cs-CZ" b="0" i="1" smtClean="0">
                          <a:latin typeface="Cambria Math"/>
                        </a:rPr>
                        <m:t>𝑠𝑙𝑒𝑑𝑒𝑘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𝑘𝑙𝑎𝑑𝑛</m:t>
                      </m:r>
                      <m:r>
                        <a:rPr lang="cs-CZ" b="0" i="1" smtClean="0">
                          <a:latin typeface="Cambria Math"/>
                        </a:rPr>
                        <m:t>ý.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08" y="4164221"/>
                <a:ext cx="5741893" cy="64633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241708" y="5174789"/>
                <a:ext cx="335553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𝑧𝑙𝑜𝑚𝑒𝑘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𝑛𝑒𝑙𝑧𝑒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</m:t>
                      </m:r>
                      <m:r>
                        <a:rPr lang="cs-CZ" b="0" i="1" smtClean="0">
                          <a:latin typeface="Cambria Math"/>
                        </a:rPr>
                        <m:t>á</m:t>
                      </m:r>
                      <m:r>
                        <a:rPr lang="cs-CZ" b="0" i="1" smtClean="0">
                          <a:latin typeface="Cambria Math"/>
                        </a:rPr>
                        <m:t>𝑠𝑜𝑏𝑖𝑡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𝑛𝑢𝑙𝑜𝑢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08" y="5174789"/>
                <a:ext cx="3355534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81121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395536" y="1052736"/>
            <a:ext cx="670147" cy="40011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65683" y="105273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Rozhodněte, zda jsou následující výpočty správně, chybné výpočty opravte: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569788" y="178259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732027" y="1782593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93447" y="2714405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747565" y="2701889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744742" y="367366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796417" y="461047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582506" y="366249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630804" y="4610474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157106" y="1795018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1886" y="2678921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96417" y="4585635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7910" y="3677928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90666" y="175546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ovéPole 29"/>
          <p:cNvSpPr txBox="1"/>
          <p:nvPr/>
        </p:nvSpPr>
        <p:spPr>
          <a:xfrm>
            <a:off x="5857830" y="1783827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898041" y="272056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943519" y="459730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885643" y="367218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172643" y="2699433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169822" y="3673662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218121" y="4610474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TextovéPole 36"/>
              <p:cNvSpPr txBox="1"/>
              <p:nvPr/>
            </p:nvSpPr>
            <p:spPr>
              <a:xfrm>
                <a:off x="296929" y="1621724"/>
                <a:ext cx="5231572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6−7+5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29" y="1621724"/>
                <a:ext cx="5231572" cy="634789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8" name="TextovéPole 37"/>
              <p:cNvSpPr txBox="1"/>
              <p:nvPr/>
            </p:nvSpPr>
            <p:spPr>
              <a:xfrm>
                <a:off x="240031" y="2561163"/>
                <a:ext cx="3097578" cy="6165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50−25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14−12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31" y="2561163"/>
                <a:ext cx="3097578" cy="61651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ovéPole 38"/>
              <p:cNvSpPr txBox="1"/>
              <p:nvPr/>
            </p:nvSpPr>
            <p:spPr>
              <a:xfrm>
                <a:off x="293109" y="3359315"/>
                <a:ext cx="2353465" cy="10182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12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13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65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09" y="3359315"/>
                <a:ext cx="2353465" cy="101822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234421" y="4461369"/>
                <a:ext cx="3261727" cy="641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14+7</m:t>
                          </m:r>
                        </m:num>
                        <m:den>
                          <m:r>
                            <a:rPr lang="cs-CZ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80+4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421" y="4461369"/>
                <a:ext cx="3261727" cy="641201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351445" y="5361449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Oprava: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1469841" y="5301208"/>
                <a:ext cx="4157164" cy="4898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𝑎𝑑𝑏</m:t>
                    </m:r>
                    <m:r>
                      <a:rPr lang="cs-CZ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50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25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12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50</m:t>
                        </m:r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∙6−25∙7</m:t>
                        </m:r>
                      </m:num>
                      <m:den>
                        <m:r>
                          <a:rPr lang="cs-CZ" b="0" i="1" dirty="0" smtClean="0">
                            <a:latin typeface="Cambria Math"/>
                          </a:rPr>
                          <m:t>84</m:t>
                        </m:r>
                      </m:den>
                    </m:f>
                    <m:r>
                      <a:rPr lang="cs-CZ" b="0" i="1" dirty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300−175</m:t>
                        </m:r>
                      </m:num>
                      <m:den>
                        <m:r>
                          <a:rPr lang="cs-CZ" b="0" i="1" dirty="0" smtClean="0">
                            <a:latin typeface="Cambria Math"/>
                          </a:rPr>
                          <m:t>84</m:t>
                        </m:r>
                      </m:den>
                    </m:f>
                    <m:r>
                      <a:rPr lang="cs-CZ" b="0" i="1" dirty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/>
                          </a:rPr>
                          <m:t>125</m:t>
                        </m:r>
                      </m:num>
                      <m:den>
                        <m:r>
                          <a:rPr lang="cs-CZ" b="0" i="1" dirty="0" smtClean="0">
                            <a:latin typeface="Cambria Math"/>
                          </a:rPr>
                          <m:t>84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841" y="5301208"/>
                <a:ext cx="4157164" cy="48981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2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TextovéPole 41"/>
              <p:cNvSpPr txBox="1"/>
              <p:nvPr/>
            </p:nvSpPr>
            <p:spPr>
              <a:xfrm>
                <a:off x="1452825" y="6029990"/>
                <a:ext cx="4226735" cy="48981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𝑎𝑑𝑑</m:t>
                    </m:r>
                    <m:r>
                      <a:rPr lang="cs-CZ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80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14+7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∙20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80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14+140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80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154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80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77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40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2825" y="6029990"/>
                <a:ext cx="4226735" cy="489814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881666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1" grpId="0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9094023"/>
              </p:ext>
            </p:extLst>
          </p:nvPr>
        </p:nvGraphicFramePr>
        <p:xfrm>
          <a:off x="490503" y="1700808"/>
          <a:ext cx="6457761" cy="4752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9249"/>
                <a:gridCol w="4608512"/>
              </a:tblGrid>
              <a:tr h="9505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505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505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5050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505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504815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1194654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Vypočtěte: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600901" y="1921682"/>
                <a:ext cx="1075744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>
                              <a:latin typeface="Cambria Math"/>
                            </a:rPr>
                            <m:t>36</m:t>
                          </m:r>
                        </m:num>
                        <m:den>
                          <m:r>
                            <a:rPr lang="cs-CZ" sz="1400" b="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cs-CZ" sz="1400" b="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>
                              <a:latin typeface="Cambria Math"/>
                              <a:ea typeface="Cambria Math"/>
                            </a:rPr>
                            <m:t>112</m:t>
                          </m:r>
                        </m:num>
                        <m:den>
                          <m:r>
                            <a:rPr lang="cs-CZ" sz="1400" b="0" i="1">
                              <a:latin typeface="Cambria Math"/>
                              <a:ea typeface="Cambria Math"/>
                            </a:rPr>
                            <m:t>54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901" y="1921682"/>
                <a:ext cx="1075744" cy="49705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62431" y="2946868"/>
                <a:ext cx="1677382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12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66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72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431" y="2946868"/>
                <a:ext cx="1677382" cy="576376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448119" y="3789040"/>
                <a:ext cx="1901418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46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28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7∙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23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119" y="3789040"/>
                <a:ext cx="1901418" cy="57637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661941" y="5664991"/>
                <a:ext cx="1278362" cy="5008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65</m:t>
                      </m:r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25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941" y="5664991"/>
                <a:ext cx="1278362" cy="50084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448119" y="4675644"/>
                <a:ext cx="1954894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−3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8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6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25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119" y="4675644"/>
                <a:ext cx="1954894" cy="57637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2588046" y="1921681"/>
                <a:ext cx="2239716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112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112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224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75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046" y="1921681"/>
                <a:ext cx="2239716" cy="497059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TextovéPole 14"/>
              <p:cNvSpPr txBox="1"/>
              <p:nvPr/>
            </p:nvSpPr>
            <p:spPr>
              <a:xfrm>
                <a:off x="2630735" y="2986526"/>
                <a:ext cx="1085554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735" y="2986526"/>
                <a:ext cx="1085554" cy="49705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2648439" y="3829403"/>
                <a:ext cx="1110817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=7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439" y="3829403"/>
                <a:ext cx="1110817" cy="495649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6" name="TextovéPole 25"/>
              <p:cNvSpPr txBox="1"/>
              <p:nvPr/>
            </p:nvSpPr>
            <p:spPr>
              <a:xfrm>
                <a:off x="2588046" y="4715302"/>
                <a:ext cx="1539396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046" y="4715302"/>
                <a:ext cx="1539396" cy="497059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 b="-24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7" name="TextovéPole 26"/>
              <p:cNvSpPr txBox="1"/>
              <p:nvPr/>
            </p:nvSpPr>
            <p:spPr>
              <a:xfrm>
                <a:off x="2587988" y="5683449"/>
                <a:ext cx="2111924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=−10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988" y="5683449"/>
                <a:ext cx="2111924" cy="501419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1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bdélník 27"/>
          <p:cNvSpPr/>
          <p:nvPr/>
        </p:nvSpPr>
        <p:spPr>
          <a:xfrm>
            <a:off x="2349537" y="1700964"/>
            <a:ext cx="4598727" cy="475252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238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ovéPole 31"/>
          <p:cNvSpPr txBox="1"/>
          <p:nvPr/>
        </p:nvSpPr>
        <p:spPr>
          <a:xfrm>
            <a:off x="504815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6" name="Tabulka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55306573"/>
              </p:ext>
            </p:extLst>
          </p:nvPr>
        </p:nvGraphicFramePr>
        <p:xfrm>
          <a:off x="504815" y="1772816"/>
          <a:ext cx="7307545" cy="4336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7920"/>
                <a:gridCol w="4979625"/>
              </a:tblGrid>
              <a:tr h="86725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672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672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6725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6725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Obdélník 28"/>
          <p:cNvSpPr/>
          <p:nvPr/>
        </p:nvSpPr>
        <p:spPr>
          <a:xfrm>
            <a:off x="1475656" y="1187460"/>
            <a:ext cx="1172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Vypočtěte: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3" name="TextovéPole 32"/>
              <p:cNvSpPr txBox="1"/>
              <p:nvPr/>
            </p:nvSpPr>
            <p:spPr>
              <a:xfrm>
                <a:off x="683568" y="1988840"/>
                <a:ext cx="1164678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180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364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420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910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988840"/>
                <a:ext cx="1164678" cy="49705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4" name="TextovéPole 33"/>
              <p:cNvSpPr txBox="1"/>
              <p:nvPr/>
            </p:nvSpPr>
            <p:spPr>
              <a:xfrm>
                <a:off x="636965" y="2780928"/>
                <a:ext cx="1660711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24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56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18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965" y="2780928"/>
                <a:ext cx="1660711" cy="576376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5" name="TextovéPole 34"/>
              <p:cNvSpPr txBox="1"/>
              <p:nvPr/>
            </p:nvSpPr>
            <p:spPr>
              <a:xfrm>
                <a:off x="683568" y="3645024"/>
                <a:ext cx="1249573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19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−27</m:t>
                          </m:r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3645024"/>
                <a:ext cx="1249573" cy="49705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6" name="TextovéPole 35"/>
              <p:cNvSpPr txBox="1"/>
              <p:nvPr/>
            </p:nvSpPr>
            <p:spPr>
              <a:xfrm>
                <a:off x="708844" y="4581128"/>
                <a:ext cx="903388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:0,5=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844" y="4581128"/>
                <a:ext cx="903388" cy="495649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7" name="TextovéPole 36"/>
              <p:cNvSpPr txBox="1"/>
              <p:nvPr/>
            </p:nvSpPr>
            <p:spPr>
              <a:xfrm>
                <a:off x="734244" y="5445224"/>
                <a:ext cx="1237070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−5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244" y="5445224"/>
                <a:ext cx="1237070" cy="57637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ovéPole 38"/>
              <p:cNvSpPr txBox="1"/>
              <p:nvPr/>
            </p:nvSpPr>
            <p:spPr>
              <a:xfrm>
                <a:off x="2856861" y="1986519"/>
                <a:ext cx="4771819" cy="7926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180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364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 </m:t>
                      </m:r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91</m:t>
                          </m:r>
                          <m:r>
                            <a:rPr lang="cs-CZ" sz="1400" i="1">
                              <a:latin typeface="Cambria Math"/>
                            </a:rPr>
                            <m:t>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42</m:t>
                          </m:r>
                          <m:r>
                            <a:rPr lang="cs-CZ" sz="1400" i="1">
                              <a:latin typeface="Cambria Math"/>
                            </a:rPr>
                            <m:t>0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182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455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182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455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182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65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195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182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6861" y="1986519"/>
                <a:ext cx="4771819" cy="792653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ovéPole 39"/>
              <p:cNvSpPr txBox="1"/>
              <p:nvPr/>
            </p:nvSpPr>
            <p:spPr>
              <a:xfrm>
                <a:off x="2907432" y="2818406"/>
                <a:ext cx="2598788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24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56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14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7432" y="2818406"/>
                <a:ext cx="2598788" cy="50141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12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ovéPole 40"/>
              <p:cNvSpPr txBox="1"/>
              <p:nvPr/>
            </p:nvSpPr>
            <p:spPr>
              <a:xfrm>
                <a:off x="2906812" y="3646907"/>
                <a:ext cx="2335959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19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19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57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6812" y="3646907"/>
                <a:ext cx="2335959" cy="497059"/>
              </a:xfrm>
              <a:prstGeom prst="rect">
                <a:avLst/>
              </a:prstGeom>
              <a:blipFill rotWithShape="1">
                <a:blip r:embed="rId9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TextovéPole 41"/>
              <p:cNvSpPr txBox="1"/>
              <p:nvPr/>
            </p:nvSpPr>
            <p:spPr>
              <a:xfrm>
                <a:off x="3003270" y="4581127"/>
                <a:ext cx="2032095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270" y="4581127"/>
                <a:ext cx="2032095" cy="495649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ovéPole 42"/>
              <p:cNvSpPr txBox="1"/>
              <p:nvPr/>
            </p:nvSpPr>
            <p:spPr>
              <a:xfrm>
                <a:off x="3003270" y="5485267"/>
                <a:ext cx="2963375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21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147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49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270" y="5485267"/>
                <a:ext cx="2963375" cy="497059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Obdélník 45"/>
          <p:cNvSpPr/>
          <p:nvPr/>
        </p:nvSpPr>
        <p:spPr>
          <a:xfrm>
            <a:off x="2856860" y="1735196"/>
            <a:ext cx="4955499" cy="43204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39592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/>
          <p:cNvSpPr txBox="1"/>
          <p:nvPr/>
        </p:nvSpPr>
        <p:spPr>
          <a:xfrm>
            <a:off x="504815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475656" y="1187460"/>
            <a:ext cx="11721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Vypočtěte: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4058782"/>
              </p:ext>
            </p:extLst>
          </p:nvPr>
        </p:nvGraphicFramePr>
        <p:xfrm>
          <a:off x="539839" y="1772816"/>
          <a:ext cx="7152456" cy="4624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944"/>
                <a:gridCol w="4608512"/>
              </a:tblGrid>
              <a:tr h="92485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2485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2485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2485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2485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3203848" y="1990250"/>
                <a:ext cx="1489126" cy="5000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4+10−9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1990250"/>
                <a:ext cx="1489126" cy="50000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683568" y="1988840"/>
                <a:ext cx="1141082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i="1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i="1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988840"/>
                <a:ext cx="1141082" cy="501419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698520" y="2959099"/>
                <a:ext cx="1554272" cy="5000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20" y="2959099"/>
                <a:ext cx="1554272" cy="500009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3203848" y="2959098"/>
                <a:ext cx="2949462" cy="5142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9+13−5−3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22−8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2959098"/>
                <a:ext cx="2949462" cy="514243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698520" y="3789040"/>
                <a:ext cx="1875000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8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20" y="3789040"/>
                <a:ext cx="1875000" cy="57637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3147021" y="3845772"/>
                <a:ext cx="3676199" cy="5156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−15+96</m:t>
                          </m:r>
                          <m:r>
                            <a:rPr lang="cs-CZ" sz="1400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1400" b="0" i="1" smtClean="0">
                              <a:latin typeface="Cambria Math"/>
                            </a:rPr>
                            <m:t>10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36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</m:t>
                          </m:r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36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r>
                        <a:rPr lang="cs-CZ" sz="1400" b="0" i="1" smtClean="0">
                          <a:latin typeface="Cambria Math"/>
                        </a:rPr>
                        <m:t>2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7021" y="3845772"/>
                <a:ext cx="3676199" cy="515654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698520" y="4725144"/>
                <a:ext cx="1399742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1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−3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+2=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20" y="4725144"/>
                <a:ext cx="1399742" cy="501419"/>
              </a:xfrm>
              <a:prstGeom prst="rect">
                <a:avLst/>
              </a:prstGeom>
              <a:blipFill rotWithShape="1">
                <a:blip r:embed="rId8" cstate="print"/>
                <a:stretch>
                  <a:fillRect b="-1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3300990" y="4725144"/>
                <a:ext cx="2814424" cy="5156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13−26+16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0990" y="4725144"/>
                <a:ext cx="2814424" cy="515654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683568" y="5661248"/>
                <a:ext cx="1875000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−2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−3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661248"/>
                <a:ext cx="1875000" cy="57637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3272142" y="5698726"/>
                <a:ext cx="3047950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−90−5+128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40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2142" y="5698726"/>
                <a:ext cx="3047950" cy="501419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bdélník 11"/>
          <p:cNvSpPr/>
          <p:nvPr/>
        </p:nvSpPr>
        <p:spPr>
          <a:xfrm>
            <a:off x="3123744" y="1799343"/>
            <a:ext cx="4608512" cy="460851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05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284560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953259" y="1187460"/>
            <a:ext cx="8161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Vypočtěte, dbejte na přednosti početních operací a závorek a na znaménková pravidla: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80315393"/>
              </p:ext>
            </p:extLst>
          </p:nvPr>
        </p:nvGraphicFramePr>
        <p:xfrm>
          <a:off x="395536" y="1772816"/>
          <a:ext cx="8352928" cy="4693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5760640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392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392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392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39259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440232" y="1988840"/>
                <a:ext cx="1571071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4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</a:rPr>
                            <m:t>+1−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232" y="1988840"/>
                <a:ext cx="1571071" cy="576376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3131319" y="2029203"/>
                <a:ext cx="2370392" cy="49564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9+12−8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24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319" y="2029203"/>
                <a:ext cx="2370392" cy="495649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b="-12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467544" y="2852936"/>
                <a:ext cx="1570558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852936"/>
                <a:ext cx="1570558" cy="57637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TextovéPole 6"/>
              <p:cNvSpPr txBox="1"/>
              <p:nvPr/>
            </p:nvSpPr>
            <p:spPr>
              <a:xfrm>
                <a:off x="3131319" y="2865948"/>
                <a:ext cx="2763192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3−4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1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319" y="2865948"/>
                <a:ext cx="2763192" cy="57637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391161" y="3861048"/>
                <a:ext cx="2118721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d>
                            <m:d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14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12</m:t>
                                  </m:r>
                                </m:den>
                              </m:f>
                            </m:e>
                          </m:d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 :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161" y="3861048"/>
                <a:ext cx="2118721" cy="57637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3131319" y="3861048"/>
                <a:ext cx="4158061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5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3−1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12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319" y="3861048"/>
                <a:ext cx="4158061" cy="57637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1" name="TextovéPole 10"/>
              <p:cNvSpPr txBox="1"/>
              <p:nvPr/>
            </p:nvSpPr>
            <p:spPr>
              <a:xfrm>
                <a:off x="391161" y="4797152"/>
                <a:ext cx="2592055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15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8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sz="1400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42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30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161" y="4797152"/>
                <a:ext cx="2592055" cy="57637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2986214" y="4797152"/>
                <a:ext cx="5096715" cy="5763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15−6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sz="140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140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sz="14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12+10+21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43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129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40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6214" y="4797152"/>
                <a:ext cx="5096715" cy="57637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ovéPole 24"/>
              <p:cNvSpPr txBox="1"/>
              <p:nvPr/>
            </p:nvSpPr>
            <p:spPr>
              <a:xfrm>
                <a:off x="379811" y="5742501"/>
                <a:ext cx="2603405" cy="4970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−30</m:t>
                      </m:r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 :30+12 :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811" y="5742501"/>
                <a:ext cx="2603405" cy="497059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0" name="TextovéPole 29"/>
              <p:cNvSpPr txBox="1"/>
              <p:nvPr/>
            </p:nvSpPr>
            <p:spPr>
              <a:xfrm>
                <a:off x="2983216" y="5742501"/>
                <a:ext cx="5809987" cy="5014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</a:rPr>
                            <m:t>30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+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90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+360=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−4−25+3600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den>
                      </m:f>
                      <m:r>
                        <a:rPr lang="cs-CZ" sz="1400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3571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sz="1400" dirty="0"/>
              </a:p>
            </p:txBody>
          </p:sp>
        </mc:Choice>
        <mc:Fallback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3216" y="5742501"/>
                <a:ext cx="5809987" cy="501419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Obdélník 30"/>
          <p:cNvSpPr/>
          <p:nvPr/>
        </p:nvSpPr>
        <p:spPr>
          <a:xfrm>
            <a:off x="2983215" y="1556792"/>
            <a:ext cx="5809987" cy="48245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5933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284560" y="1187460"/>
            <a:ext cx="633923" cy="369332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931803" y="1187460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Určete, jak velké jsou následující části celku: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TextovéPole 2"/>
              <p:cNvSpPr txBox="1"/>
              <p:nvPr/>
            </p:nvSpPr>
            <p:spPr>
              <a:xfrm>
                <a:off x="179511" y="1917175"/>
                <a:ext cx="2991203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𝑘𝑜𝑙𝑖𝑘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𝑗𝑠𝑜𝑢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 15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1" y="1917175"/>
                <a:ext cx="2991203" cy="6127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TextovéPole 3"/>
              <p:cNvSpPr txBox="1"/>
              <p:nvPr/>
            </p:nvSpPr>
            <p:spPr>
              <a:xfrm>
                <a:off x="295523" y="2584868"/>
                <a:ext cx="19687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15 </m:t>
                      </m:r>
                      <m:r>
                        <a:rPr lang="cs-CZ" b="0" i="1" smtClean="0">
                          <a:latin typeface="Cambria Math"/>
                        </a:rPr>
                        <m:t>𝑚</m:t>
                      </m:r>
                      <m:r>
                        <a:rPr lang="cs-CZ" b="0" i="1" smtClean="0">
                          <a:latin typeface="Cambria Math"/>
                        </a:rPr>
                        <m:t>=1 500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523" y="2584868"/>
                <a:ext cx="1968744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TextovéPole 4"/>
              <p:cNvSpPr txBox="1"/>
              <p:nvPr/>
            </p:nvSpPr>
            <p:spPr>
              <a:xfrm>
                <a:off x="2483767" y="2438193"/>
                <a:ext cx="3610027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∙1 500=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4 500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=562,5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𝑐𝑚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67" y="2438193"/>
                <a:ext cx="3610027" cy="618311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TextovéPole 5"/>
              <p:cNvSpPr txBox="1"/>
              <p:nvPr/>
            </p:nvSpPr>
            <p:spPr>
              <a:xfrm>
                <a:off x="202107" y="3192438"/>
                <a:ext cx="3252750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𝑘𝑜𝑙𝑖𝑘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𝑡𝑢𝑛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 35 500 </m:t>
                      </m:r>
                      <m:r>
                        <a:rPr lang="cs-CZ" b="0" i="1" smtClean="0">
                          <a:latin typeface="Cambria Math"/>
                        </a:rPr>
                        <m:t>𝑘𝑔</m:t>
                      </m:r>
                      <m:r>
                        <a:rPr lang="cs-CZ" b="0" i="1" smtClean="0">
                          <a:latin typeface="Cambria Math"/>
                        </a:rPr>
                        <m:t>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07" y="3192438"/>
                <a:ext cx="3252750" cy="61279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8" name="TextovéPole 7"/>
              <p:cNvSpPr txBox="1"/>
              <p:nvPr/>
            </p:nvSpPr>
            <p:spPr>
              <a:xfrm>
                <a:off x="304701" y="3956659"/>
                <a:ext cx="21403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35 500 </m:t>
                      </m:r>
                      <m:r>
                        <a:rPr lang="cs-CZ" b="0" i="1" smtClean="0">
                          <a:latin typeface="Cambria Math"/>
                        </a:rPr>
                        <m:t>𝑘𝑔</m:t>
                      </m:r>
                      <m:r>
                        <a:rPr lang="cs-CZ" b="0" i="1" smtClean="0">
                          <a:latin typeface="Cambria Math"/>
                        </a:rPr>
                        <m:t>=35,5 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01" y="3956659"/>
                <a:ext cx="2140330" cy="369332"/>
              </a:xfrm>
              <a:prstGeom prst="rect">
                <a:avLst/>
              </a:prstGeom>
              <a:blipFill rotWithShape="1">
                <a:blip r:embed="rId6" cstate="print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TextovéPole 8"/>
              <p:cNvSpPr txBox="1"/>
              <p:nvPr/>
            </p:nvSpPr>
            <p:spPr>
              <a:xfrm>
                <a:off x="2702544" y="3808368"/>
                <a:ext cx="3172472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∙35,5=6∙7,1=42,6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544" y="3808368"/>
                <a:ext cx="3172472" cy="61279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TextovéPole 9"/>
              <p:cNvSpPr txBox="1"/>
              <p:nvPr/>
            </p:nvSpPr>
            <p:spPr>
              <a:xfrm>
                <a:off x="235374" y="4532723"/>
                <a:ext cx="3255956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𝑘𝑜𝑙𝑖𝑘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𝑙𝑖𝑡𝑟</m:t>
                      </m:r>
                      <m:r>
                        <a:rPr lang="cs-CZ" b="0" i="1" smtClean="0">
                          <a:latin typeface="Cambria Math"/>
                        </a:rPr>
                        <m:t>ů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</a:rPr>
                        <m:t> 72,4 </m:t>
                      </m:r>
                      <m:r>
                        <a:rPr lang="cs-CZ" b="0" i="1" smtClean="0">
                          <a:latin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</a:rPr>
                        <m:t> 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74" y="4532723"/>
                <a:ext cx="3255956" cy="61279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TextovéPole 11"/>
              <p:cNvSpPr txBox="1"/>
              <p:nvPr/>
            </p:nvSpPr>
            <p:spPr>
              <a:xfrm>
                <a:off x="314631" y="5252803"/>
                <a:ext cx="19305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72,4 </m:t>
                      </m:r>
                      <m:r>
                        <a:rPr lang="cs-CZ" b="0" i="1" smtClean="0">
                          <a:latin typeface="Cambria Math"/>
                        </a:rPr>
                        <m:t>h𝑙</m:t>
                      </m:r>
                      <m:r>
                        <a:rPr lang="cs-CZ" b="0" i="1" smtClean="0">
                          <a:latin typeface="Cambria Math"/>
                        </a:rPr>
                        <m:t>=7 240 </m:t>
                      </m:r>
                      <m:r>
                        <a:rPr lang="cs-CZ" b="0" i="1" smtClean="0">
                          <a:latin typeface="Cambria Math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31" y="5252803"/>
                <a:ext cx="1930528" cy="369332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3" name="TextovéPole 12"/>
              <p:cNvSpPr txBox="1"/>
              <p:nvPr/>
            </p:nvSpPr>
            <p:spPr>
              <a:xfrm>
                <a:off x="2702544" y="5127048"/>
                <a:ext cx="4696991" cy="61279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∙7 240=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2∙1 448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2 896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=965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544" y="5127048"/>
                <a:ext cx="4696991" cy="61279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51548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a upevnění dovedností pří provádění početních operací  se zlomky. Žáci sčítají, odčítají, násobí a dělí zlomky. Ve výpočtech dodržují pravidla přednosti početních operací a závorek.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endParaRPr lang="cs-CZ" b="1" u="sng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16957" y="17728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92801" y="2636912"/>
            <a:ext cx="83529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4074</TotalTime>
  <Words>253</Words>
  <Application>Microsoft Office PowerPoint</Application>
  <PresentationFormat>Předvádění na obrazovce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Dum</cp:lastModifiedBy>
  <cp:revision>315</cp:revision>
  <dcterms:created xsi:type="dcterms:W3CDTF">2013-01-11T17:11:37Z</dcterms:created>
  <dcterms:modified xsi:type="dcterms:W3CDTF">2014-09-23T08:23:13Z</dcterms:modified>
</cp:coreProperties>
</file>