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97" r:id="rId4"/>
    <p:sldId id="298" r:id="rId5"/>
    <p:sldId id="299" r:id="rId6"/>
    <p:sldId id="300" r:id="rId7"/>
    <p:sldId id="303" r:id="rId8"/>
    <p:sldId id="30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73" d="100"/>
          <a:sy n="73" d="100"/>
        </p:scale>
        <p:origin x="-912" y="-6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5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6228384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61882" y="3509784"/>
            <a:ext cx="43904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Početní operace se složenými zlomky</a:t>
            </a:r>
          </a:p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III-2-01-09_Operace_s_realnymi_cisly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98391" y="1140768"/>
            <a:ext cx="7776864" cy="21602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6423" y="135679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Složený zlomek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zlomek, jehož čitatel nebo jmenovatel je zlomek: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1813106" y="1856648"/>
                <a:ext cx="411330" cy="9369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𝒃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𝒄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𝒅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3106" y="1856648"/>
                <a:ext cx="411330" cy="93698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2819368" y="1814156"/>
                <a:ext cx="28141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𝑖𝑡𝑎𝑡𝑒𝑙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𝑠𝑙𝑜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𝑒𝑛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h𝑜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𝑧𝑙𝑜𝑚𝑘𝑢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9368" y="1814156"/>
                <a:ext cx="2814168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792590" y="2140476"/>
                <a:ext cx="24409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h𝑙𝑎𝑣𝑛</m:t>
                    </m:r>
                    <m:r>
                      <a:rPr lang="cs-CZ" b="0" i="1" smtClean="0">
                        <a:latin typeface="Cambria Math"/>
                      </a:rPr>
                      <m:t>í </m:t>
                    </m:r>
                    <m:r>
                      <a:rPr lang="cs-CZ" b="0" i="1" smtClean="0">
                        <a:latin typeface="Cambria Math"/>
                      </a:rPr>
                      <m:t>𝑧𝑙𝑜𝑚𝑘𝑜𝑣</m:t>
                    </m:r>
                    <m:r>
                      <a:rPr lang="cs-CZ" b="0" i="1" smtClean="0">
                        <a:latin typeface="Cambria Math"/>
                      </a:rPr>
                      <m:t>á čá</m:t>
                    </m:r>
                    <m:r>
                      <a:rPr lang="cs-CZ" b="0" i="1" smtClean="0">
                        <a:latin typeface="Cambria Math"/>
                      </a:rPr>
                      <m:t>𝑟𝑎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2590" y="2140476"/>
                <a:ext cx="2440925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2784534" y="2509277"/>
                <a:ext cx="33207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𝑗𝑚𝑒𝑛𝑜𝑣𝑎𝑡𝑒𝑙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𝑠𝑙𝑜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𝑒𝑛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h𝑜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𝑧𝑙𝑜𝑚𝑘𝑢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4534" y="2509277"/>
                <a:ext cx="3320717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se šipkou 7"/>
          <p:cNvCxnSpPr/>
          <p:nvPr/>
        </p:nvCxnSpPr>
        <p:spPr>
          <a:xfrm flipH="1">
            <a:off x="2224436" y="1998822"/>
            <a:ext cx="56009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259270" y="2325142"/>
            <a:ext cx="56009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259270" y="2652454"/>
            <a:ext cx="56009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72946" y="347638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Příklady složených zlomků</a:t>
            </a:r>
            <a:r>
              <a:rPr lang="cs-CZ" dirty="0" smtClean="0"/>
              <a:t>: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1813106" y="2330427"/>
            <a:ext cx="41133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3253266" y="3476382"/>
                <a:ext cx="480260" cy="10155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3266" y="3476382"/>
                <a:ext cx="480260" cy="101559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3893125" y="3628716"/>
                <a:ext cx="480260" cy="8408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3125" y="3628716"/>
                <a:ext cx="480260" cy="840871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4574855" y="3441859"/>
                <a:ext cx="480260" cy="7938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4855" y="3441859"/>
                <a:ext cx="480260" cy="793807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400548" y="5044534"/>
            <a:ext cx="7776864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Složený zlomek zjednodušíme tak, že čitatele složeného zlomku vydělíme jeho jmenovatelem nebo čitatele složeného zlomku vynásobíme převrácenou hodnotou jeho jmenovatele.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5411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360193" y="1038016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030340" y="10380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Složené zlomky vyjádřete zlomkem v základním tvaru: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360192" y="1587461"/>
                <a:ext cx="950773" cy="8362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192" y="1587461"/>
                <a:ext cx="950773" cy="83625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TextovéPole 30"/>
              <p:cNvSpPr txBox="1"/>
              <p:nvPr/>
            </p:nvSpPr>
            <p:spPr>
              <a:xfrm>
                <a:off x="1763688" y="1419119"/>
                <a:ext cx="946991" cy="7902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1419119"/>
                <a:ext cx="946991" cy="79028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TextovéPole 31"/>
              <p:cNvSpPr txBox="1"/>
              <p:nvPr/>
            </p:nvSpPr>
            <p:spPr>
              <a:xfrm>
                <a:off x="3275856" y="1407348"/>
                <a:ext cx="929998" cy="1016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1407348"/>
                <a:ext cx="929998" cy="101636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TextovéPole 32"/>
              <p:cNvSpPr txBox="1"/>
              <p:nvPr/>
            </p:nvSpPr>
            <p:spPr>
              <a:xfrm>
                <a:off x="4788024" y="1413650"/>
                <a:ext cx="957250" cy="1016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1413650"/>
                <a:ext cx="957250" cy="1016368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TextovéPole 33"/>
              <p:cNvSpPr txBox="1"/>
              <p:nvPr/>
            </p:nvSpPr>
            <p:spPr>
              <a:xfrm>
                <a:off x="6444208" y="1425443"/>
                <a:ext cx="1252522" cy="10199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25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80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1425443"/>
                <a:ext cx="1252522" cy="101995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 flipH="1">
            <a:off x="467544" y="2564904"/>
            <a:ext cx="78356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TextovéPole 36"/>
              <p:cNvSpPr txBox="1"/>
              <p:nvPr/>
            </p:nvSpPr>
            <p:spPr>
              <a:xfrm>
                <a:off x="407815" y="2780928"/>
                <a:ext cx="2205925" cy="860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𝑎𝑑𝑎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815" y="2780928"/>
                <a:ext cx="2205925" cy="86010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TextovéPole 37"/>
              <p:cNvSpPr txBox="1"/>
              <p:nvPr/>
            </p:nvSpPr>
            <p:spPr>
              <a:xfrm>
                <a:off x="467544" y="3641035"/>
                <a:ext cx="2202141" cy="7902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𝑎𝑑𝑏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641035"/>
                <a:ext cx="2202141" cy="790281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569687" y="4678585"/>
                <a:ext cx="2230033" cy="1016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𝑎𝑑𝑐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687" y="4678585"/>
                <a:ext cx="2230033" cy="1016368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4072381" y="2608102"/>
                <a:ext cx="2212401" cy="1016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𝑎𝑑𝑑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2381" y="2608102"/>
                <a:ext cx="2212401" cy="1016368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TextovéPole 40"/>
              <p:cNvSpPr txBox="1"/>
              <p:nvPr/>
            </p:nvSpPr>
            <p:spPr>
              <a:xfrm>
                <a:off x="4099667" y="3605730"/>
                <a:ext cx="4418454" cy="10199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𝑎𝑑𝑒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25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80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9667" y="3605730"/>
                <a:ext cx="4418454" cy="1019959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ovéPole 42"/>
          <p:cNvSpPr txBox="1"/>
          <p:nvPr/>
        </p:nvSpPr>
        <p:spPr>
          <a:xfrm>
            <a:off x="446165" y="818128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44998" y="818128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Zjednodušte výrazy: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249796" y="1300118"/>
                <a:ext cx="1660583" cy="1065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796" y="1300118"/>
                <a:ext cx="1660583" cy="106599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2281102" y="1435540"/>
                <a:ext cx="1327864" cy="8362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1102" y="1435540"/>
                <a:ext cx="1327864" cy="83625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081302" y="1254401"/>
                <a:ext cx="1535292" cy="10173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1302" y="1254401"/>
                <a:ext cx="1535292" cy="101739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6086770" y="1254401"/>
                <a:ext cx="2030620" cy="7920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6770" y="1254401"/>
                <a:ext cx="2030620" cy="79207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V="1">
            <a:off x="249796" y="2366115"/>
            <a:ext cx="8151986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4" name="TextovéPole 43"/>
              <p:cNvSpPr txBox="1"/>
              <p:nvPr/>
            </p:nvSpPr>
            <p:spPr>
              <a:xfrm>
                <a:off x="279277" y="2389159"/>
                <a:ext cx="4310987" cy="10257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𝑎𝑑𝑎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6+7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277" y="2389159"/>
                <a:ext cx="4310987" cy="102573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5" name="TextovéPole 44"/>
              <p:cNvSpPr txBox="1"/>
              <p:nvPr/>
            </p:nvSpPr>
            <p:spPr>
              <a:xfrm>
                <a:off x="322874" y="3604374"/>
                <a:ext cx="5017014" cy="860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𝑎𝑑𝑏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32−63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36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36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74" y="3604374"/>
                <a:ext cx="5017014" cy="86010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6" name="TextovéPole 45"/>
              <p:cNvSpPr txBox="1"/>
              <p:nvPr/>
            </p:nvSpPr>
            <p:spPr>
              <a:xfrm>
                <a:off x="375087" y="4458332"/>
                <a:ext cx="4499886" cy="10173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𝑎𝑑𝑐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12−1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087" y="4458332"/>
                <a:ext cx="4499886" cy="1017394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7" name="TextovéPole 46"/>
              <p:cNvSpPr txBox="1"/>
              <p:nvPr/>
            </p:nvSpPr>
            <p:spPr>
              <a:xfrm>
                <a:off x="375087" y="5475726"/>
                <a:ext cx="7799186" cy="101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𝑎𝑑𝑑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2−3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16−3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087" y="5475726"/>
                <a:ext cx="7799186" cy="1013804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504814" y="814765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818128"/>
            <a:ext cx="2076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Zjednodušte výrazy: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207117" y="1389088"/>
                <a:ext cx="2116798" cy="8218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12</m:t>
                                  </m:r>
                                </m:den>
                              </m:f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den>
                              </m:f>
                            </m:e>
                          </m:d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117" y="1389088"/>
                <a:ext cx="2116798" cy="82189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241886" y="2417839"/>
                <a:ext cx="2179507" cy="8555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𝑏</m:t>
                      </m:r>
                      <m:r>
                        <a:rPr lang="cs-CZ" sz="1400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18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+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1400" b="0" i="1" smtClean="0">
                                  <a:latin typeface="Cambria Math"/>
                                </a:rPr>
                                <m:t> :3</m:t>
                              </m:r>
                            </m:e>
                          </m:d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20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63</m:t>
                              </m:r>
                            </m:den>
                          </m:f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12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+1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886" y="2417839"/>
                <a:ext cx="2179507" cy="85555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207117" y="3717032"/>
                <a:ext cx="1883977" cy="8218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  <m:r>
                        <a:rPr lang="cs-CZ" sz="1400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6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8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−1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6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+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117" y="3717032"/>
                <a:ext cx="1883977" cy="82189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203581" y="4940856"/>
                <a:ext cx="3227807" cy="8497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𝑑</m:t>
                      </m:r>
                      <m:r>
                        <a:rPr lang="cs-CZ" sz="1400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begChr m:val="["/>
                              <m:endChr m:val="]"/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lang="cs-CZ" sz="1400" b="0" i="1" smtClean="0">
                                  <a:latin typeface="Cambria Math"/>
                                </a:rPr>
                                <m:t>+</m:t>
                              </m:r>
                              <m:d>
                                <m:d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</m:t>
                                  </m:r>
                                  <m:f>
                                    <m:fPr>
                                      <m:ctrlPr>
                                        <a:rPr lang="cs-CZ" sz="1400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400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cs-CZ" sz="1400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den>
                                  </m:f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sz="1400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400" b="0" i="1" smtClean="0">
                                          <a:latin typeface="Cambria Math"/>
                                        </a:rPr>
                                        <m:t>14</m:t>
                                      </m:r>
                                    </m:num>
                                    <m:den>
                                      <m:r>
                                        <a:rPr lang="cs-CZ" sz="1400" b="0" i="1" smtClean="0">
                                          <a:latin typeface="Cambria Math"/>
                                        </a:rPr>
                                        <m:t>15</m:t>
                                      </m:r>
                                    </m:den>
                                  </m:f>
                                </m:e>
                              </m:d>
                              <m:r>
                                <a:rPr lang="cs-CZ" sz="1400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17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15</m:t>
                                  </m:r>
                                </m:den>
                              </m:f>
                            </m:e>
                          </m:d>
                          <m:r>
                            <a:rPr lang="cs-CZ" sz="1400" b="0" i="1" smtClean="0">
                              <a:latin typeface="Cambria Math"/>
                            </a:rPr>
                            <m:t> :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15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25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581" y="4940856"/>
                <a:ext cx="3227807" cy="84972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2233416" y="1372126"/>
                <a:ext cx="6866559" cy="8168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13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12</m:t>
                                  </m:r>
                                </m:den>
                              </m:f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8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13−4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12</m:t>
                              </m:r>
                            </m:den>
                          </m:f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8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168</m:t>
                              </m:r>
                            </m:den>
                          </m:f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8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126−9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168</m:t>
                              </m:r>
                            </m:den>
                          </m:f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8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117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168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117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21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39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3416" y="1372126"/>
                <a:ext cx="6866559" cy="81682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2294695" y="2452913"/>
                <a:ext cx="5271379" cy="8204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18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20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63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112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18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20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63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112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162−35−20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63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107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107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63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107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4695" y="2452913"/>
                <a:ext cx="5271379" cy="820481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1910543" y="3720562"/>
                <a:ext cx="3953325" cy="8161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9−18+2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12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10−3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12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0543" y="3720562"/>
                <a:ext cx="3953325" cy="816121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3200001" y="4938868"/>
                <a:ext cx="5943999" cy="85170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begChr m:val="["/>
                              <m:endChr m:val="]"/>
                              <m:ctrlPr>
                                <a:rPr lang="cs-CZ" sz="1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lang="cs-CZ" sz="1400" b="0" i="1" smtClean="0">
                                  <a:latin typeface="Cambria Math"/>
                                </a:rPr>
                                <m:t>+</m:t>
                              </m:r>
                              <m:d>
                                <m:d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1400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400" b="0" i="1" smtClean="0">
                                          <a:latin typeface="Cambria Math"/>
                                        </a:rPr>
                                        <m:t>5</m:t>
                                      </m:r>
                                    </m:num>
                                    <m:den>
                                      <m:r>
                                        <a:rPr lang="cs-CZ" sz="1400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den>
                                  </m:f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sz="1400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400" b="0" i="1" smtClean="0">
                                          <a:latin typeface="Cambria Math"/>
                                        </a:rPr>
                                        <m:t>14</m:t>
                                      </m:r>
                                    </m:num>
                                    <m:den>
                                      <m:r>
                                        <a:rPr lang="cs-CZ" sz="1400" b="0" i="1" smtClean="0">
                                          <a:latin typeface="Cambria Math"/>
                                        </a:rPr>
                                        <m:t>15</m:t>
                                      </m:r>
                                    </m:den>
                                  </m:f>
                                </m:e>
                              </m:d>
                              <m:r>
                                <a:rPr lang="cs-CZ" sz="1400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17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15</m:t>
                                  </m:r>
                                </m:den>
                              </m:f>
                            </m:e>
                          </m:d>
                          <m:r>
                            <a:rPr lang="cs-CZ" sz="1400" b="0" i="1" smtClean="0">
                              <a:latin typeface="Cambria Math"/>
                            </a:rPr>
                            <m:t> :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25−14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17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21+11−17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15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0001" y="4938868"/>
                <a:ext cx="5943999" cy="851708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504814" y="980728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980728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Převeďte na zlomek v základním tvaru: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425112" y="1484784"/>
                <a:ext cx="1672446" cy="6744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) 1+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1+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1+1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112" y="1484784"/>
                <a:ext cx="1672446" cy="67441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27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2062048" y="1467343"/>
                <a:ext cx="3251146" cy="6737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1+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1+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=1+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=1+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3+2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2048" y="1467343"/>
                <a:ext cx="3251146" cy="67377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27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11927" y="2159199"/>
                <a:ext cx="1384995" cy="11271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𝑏</m:t>
                      </m:r>
                      <m:r>
                        <a:rPr lang="cs-CZ" sz="1400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2+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1+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927" y="2159199"/>
                <a:ext cx="1384995" cy="112710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954750" y="2153294"/>
                <a:ext cx="3935949" cy="11271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2+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2+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2+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8+3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8−1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4750" y="2153294"/>
                <a:ext cx="3935949" cy="1127103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386333" y="3429000"/>
                <a:ext cx="1715791" cy="9694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  <m:r>
                        <a:rPr lang="cs-CZ" sz="1400" b="0" i="1" smtClean="0">
                          <a:latin typeface="Cambria Math"/>
                        </a:rPr>
                        <m:t>) 1−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2+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5−6−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8</m:t>
                                  </m:r>
                                </m:den>
                              </m:f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333" y="3429000"/>
                <a:ext cx="1715791" cy="969433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2062048" y="3419606"/>
                <a:ext cx="5802871" cy="9708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8+3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40−48−7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8</m:t>
                                  </m:r>
                                </m:den>
                              </m:f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=1−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15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8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=1−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24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=1+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24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=1+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66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71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2048" y="3419606"/>
                <a:ext cx="5802871" cy="970843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504814" y="4797152"/>
                <a:ext cx="1794850" cy="6751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𝑑</m:t>
                      </m:r>
                      <m:r>
                        <a:rPr lang="cs-CZ" sz="1400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9</m:t>
                                  </m:r>
                                </m:den>
                              </m:f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814" y="4797152"/>
                <a:ext cx="1794850" cy="675121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9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Obdélník 10"/>
              <p:cNvSpPr/>
              <p:nvPr/>
            </p:nvSpPr>
            <p:spPr>
              <a:xfrm>
                <a:off x="2299663" y="4809151"/>
                <a:ext cx="4142031" cy="67082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7−3</m:t>
                              </m:r>
                            </m:num>
                            <m:den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den>
                          </m:f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+2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1</m:t>
                              </m:r>
                            </m:den>
                          </m:f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den>
                          </m:f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+2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6</m:t>
                              </m:r>
                            </m:num>
                            <m:den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f>
                            <m:fPr>
                              <m:ctrlP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10</m:t>
                              </m:r>
                            </m:num>
                            <m:den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10</m:t>
                          </m:r>
                        </m:den>
                      </m:f>
                      <m:r>
                        <a:rPr lang="cs-CZ" sz="14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9663" y="4809151"/>
                <a:ext cx="4142031" cy="670825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18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639592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284560" y="1187460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64946" y="1165394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daným výrazům přiřaďte správné hodnoty: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601521" y="1700808"/>
                <a:ext cx="2381614" cy="10173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=___________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521" y="1700808"/>
                <a:ext cx="2381614" cy="101739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601521" y="2937634"/>
                <a:ext cx="2417906" cy="10173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0,3+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=__________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521" y="2937634"/>
                <a:ext cx="2417906" cy="101739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584361" y="4093678"/>
                <a:ext cx="2412135" cy="10209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=___________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361" y="4093678"/>
                <a:ext cx="2412135" cy="102098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4114800" y="1695230"/>
                <a:ext cx="2676630" cy="10229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0,9−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=___________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1695230"/>
                <a:ext cx="2676630" cy="102297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4137478" y="2929594"/>
                <a:ext cx="2549352" cy="1021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1−1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12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=_________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7478" y="2929594"/>
                <a:ext cx="2549352" cy="102117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4137478" y="4113081"/>
                <a:ext cx="2373086" cy="10173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=__________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7478" y="4113081"/>
                <a:ext cx="2373086" cy="1017394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2129321" y="1695230"/>
                <a:ext cx="49885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9321" y="1695230"/>
                <a:ext cx="498855" cy="610936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2129321" y="2958737"/>
                <a:ext cx="582211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9321" y="2958737"/>
                <a:ext cx="582211" cy="610936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2170998" y="4258977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0998" y="4258977"/>
                <a:ext cx="498855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5838584" y="1935144"/>
                <a:ext cx="6719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8584" y="1935144"/>
                <a:ext cx="671979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5837934" y="3184957"/>
                <a:ext cx="6719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7934" y="3184957"/>
                <a:ext cx="671979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5675718" y="4116595"/>
                <a:ext cx="49885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5718" y="4116595"/>
                <a:ext cx="498855" cy="610936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627377" y="5737439"/>
            <a:ext cx="1793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Výsledky: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TextovéPole 30"/>
              <p:cNvSpPr txBox="1"/>
              <p:nvPr/>
            </p:nvSpPr>
            <p:spPr>
              <a:xfrm>
                <a:off x="2101897" y="5616637"/>
                <a:ext cx="275908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10,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−12, −19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1897" y="5616637"/>
                <a:ext cx="2759089" cy="610936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pří provádění početních operací  se složenými zlomky. Žáci zjednodušují složené zlomky a převádí je na základní tvar. Ve výpočtech dodržují pravidla přednosti početních operací a závorek.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636912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4124</TotalTime>
  <Words>218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Dum</cp:lastModifiedBy>
  <cp:revision>326</cp:revision>
  <dcterms:created xsi:type="dcterms:W3CDTF">2013-01-11T17:11:37Z</dcterms:created>
  <dcterms:modified xsi:type="dcterms:W3CDTF">2014-09-23T08:24:26Z</dcterms:modified>
</cp:coreProperties>
</file>