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1"/>
  </p:notesMasterIdLst>
  <p:sldIdLst>
    <p:sldId id="256" r:id="rId2"/>
    <p:sldId id="257" r:id="rId3"/>
    <p:sldId id="297" r:id="rId4"/>
    <p:sldId id="298" r:id="rId5"/>
    <p:sldId id="299" r:id="rId6"/>
    <p:sldId id="300" r:id="rId7"/>
    <p:sldId id="303" r:id="rId8"/>
    <p:sldId id="306" r:id="rId9"/>
    <p:sldId id="269"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Výchozí oddíl" id="{13264548-89DB-4322-B0B9-6C9B3C14393C}">
          <p14:sldIdLst>
            <p14:sldId id="256"/>
            <p14:sldId id="257"/>
            <p14:sldId id="297"/>
            <p14:sldId id="298"/>
            <p14:sldId id="299"/>
            <p14:sldId id="300"/>
            <p14:sldId id="303"/>
          </p14:sldIdLst>
        </p14:section>
        <p14:section name="Oddíl bez názvu" id="{C96E4D15-9B31-4C25-AE6B-8F74D5E4A76D}">
          <p14:sldIdLst>
            <p14:sldId id="306"/>
            <p14:sldId id="26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32" autoAdjust="0"/>
    <p:restoredTop sz="94671" autoAdjust="0"/>
  </p:normalViewPr>
  <p:slideViewPr>
    <p:cSldViewPr>
      <p:cViewPr>
        <p:scale>
          <a:sx n="69" d="100"/>
          <a:sy n="69" d="100"/>
        </p:scale>
        <p:origin x="-1032" y="-75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56" d="100"/>
          <a:sy n="56" d="100"/>
        </p:scale>
        <p:origin x="-2886" y="-84"/>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935102-90C5-475E-93E9-91D352505F84}" type="datetimeFigureOut">
              <a:rPr lang="cs-CZ" smtClean="0"/>
              <a:pPr/>
              <a:t>23.9.2014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237446-BF77-448F-A0B7-225F4D041C63}" type="slidenum">
              <a:rPr lang="cs-CZ" smtClean="0"/>
              <a:pPr/>
              <a:t>‹#›</a:t>
            </a:fld>
            <a:endParaRPr lang="cs-CZ"/>
          </a:p>
        </p:txBody>
      </p:sp>
    </p:spTree>
    <p:extLst>
      <p:ext uri="{BB962C8B-B14F-4D97-AF65-F5344CB8AC3E}">
        <p14:creationId xmlns:p14="http://schemas.microsoft.com/office/powerpoint/2010/main" xmlns="" val="3152831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Date Placeholder 29"/>
          <p:cNvSpPr>
            <a:spLocks noGrp="1"/>
          </p:cNvSpPr>
          <p:nvPr>
            <p:ph type="dt" sz="half" idx="10"/>
          </p:nvPr>
        </p:nvSpPr>
        <p:spPr/>
        <p:txBody>
          <a:bodyPr/>
          <a:lstStyle/>
          <a:p>
            <a:fld id="{08416E81-7677-421D-B0C1-B00E65A84AD0}" type="datetimeFigureOut">
              <a:rPr lang="cs-CZ" smtClean="0"/>
              <a:pPr/>
              <a:t>23.9.2014</a:t>
            </a:fld>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1B54CAC9-799C-426B-A024-AD4124239788}"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pPr/>
              <a:t>23.9.2014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Date Placeholder 3"/>
          <p:cNvSpPr>
            <a:spLocks noGrp="1"/>
          </p:cNvSpPr>
          <p:nvPr>
            <p:ph type="dt" sz="half" idx="10"/>
          </p:nvPr>
        </p:nvSpPr>
        <p:spPr/>
        <p:txBody>
          <a:bodyPr/>
          <a:lstStyle/>
          <a:p>
            <a:fld id="{08416E81-7677-421D-B0C1-B00E65A84AD0}" type="datetimeFigureOut">
              <a:rPr lang="cs-CZ" smtClean="0"/>
              <a:pPr/>
              <a:t>23.9.2014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cs-CZ" smtClean="0"/>
              <a:t>Kliknutím lze upravit styl.</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08416E81-7677-421D-B0C1-B00E65A84AD0}" type="datetimeFigureOut">
              <a:rPr lang="cs-CZ" smtClean="0"/>
              <a:pPr/>
              <a:t>23.9.2014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fld id="{08416E81-7677-421D-B0C1-B00E65A84AD0}" type="datetimeFigureOut">
              <a:rPr lang="cs-CZ" smtClean="0"/>
              <a:pPr/>
              <a:t>23.9.2014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Date Placeholder 2"/>
          <p:cNvSpPr>
            <a:spLocks noGrp="1"/>
          </p:cNvSpPr>
          <p:nvPr>
            <p:ph type="dt" sz="half" idx="10"/>
          </p:nvPr>
        </p:nvSpPr>
        <p:spPr/>
        <p:txBody>
          <a:bodyPr/>
          <a:lstStyle/>
          <a:p>
            <a:fld id="{08416E81-7677-421D-B0C1-B00E65A84AD0}" type="datetimeFigureOut">
              <a:rPr lang="cs-CZ" smtClean="0"/>
              <a:pPr/>
              <a:t>23.9.2014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416E81-7677-421D-B0C1-B00E65A84AD0}" type="datetimeFigureOut">
              <a:rPr lang="cs-CZ" smtClean="0"/>
              <a:pPr/>
              <a:t>23.9.2014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Kliknutím lze upravit styly předlohy textu.</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08416E81-7677-421D-B0C1-B00E65A84AD0}" type="datetimeFigureOut">
              <a:rPr lang="cs-CZ" smtClean="0"/>
              <a:pPr/>
              <a:t>23.9.2014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Kliknutím lze upravit styl.</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Date Placeholder 4"/>
          <p:cNvSpPr>
            <a:spLocks noGrp="1"/>
          </p:cNvSpPr>
          <p:nvPr>
            <p:ph type="dt" sz="half" idx="10"/>
          </p:nvPr>
        </p:nvSpPr>
        <p:spPr/>
        <p:txBody>
          <a:bodyPr/>
          <a:lstStyle/>
          <a:p>
            <a:fld id="{08416E81-7677-421D-B0C1-B00E65A84AD0}" type="datetimeFigureOut">
              <a:rPr lang="cs-CZ" smtClean="0"/>
              <a:pPr/>
              <a:t>23.9.2014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077200" y="6356350"/>
            <a:ext cx="609600" cy="365125"/>
          </a:xfrm>
        </p:spPr>
        <p:txBody>
          <a:bodyPr/>
          <a:lstStyle/>
          <a:p>
            <a:fld id="{1B54CAC9-799C-426B-A024-AD4124239788}" type="slidenum">
              <a:rPr lang="cs-CZ" smtClean="0"/>
              <a:pPr/>
              <a:t>‹#›</a:t>
            </a:fld>
            <a:endParaRPr lang="cs-CZ"/>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Kliknutím na ikonu přidáte obrázek.</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pPr/>
              <a:t>23.9.2014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cs-CZ" smtClean="0"/>
              <a:t>Kliknutím lze upravit styl.</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pPr/>
              <a:t>23.9.2014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Kliknutím lze upravit styl.</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8416E81-7677-421D-B0C1-B00E65A84AD0}" type="datetimeFigureOut">
              <a:rPr lang="cs-CZ" smtClean="0"/>
              <a:pPr/>
              <a:t>23.9.2014</a:t>
            </a:fld>
            <a:endParaRPr lang="cs-CZ"/>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B54CAC9-799C-426B-A024-AD4124239788}" type="slidenum">
              <a:rPr lang="cs-CZ" smtClean="0"/>
              <a:pPr/>
              <a:t>‹#›</a:t>
            </a:fld>
            <a:endParaRPr lang="cs-CZ"/>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9.png"/><Relationship Id="rId18" Type="http://schemas.openxmlformats.org/officeDocument/2006/relationships/image" Target="../media/image34.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png"/><Relationship Id="rId17" Type="http://schemas.openxmlformats.org/officeDocument/2006/relationships/image" Target="../media/image33.png"/><Relationship Id="rId2" Type="http://schemas.openxmlformats.org/officeDocument/2006/relationships/image" Target="../media/image18.png"/><Relationship Id="rId16"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5" Type="http://schemas.openxmlformats.org/officeDocument/2006/relationships/image" Target="../media/image3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 Id="rId14" Type="http://schemas.openxmlformats.org/officeDocument/2006/relationships/image" Target="../media/image30.png"/></Relationships>
</file>

<file path=ppt/slides/_rels/slide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 Id="rId9" Type="http://schemas.openxmlformats.org/officeDocument/2006/relationships/image" Target="../media/image42.png"/></Relationships>
</file>

<file path=ppt/slides/_rels/slide7.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png"/><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 Id="rId9" Type="http://schemas.openxmlformats.org/officeDocument/2006/relationships/image" Target="../media/image50.png"/></Relationships>
</file>

<file path=ppt/slides/_rels/slide8.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2.pn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61.png"/><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55.png"/><Relationship Id="rId11" Type="http://schemas.openxmlformats.org/officeDocument/2006/relationships/image" Target="../media/image60.png"/><Relationship Id="rId5" Type="http://schemas.openxmlformats.org/officeDocument/2006/relationships/image" Target="../media/image54.png"/><Relationship Id="rId10" Type="http://schemas.openxmlformats.org/officeDocument/2006/relationships/image" Target="../media/image59.png"/><Relationship Id="rId4" Type="http://schemas.openxmlformats.org/officeDocument/2006/relationships/image" Target="../media/image53.png"/><Relationship Id="rId9" Type="http://schemas.openxmlformats.org/officeDocument/2006/relationships/image" Target="../media/image5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pic>
        <p:nvPicPr>
          <p:cNvPr id="4" name="Picture 2" descr="http://7zs.wz.cz/opvk%20velke%20logo.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47664" y="836712"/>
            <a:ext cx="6372400" cy="145732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pic>
      <p:sp>
        <p:nvSpPr>
          <p:cNvPr id="2" name="TextovéPole 1"/>
          <p:cNvSpPr txBox="1"/>
          <p:nvPr/>
        </p:nvSpPr>
        <p:spPr>
          <a:xfrm>
            <a:off x="2538481" y="3509783"/>
            <a:ext cx="4390438" cy="1877437"/>
          </a:xfrm>
          <a:prstGeom prst="rect">
            <a:avLst/>
          </a:prstGeom>
          <a:noFill/>
        </p:spPr>
        <p:txBody>
          <a:bodyPr wrap="square" rtlCol="0">
            <a:spAutoFit/>
          </a:bodyPr>
          <a:lstStyle/>
          <a:p>
            <a:pPr algn="ctr"/>
            <a:r>
              <a:rPr lang="cs-CZ" sz="3200" b="1" dirty="0" smtClean="0">
                <a:solidFill>
                  <a:srgbClr val="00B050"/>
                </a:solidFill>
                <a:latin typeface="Arial Black" pitchFamily="34" charset="0"/>
              </a:rPr>
              <a:t>MATEMATIKA</a:t>
            </a:r>
          </a:p>
          <a:p>
            <a:pPr algn="ctr"/>
            <a:endParaRPr lang="cs-CZ" sz="2800" dirty="0">
              <a:solidFill>
                <a:srgbClr val="00B050"/>
              </a:solidFill>
              <a:latin typeface="Arial Black" pitchFamily="34" charset="0"/>
            </a:endParaRPr>
          </a:p>
          <a:p>
            <a:pPr algn="ctr"/>
            <a:r>
              <a:rPr lang="cs-CZ" sz="2800" b="1" dirty="0" smtClean="0">
                <a:solidFill>
                  <a:srgbClr val="00B050"/>
                </a:solidFill>
                <a:latin typeface="Arial Black" pitchFamily="34" charset="0"/>
              </a:rPr>
              <a:t>Desetinná čísla</a:t>
            </a:r>
          </a:p>
          <a:p>
            <a:pPr algn="ctr"/>
            <a:r>
              <a:rPr lang="cs-CZ" sz="2800" b="1" dirty="0">
                <a:solidFill>
                  <a:schemeClr val="accent1">
                    <a:lumMod val="75000"/>
                  </a:schemeClr>
                </a:solidFill>
                <a:latin typeface="Arial Black" pitchFamily="34" charset="0"/>
              </a:rPr>
              <a:t>	</a:t>
            </a:r>
            <a:r>
              <a:rPr lang="cs-CZ" sz="2800" b="1" dirty="0" smtClean="0">
                <a:solidFill>
                  <a:schemeClr val="accent1">
                    <a:lumMod val="75000"/>
                  </a:schemeClr>
                </a:solidFill>
                <a:latin typeface="Arial Black" pitchFamily="34" charset="0"/>
              </a:rPr>
              <a:t>	</a:t>
            </a:r>
            <a:endParaRPr lang="cs-CZ" sz="2400" b="1" dirty="0">
              <a:solidFill>
                <a:schemeClr val="accent1">
                  <a:lumMod val="75000"/>
                </a:schemeClr>
              </a:solidFill>
              <a:latin typeface="Arial Black" pitchFamily="34" charset="0"/>
            </a:endParaRPr>
          </a:p>
        </p:txBody>
      </p:sp>
    </p:spTree>
    <p:extLst>
      <p:ext uri="{BB962C8B-B14F-4D97-AF65-F5344CB8AC3E}">
        <p14:creationId xmlns:p14="http://schemas.microsoft.com/office/powerpoint/2010/main" xmlns="" val="37700563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pic>
        <p:nvPicPr>
          <p:cNvPr id="2" name="Picture 2" descr="http://7zs.wz.cz/opvk%20velke%20logo.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55068" y="5229200"/>
            <a:ext cx="5867400" cy="145732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pic>
      <p:sp>
        <p:nvSpPr>
          <p:cNvPr id="15" name="Obdélník 14"/>
          <p:cNvSpPr/>
          <p:nvPr/>
        </p:nvSpPr>
        <p:spPr>
          <a:xfrm>
            <a:off x="275580" y="404664"/>
            <a:ext cx="8640960" cy="468052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latin typeface="Times New Roman" pitchFamily="18" charset="0"/>
              <a:cs typeface="Times New Roman" pitchFamily="18" charset="0"/>
            </a:endParaRPr>
          </a:p>
        </p:txBody>
      </p:sp>
      <p:sp>
        <p:nvSpPr>
          <p:cNvPr id="16" name="TextovéPole 15"/>
          <p:cNvSpPr txBox="1"/>
          <p:nvPr/>
        </p:nvSpPr>
        <p:spPr>
          <a:xfrm>
            <a:off x="371097" y="404664"/>
            <a:ext cx="8352928" cy="3531736"/>
          </a:xfrm>
          <a:prstGeom prst="rect">
            <a:avLst/>
          </a:prstGeom>
          <a:noFill/>
        </p:spPr>
        <p:txBody>
          <a:bodyPr wrap="square" rtlCol="0">
            <a:spAutoFit/>
          </a:bodyPr>
          <a:lstStyle/>
          <a:p>
            <a:pPr>
              <a:lnSpc>
                <a:spcPct val="150000"/>
              </a:lnSpc>
            </a:pPr>
            <a:r>
              <a:rPr lang="cs-CZ" dirty="0" smtClean="0">
                <a:latin typeface="Times New Roman" pitchFamily="18" charset="0"/>
                <a:cs typeface="Times New Roman" pitchFamily="18" charset="0"/>
              </a:rPr>
              <a:t>Název projektu:  Nové ICT rozvíjí matematické a odborné kompetence</a:t>
            </a:r>
          </a:p>
          <a:p>
            <a:pPr>
              <a:lnSpc>
                <a:spcPct val="150000"/>
              </a:lnSpc>
            </a:pPr>
            <a:r>
              <a:rPr lang="cs-CZ" dirty="0" smtClean="0">
                <a:latin typeface="Times New Roman" pitchFamily="18" charset="0"/>
                <a:cs typeface="Times New Roman" pitchFamily="18" charset="0"/>
              </a:rPr>
              <a:t>Číslo projektu:  CZ.1.07/1.5.00/34.0228</a:t>
            </a:r>
          </a:p>
          <a:p>
            <a:pPr>
              <a:lnSpc>
                <a:spcPct val="150000"/>
              </a:lnSpc>
            </a:pPr>
            <a:endParaRPr lang="cs-CZ" sz="500" dirty="0" smtClean="0">
              <a:latin typeface="Times New Roman" pitchFamily="18" charset="0"/>
              <a:cs typeface="Times New Roman" pitchFamily="18" charset="0"/>
            </a:endParaRPr>
          </a:p>
          <a:p>
            <a:pPr>
              <a:lnSpc>
                <a:spcPct val="150000"/>
              </a:lnSpc>
            </a:pPr>
            <a:r>
              <a:rPr lang="cs-CZ" dirty="0" smtClean="0">
                <a:latin typeface="Times New Roman" pitchFamily="18" charset="0"/>
                <a:cs typeface="Times New Roman" pitchFamily="18" charset="0"/>
              </a:rPr>
              <a:t>Název školy:  Střední odborná škola Litovel, Komenského 677</a:t>
            </a:r>
          </a:p>
          <a:p>
            <a:pPr>
              <a:lnSpc>
                <a:spcPct val="150000"/>
              </a:lnSpc>
            </a:pPr>
            <a:r>
              <a:rPr lang="cs-CZ" dirty="0" smtClean="0">
                <a:latin typeface="Times New Roman" pitchFamily="18" charset="0"/>
                <a:cs typeface="Times New Roman" pitchFamily="18" charset="0"/>
              </a:rPr>
              <a:t>Číslo materiálu</a:t>
            </a:r>
            <a:r>
              <a:rPr lang="cs-CZ" smtClean="0">
                <a:latin typeface="Times New Roman" pitchFamily="18" charset="0"/>
                <a:cs typeface="Times New Roman" pitchFamily="18" charset="0"/>
              </a:rPr>
              <a:t>:  III-2-01-11_Operace_s_realnymi_cisly</a:t>
            </a:r>
            <a:endParaRPr lang="cs-CZ" dirty="0" smtClean="0">
              <a:latin typeface="Times New Roman" pitchFamily="18" charset="0"/>
              <a:cs typeface="Times New Roman" pitchFamily="18" charset="0"/>
            </a:endParaRPr>
          </a:p>
          <a:p>
            <a:pPr>
              <a:lnSpc>
                <a:spcPct val="150000"/>
              </a:lnSpc>
            </a:pPr>
            <a:r>
              <a:rPr lang="cs-CZ" dirty="0" smtClean="0">
                <a:latin typeface="Times New Roman" pitchFamily="18" charset="0"/>
                <a:cs typeface="Times New Roman" pitchFamily="18" charset="0"/>
              </a:rPr>
              <a:t>Autor:  Mgr. Jitka Vyhlídalová</a:t>
            </a:r>
          </a:p>
          <a:p>
            <a:pPr>
              <a:lnSpc>
                <a:spcPct val="150000"/>
              </a:lnSpc>
            </a:pPr>
            <a:r>
              <a:rPr lang="cs-CZ" dirty="0" smtClean="0">
                <a:latin typeface="Times New Roman" pitchFamily="18" charset="0"/>
                <a:cs typeface="Times New Roman" pitchFamily="18" charset="0"/>
              </a:rPr>
              <a:t>Tematický okruh:  Matematika</a:t>
            </a:r>
          </a:p>
          <a:p>
            <a:pPr>
              <a:lnSpc>
                <a:spcPct val="150000"/>
              </a:lnSpc>
            </a:pPr>
            <a:r>
              <a:rPr lang="cs-CZ" dirty="0" smtClean="0">
                <a:latin typeface="Times New Roman" pitchFamily="18" charset="0"/>
                <a:cs typeface="Times New Roman" pitchFamily="18" charset="0"/>
              </a:rPr>
              <a:t>Ročník:  I.</a:t>
            </a:r>
          </a:p>
          <a:p>
            <a:pPr>
              <a:lnSpc>
                <a:spcPct val="150000"/>
              </a:lnSpc>
            </a:pPr>
            <a:r>
              <a:rPr lang="cs-CZ" dirty="0" smtClean="0">
                <a:latin typeface="Times New Roman" pitchFamily="18" charset="0"/>
                <a:cs typeface="Times New Roman" pitchFamily="18" charset="0"/>
              </a:rPr>
              <a:t>Datum tvorby:  06.2013  </a:t>
            </a:r>
            <a:endParaRPr lang="cs-CZ" dirty="0">
              <a:latin typeface="Times New Roman" pitchFamily="18" charset="0"/>
              <a:cs typeface="Times New Roman" pitchFamily="18" charset="0"/>
            </a:endParaRPr>
          </a:p>
        </p:txBody>
      </p:sp>
      <p:sp>
        <p:nvSpPr>
          <p:cNvPr id="17" name="TextovéPole 16"/>
          <p:cNvSpPr txBox="1"/>
          <p:nvPr/>
        </p:nvSpPr>
        <p:spPr>
          <a:xfrm>
            <a:off x="371097" y="4149080"/>
            <a:ext cx="8352928" cy="923330"/>
          </a:xfrm>
          <a:prstGeom prst="rect">
            <a:avLst/>
          </a:prstGeom>
          <a:noFill/>
        </p:spPr>
        <p:txBody>
          <a:bodyPr wrap="square" rtlCol="0">
            <a:spAutoFit/>
          </a:bodyPr>
          <a:lstStyle/>
          <a:p>
            <a:r>
              <a:rPr lang="cs-CZ" dirty="0">
                <a:latin typeface="Times New Roman" pitchFamily="18" charset="0"/>
                <a:cs typeface="Times New Roman" pitchFamily="18" charset="0"/>
              </a:rPr>
              <a:t>Autorem materiálu a všech jeho částí, není-li uvedeno jinak, </a:t>
            </a:r>
            <a:r>
              <a:rPr lang="cs-CZ" dirty="0" smtClean="0">
                <a:latin typeface="Times New Roman" pitchFamily="18" charset="0"/>
                <a:cs typeface="Times New Roman" pitchFamily="18" charset="0"/>
              </a:rPr>
              <a:t>je</a:t>
            </a:r>
          </a:p>
          <a:p>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Mgr. </a:t>
            </a:r>
            <a:r>
              <a:rPr lang="cs-CZ" dirty="0" smtClean="0">
                <a:latin typeface="Times New Roman" pitchFamily="18" charset="0"/>
                <a:cs typeface="Times New Roman" pitchFamily="18" charset="0"/>
              </a:rPr>
              <a:t>Jitka Vyhlídalová</a:t>
            </a:r>
          </a:p>
          <a:p>
            <a:endParaRPr lang="cs-CZ" dirty="0">
              <a:latin typeface="Times New Roman" pitchFamily="18" charset="0"/>
              <a:cs typeface="Times New Roman" pitchFamily="18" charset="0"/>
            </a:endParaRPr>
          </a:p>
        </p:txBody>
      </p:sp>
      <p:cxnSp>
        <p:nvCxnSpPr>
          <p:cNvPr id="18" name="Přímá spojnice 17"/>
          <p:cNvCxnSpPr/>
          <p:nvPr/>
        </p:nvCxnSpPr>
        <p:spPr>
          <a:xfrm>
            <a:off x="268288" y="4034459"/>
            <a:ext cx="8640960" cy="0"/>
          </a:xfrm>
          <a:prstGeom prst="line">
            <a:avLst/>
          </a:prstGeom>
        </p:spPr>
        <p:style>
          <a:lnRef idx="1">
            <a:schemeClr val="accent1"/>
          </a:lnRef>
          <a:fillRef idx="0">
            <a:schemeClr val="accent1"/>
          </a:fillRef>
          <a:effectRef idx="0">
            <a:schemeClr val="accent1"/>
          </a:effectRef>
          <a:fontRef idx="minor">
            <a:schemeClr val="tx1"/>
          </a:fontRef>
        </p:style>
      </p:cxnSp>
      <p:pic>
        <p:nvPicPr>
          <p:cNvPr id="19" name="Picture 2" descr="G:\DUMY\LOGO SOS.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93695" y="1354057"/>
            <a:ext cx="2315553" cy="1946257"/>
          </a:xfrm>
          <a:prstGeom prst="rect">
            <a:avLst/>
          </a:prstGeom>
          <a:noFill/>
          <a:extLst>
            <a:ext uri="{909E8E84-426E-40DD-AFC4-6F175D3DCCD1}">
              <a14:hiddenFill xmlns:a14="http://schemas.microsoft.com/office/drawing/2010/main" xmlns="">
                <a:solidFill>
                  <a:srgbClr val="FFFFFF"/>
                </a:solidFill>
              </a14:hiddenFill>
            </a:ext>
          </a:extLst>
        </p:spPr>
      </p:pic>
      <p:cxnSp>
        <p:nvCxnSpPr>
          <p:cNvPr id="20" name="Přímá spojnice 19"/>
          <p:cNvCxnSpPr/>
          <p:nvPr/>
        </p:nvCxnSpPr>
        <p:spPr>
          <a:xfrm>
            <a:off x="268288" y="1340768"/>
            <a:ext cx="864096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7587305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2" name="TextovéPole 1"/>
          <p:cNvSpPr txBox="1"/>
          <p:nvPr/>
        </p:nvSpPr>
        <p:spPr>
          <a:xfrm>
            <a:off x="395536" y="980728"/>
            <a:ext cx="7992888" cy="954107"/>
          </a:xfrm>
          <a:prstGeom prst="rect">
            <a:avLst/>
          </a:prstGeom>
          <a:noFill/>
        </p:spPr>
        <p:txBody>
          <a:bodyPr wrap="square" rtlCol="0">
            <a:spAutoFit/>
          </a:bodyPr>
          <a:lstStyle/>
          <a:p>
            <a:pPr algn="ctr"/>
            <a:r>
              <a:rPr lang="cs-CZ" sz="2800" dirty="0" smtClean="0">
                <a:solidFill>
                  <a:srgbClr val="FF0000"/>
                </a:solidFill>
              </a:rPr>
              <a:t>Desetinná čísla </a:t>
            </a:r>
            <a:r>
              <a:rPr lang="cs-CZ" sz="2800" dirty="0" smtClean="0"/>
              <a:t>stejně jako </a:t>
            </a:r>
            <a:r>
              <a:rPr lang="cs-CZ" sz="2800" dirty="0" smtClean="0">
                <a:solidFill>
                  <a:srgbClr val="FF0000"/>
                </a:solidFill>
              </a:rPr>
              <a:t>zlomky</a:t>
            </a:r>
            <a:r>
              <a:rPr lang="cs-CZ" sz="2800" dirty="0" smtClean="0"/>
              <a:t> používáme pro  </a:t>
            </a:r>
            <a:r>
              <a:rPr lang="cs-CZ" sz="2800" dirty="0" smtClean="0">
                <a:solidFill>
                  <a:srgbClr val="FF0000"/>
                </a:solidFill>
              </a:rPr>
              <a:t>vyjádření části celku</a:t>
            </a:r>
            <a:r>
              <a:rPr lang="cs-CZ" sz="2800" dirty="0" smtClean="0"/>
              <a:t>.</a:t>
            </a:r>
            <a:endParaRPr lang="cs-CZ" sz="2800" dirty="0"/>
          </a:p>
        </p:txBody>
      </p:sp>
      <p:sp>
        <p:nvSpPr>
          <p:cNvPr id="8" name="Obdélník 7"/>
          <p:cNvSpPr/>
          <p:nvPr/>
        </p:nvSpPr>
        <p:spPr>
          <a:xfrm>
            <a:off x="3743908" y="2708920"/>
            <a:ext cx="1296144"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3743908" y="3501008"/>
            <a:ext cx="1296144" cy="79208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mc:Choice xmlns:a14="http://schemas.microsoft.com/office/drawing/2010/main" xmlns="" Requires="a14">
          <p:sp>
            <p:nvSpPr>
              <p:cNvPr id="9" name="TextovéPole 8"/>
              <p:cNvSpPr txBox="1"/>
              <p:nvPr/>
            </p:nvSpPr>
            <p:spPr>
              <a:xfrm>
                <a:off x="5652120" y="3712386"/>
                <a:ext cx="527709" cy="101431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cs-CZ" sz="3200" b="1" i="1" smtClean="0">
                              <a:solidFill>
                                <a:srgbClr val="FF0000"/>
                              </a:solidFill>
                              <a:latin typeface="Cambria Math"/>
                            </a:rPr>
                          </m:ctrlPr>
                        </m:fPr>
                        <m:num>
                          <m:r>
                            <a:rPr lang="cs-CZ" sz="3200" b="1" i="1" smtClean="0">
                              <a:solidFill>
                                <a:srgbClr val="FF0000"/>
                              </a:solidFill>
                              <a:latin typeface="Cambria Math"/>
                            </a:rPr>
                            <m:t>𝟏</m:t>
                          </m:r>
                        </m:num>
                        <m:den>
                          <m:r>
                            <a:rPr lang="cs-CZ" sz="3200" b="1" i="1" smtClean="0">
                              <a:solidFill>
                                <a:srgbClr val="FF0000"/>
                              </a:solidFill>
                              <a:latin typeface="Cambria Math"/>
                            </a:rPr>
                            <m:t>𝟐</m:t>
                          </m:r>
                        </m:den>
                      </m:f>
                    </m:oMath>
                  </m:oMathPara>
                </a14:m>
                <a:endParaRPr lang="cs-CZ" sz="3200" b="1" dirty="0">
                  <a:solidFill>
                    <a:srgbClr val="FF0000"/>
                  </a:solidFill>
                </a:endParaRPr>
              </a:p>
            </p:txBody>
          </p:sp>
        </mc:Choice>
        <mc:Fallback>
          <p:sp>
            <p:nvSpPr>
              <p:cNvPr id="9" name="TextovéPole 8"/>
              <p:cNvSpPr txBox="1">
                <a:spLocks noRot="1" noChangeAspect="1" noMove="1" noResize="1" noEditPoints="1" noAdjustHandles="1" noChangeArrowheads="1" noChangeShapeType="1" noTextEdit="1"/>
              </p:cNvSpPr>
              <p:nvPr/>
            </p:nvSpPr>
            <p:spPr>
              <a:xfrm>
                <a:off x="5652120" y="3712386"/>
                <a:ext cx="527709" cy="1014317"/>
              </a:xfrm>
              <a:prstGeom prst="rect">
                <a:avLst/>
              </a:prstGeom>
              <a:blipFill rotWithShape="1">
                <a:blip r:embed="rId2"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0" name="TextovéPole 9"/>
              <p:cNvSpPr txBox="1"/>
              <p:nvPr/>
            </p:nvSpPr>
            <p:spPr>
              <a:xfrm>
                <a:off x="2483768" y="4000708"/>
                <a:ext cx="926344" cy="58477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3200" b="1" i="1" smtClean="0">
                          <a:solidFill>
                            <a:srgbClr val="FF0000"/>
                          </a:solidFill>
                          <a:latin typeface="Cambria Math"/>
                        </a:rPr>
                        <m:t>𝟎</m:t>
                      </m:r>
                      <m:r>
                        <a:rPr lang="cs-CZ" sz="3200" b="1" i="1" smtClean="0">
                          <a:solidFill>
                            <a:srgbClr val="FF0000"/>
                          </a:solidFill>
                          <a:latin typeface="Cambria Math"/>
                        </a:rPr>
                        <m:t>,</m:t>
                      </m:r>
                      <m:r>
                        <a:rPr lang="cs-CZ" sz="3200" b="1" i="1" smtClean="0">
                          <a:solidFill>
                            <a:srgbClr val="FF0000"/>
                          </a:solidFill>
                          <a:latin typeface="Cambria Math"/>
                        </a:rPr>
                        <m:t>𝟓</m:t>
                      </m:r>
                    </m:oMath>
                  </m:oMathPara>
                </a14:m>
                <a:endParaRPr lang="cs-CZ" sz="3200" b="1" dirty="0">
                  <a:solidFill>
                    <a:srgbClr val="FF0000"/>
                  </a:solidFill>
                </a:endParaRPr>
              </a:p>
            </p:txBody>
          </p:sp>
        </mc:Choice>
        <mc:Fallback>
          <p:sp>
            <p:nvSpPr>
              <p:cNvPr id="10" name="TextovéPole 9"/>
              <p:cNvSpPr txBox="1">
                <a:spLocks noRot="1" noChangeAspect="1" noMove="1" noResize="1" noEditPoints="1" noAdjustHandles="1" noChangeArrowheads="1" noChangeShapeType="1" noTextEdit="1"/>
              </p:cNvSpPr>
              <p:nvPr/>
            </p:nvSpPr>
            <p:spPr>
              <a:xfrm>
                <a:off x="2483768" y="4000708"/>
                <a:ext cx="926344" cy="584775"/>
              </a:xfrm>
              <a:prstGeom prst="rect">
                <a:avLst/>
              </a:prstGeom>
              <a:blipFill rotWithShape="1">
                <a:blip r:embed="rId3" cstate="print"/>
                <a:stretch>
                  <a:fillRect/>
                </a:stretch>
              </a:blipFill>
            </p:spPr>
            <p:txBody>
              <a:bodyPr/>
              <a:lstStyle/>
              <a:p>
                <a:r>
                  <a:rPr lang="cs-CZ">
                    <a:noFill/>
                  </a:rPr>
                  <a:t> </a:t>
                </a:r>
              </a:p>
            </p:txBody>
          </p:sp>
        </mc:Fallback>
      </mc:AlternateContent>
      <p:sp>
        <p:nvSpPr>
          <p:cNvPr id="12" name="TextovéPole 11"/>
          <p:cNvSpPr txBox="1"/>
          <p:nvPr/>
        </p:nvSpPr>
        <p:spPr>
          <a:xfrm>
            <a:off x="611560" y="5229200"/>
            <a:ext cx="7776864" cy="1200329"/>
          </a:xfrm>
          <a:prstGeom prst="rect">
            <a:avLst/>
          </a:prstGeom>
          <a:noFill/>
        </p:spPr>
        <p:txBody>
          <a:bodyPr wrap="square" rtlCol="0">
            <a:spAutoFit/>
          </a:bodyPr>
          <a:lstStyle/>
          <a:p>
            <a:pPr algn="just"/>
            <a:r>
              <a:rPr lang="cs-CZ" dirty="0" smtClean="0">
                <a:latin typeface="Times New Roman" pitchFamily="18" charset="0"/>
                <a:cs typeface="Times New Roman" pitchFamily="18" charset="0"/>
              </a:rPr>
              <a:t>Každé desetinné číslo můžeme snadno zapsat zlomkem se jmenovatelem 10, 100, 1000,…Zlomky převedeme na desetinné číslo, tak že čitatele zlomku vydělíme jmenovatelem. Některé zlomky však nelze vyjádřit desetinným číslem přesně, musíme zaokrouhlovat.</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43541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checkerboard(across)">
                                      <p:cBhvr>
                                        <p:cTn id="10" dur="500"/>
                                        <p:tgtEl>
                                          <p:spTgt spid="19"/>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1" nodeType="click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500" fill="hold"/>
                                        <p:tgtEl>
                                          <p:spTgt spid="10"/>
                                        </p:tgtEl>
                                        <p:attrNameLst>
                                          <p:attrName>ppt_w</p:attrName>
                                        </p:attrNameLst>
                                      </p:cBhvr>
                                      <p:tavLst>
                                        <p:tav tm="0">
                                          <p:val>
                                            <p:fltVal val="0"/>
                                          </p:val>
                                        </p:tav>
                                        <p:tav tm="100000">
                                          <p:val>
                                            <p:strVal val="#ppt_w"/>
                                          </p:val>
                                        </p:tav>
                                      </p:tavLst>
                                    </p:anim>
                                    <p:anim calcmode="lin" valueType="num">
                                      <p:cBhvr>
                                        <p:cTn id="16" dur="500" fill="hold"/>
                                        <p:tgtEl>
                                          <p:spTgt spid="10"/>
                                        </p:tgtEl>
                                        <p:attrNameLst>
                                          <p:attrName>ppt_h</p:attrName>
                                        </p:attrNameLst>
                                      </p:cBhvr>
                                      <p:tavLst>
                                        <p:tav tm="0">
                                          <p:val>
                                            <p:fltVal val="0"/>
                                          </p:val>
                                        </p:tav>
                                        <p:tav tm="100000">
                                          <p:val>
                                            <p:strVal val="#ppt_h"/>
                                          </p:val>
                                        </p:tav>
                                      </p:tavLst>
                                    </p:anim>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1"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9" grpId="0" animBg="1"/>
      <p:bldP spid="9" grpId="1" animBg="1"/>
      <p:bldP spid="10" grpId="1" animBg="1"/>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19" name="Výseč 18"/>
          <p:cNvSpPr/>
          <p:nvPr/>
        </p:nvSpPr>
        <p:spPr>
          <a:xfrm>
            <a:off x="3014721" y="1690254"/>
            <a:ext cx="1008112" cy="936104"/>
          </a:xfrm>
          <a:prstGeom prst="pie">
            <a:avLst>
              <a:gd name="adj1" fmla="val 16023658"/>
              <a:gd name="adj2" fmla="val 1367436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 name="TextovéPole 2"/>
          <p:cNvSpPr txBox="1"/>
          <p:nvPr/>
        </p:nvSpPr>
        <p:spPr>
          <a:xfrm>
            <a:off x="467544" y="821903"/>
            <a:ext cx="7632848" cy="461665"/>
          </a:xfrm>
          <a:prstGeom prst="rect">
            <a:avLst/>
          </a:prstGeom>
          <a:noFill/>
        </p:spPr>
        <p:txBody>
          <a:bodyPr wrap="square" rtlCol="0">
            <a:spAutoFit/>
          </a:bodyPr>
          <a:lstStyle/>
          <a:p>
            <a:r>
              <a:rPr lang="cs-CZ" sz="2400" b="1" dirty="0" smtClean="0"/>
              <a:t>Převeďte desetinné číslo na zlomek:</a:t>
            </a:r>
            <a:endParaRPr lang="cs-CZ" sz="2400" b="1" dirty="0"/>
          </a:p>
        </p:txBody>
      </p:sp>
      <p:sp>
        <p:nvSpPr>
          <p:cNvPr id="17" name="Výseč 16"/>
          <p:cNvSpPr/>
          <p:nvPr/>
        </p:nvSpPr>
        <p:spPr>
          <a:xfrm>
            <a:off x="3014721" y="1690254"/>
            <a:ext cx="1008112" cy="936104"/>
          </a:xfrm>
          <a:prstGeom prst="pi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mc:AlternateContent xmlns:mc="http://schemas.openxmlformats.org/markup-compatibility/2006">
        <mc:Choice xmlns:a14="http://schemas.microsoft.com/office/drawing/2010/main" xmlns="" Requires="a14">
          <p:sp>
            <p:nvSpPr>
              <p:cNvPr id="18" name="TextovéPole 17"/>
              <p:cNvSpPr txBox="1"/>
              <p:nvPr/>
            </p:nvSpPr>
            <p:spPr>
              <a:xfrm>
                <a:off x="613760" y="1958251"/>
                <a:ext cx="802912"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1" i="1" smtClean="0">
                          <a:solidFill>
                            <a:srgbClr val="FF0000"/>
                          </a:solidFill>
                          <a:latin typeface="Cambria Math"/>
                        </a:rPr>
                        <m:t>𝟎</m:t>
                      </m:r>
                      <m:r>
                        <a:rPr lang="cs-CZ" sz="2000" b="1" i="1" smtClean="0">
                          <a:solidFill>
                            <a:srgbClr val="FF0000"/>
                          </a:solidFill>
                          <a:latin typeface="Cambria Math"/>
                        </a:rPr>
                        <m:t>,</m:t>
                      </m:r>
                      <m:r>
                        <a:rPr lang="cs-CZ" sz="2000" b="1" i="1" smtClean="0">
                          <a:solidFill>
                            <a:srgbClr val="FF0000"/>
                          </a:solidFill>
                          <a:latin typeface="Cambria Math"/>
                        </a:rPr>
                        <m:t>𝟐𝟓</m:t>
                      </m:r>
                    </m:oMath>
                  </m:oMathPara>
                </a14:m>
                <a:endParaRPr lang="cs-CZ" sz="2000" b="1" dirty="0">
                  <a:solidFill>
                    <a:srgbClr val="FF0000"/>
                  </a:solidFill>
                </a:endParaRPr>
              </a:p>
            </p:txBody>
          </p:sp>
        </mc:Choice>
        <mc:Fallback>
          <p:sp>
            <p:nvSpPr>
              <p:cNvPr id="18" name="TextovéPole 17"/>
              <p:cNvSpPr txBox="1">
                <a:spLocks noRot="1" noChangeAspect="1" noMove="1" noResize="1" noEditPoints="1" noAdjustHandles="1" noChangeArrowheads="1" noChangeShapeType="1" noTextEdit="1"/>
              </p:cNvSpPr>
              <p:nvPr/>
            </p:nvSpPr>
            <p:spPr>
              <a:xfrm>
                <a:off x="613760" y="1958251"/>
                <a:ext cx="802912" cy="400110"/>
              </a:xfrm>
              <a:prstGeom prst="rect">
                <a:avLst/>
              </a:prstGeom>
              <a:blipFill rotWithShape="1">
                <a:blip r:embed="rId2"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0" name="TextovéPole 19"/>
              <p:cNvSpPr txBox="1"/>
              <p:nvPr/>
            </p:nvSpPr>
            <p:spPr>
              <a:xfrm>
                <a:off x="1261832" y="1807992"/>
                <a:ext cx="1293944" cy="61831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m:t>
                      </m:r>
                      <m:f>
                        <m:fPr>
                          <m:ctrlPr>
                            <a:rPr lang="cs-CZ" b="0" i="1" smtClean="0">
                              <a:latin typeface="Cambria Math"/>
                            </a:rPr>
                          </m:ctrlPr>
                        </m:fPr>
                        <m:num>
                          <m:r>
                            <a:rPr lang="cs-CZ" b="0" i="1" smtClean="0">
                              <a:latin typeface="Cambria Math"/>
                            </a:rPr>
                            <m:t>25</m:t>
                          </m:r>
                        </m:num>
                        <m:den>
                          <m:r>
                            <a:rPr lang="cs-CZ" b="0" i="1" smtClean="0">
                              <a:latin typeface="Cambria Math"/>
                            </a:rPr>
                            <m:t>100</m:t>
                          </m:r>
                        </m:den>
                      </m:f>
                      <m:r>
                        <a:rPr lang="cs-CZ" b="0" i="1" smtClean="0">
                          <a:latin typeface="Cambria Math"/>
                        </a:rPr>
                        <m:t>=</m:t>
                      </m:r>
                      <m:f>
                        <m:fPr>
                          <m:ctrlPr>
                            <a:rPr lang="cs-CZ" b="1" i="1" smtClean="0">
                              <a:solidFill>
                                <a:srgbClr val="FF0000"/>
                              </a:solidFill>
                              <a:latin typeface="Cambria Math"/>
                            </a:rPr>
                          </m:ctrlPr>
                        </m:fPr>
                        <m:num>
                          <m:r>
                            <a:rPr lang="cs-CZ" b="1" i="1" smtClean="0">
                              <a:solidFill>
                                <a:srgbClr val="FF0000"/>
                              </a:solidFill>
                              <a:latin typeface="Cambria Math"/>
                            </a:rPr>
                            <m:t>𝟏</m:t>
                          </m:r>
                        </m:num>
                        <m:den>
                          <m:r>
                            <a:rPr lang="cs-CZ" b="1" i="1" smtClean="0">
                              <a:solidFill>
                                <a:srgbClr val="FF0000"/>
                              </a:solidFill>
                              <a:latin typeface="Cambria Math"/>
                            </a:rPr>
                            <m:t>𝟒</m:t>
                          </m:r>
                        </m:den>
                      </m:f>
                    </m:oMath>
                  </m:oMathPara>
                </a14:m>
                <a:endParaRPr lang="cs-CZ" b="1" dirty="0"/>
              </a:p>
            </p:txBody>
          </p:sp>
        </mc:Choice>
        <mc:Fallback>
          <p:sp>
            <p:nvSpPr>
              <p:cNvPr id="20" name="TextovéPole 19"/>
              <p:cNvSpPr txBox="1">
                <a:spLocks noRot="1" noChangeAspect="1" noMove="1" noResize="1" noEditPoints="1" noAdjustHandles="1" noChangeArrowheads="1" noChangeShapeType="1" noTextEdit="1"/>
              </p:cNvSpPr>
              <p:nvPr/>
            </p:nvSpPr>
            <p:spPr>
              <a:xfrm>
                <a:off x="1261832" y="1807992"/>
                <a:ext cx="1293944" cy="618311"/>
              </a:xfrm>
              <a:prstGeom prst="rect">
                <a:avLst/>
              </a:prstGeom>
              <a:blipFill rotWithShape="1">
                <a:blip r:embed="rId3" cstate="print"/>
                <a:stretch>
                  <a:fillRect/>
                </a:stretch>
              </a:blipFill>
            </p:spPr>
            <p:txBody>
              <a:bodyPr/>
              <a:lstStyle/>
              <a:p>
                <a:r>
                  <a:rPr lang="cs-CZ">
                    <a:noFill/>
                  </a:rPr>
                  <a:t> </a:t>
                </a:r>
              </a:p>
            </p:txBody>
          </p:sp>
        </mc:Fallback>
      </mc:AlternateContent>
      <p:sp>
        <p:nvSpPr>
          <p:cNvPr id="22" name="Výseč 21"/>
          <p:cNvSpPr/>
          <p:nvPr/>
        </p:nvSpPr>
        <p:spPr>
          <a:xfrm>
            <a:off x="3052409" y="3221229"/>
            <a:ext cx="1008112" cy="936104"/>
          </a:xfrm>
          <a:prstGeom prst="pie">
            <a:avLst>
              <a:gd name="adj1" fmla="val 16023658"/>
              <a:gd name="adj2" fmla="val 1367436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3" name="Výseč 22"/>
          <p:cNvSpPr/>
          <p:nvPr/>
        </p:nvSpPr>
        <p:spPr>
          <a:xfrm>
            <a:off x="3052409" y="3221229"/>
            <a:ext cx="1008112" cy="936104"/>
          </a:xfrm>
          <a:prstGeom prst="pie">
            <a:avLst>
              <a:gd name="adj1" fmla="val 5437362"/>
              <a:gd name="adj2" fmla="val 162000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mc:AlternateContent xmlns:mc="http://schemas.openxmlformats.org/markup-compatibility/2006">
        <mc:Choice xmlns:a14="http://schemas.microsoft.com/office/drawing/2010/main" xmlns="" Requires="a14">
          <p:sp>
            <p:nvSpPr>
              <p:cNvPr id="25" name="TextovéPole 24"/>
              <p:cNvSpPr txBox="1"/>
              <p:nvPr/>
            </p:nvSpPr>
            <p:spPr>
              <a:xfrm>
                <a:off x="685679" y="3640589"/>
                <a:ext cx="649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1" i="1" smtClean="0">
                          <a:solidFill>
                            <a:srgbClr val="FF0000"/>
                          </a:solidFill>
                          <a:latin typeface="Cambria Math"/>
                        </a:rPr>
                        <m:t>𝟎</m:t>
                      </m:r>
                      <m:r>
                        <a:rPr lang="cs-CZ" sz="2000" b="1" i="1" smtClean="0">
                          <a:solidFill>
                            <a:srgbClr val="FF0000"/>
                          </a:solidFill>
                          <a:latin typeface="Cambria Math"/>
                        </a:rPr>
                        <m:t>,</m:t>
                      </m:r>
                      <m:r>
                        <a:rPr lang="cs-CZ" sz="2000" b="1" i="1" smtClean="0">
                          <a:solidFill>
                            <a:srgbClr val="FF0000"/>
                          </a:solidFill>
                          <a:latin typeface="Cambria Math"/>
                        </a:rPr>
                        <m:t>𝟓</m:t>
                      </m:r>
                    </m:oMath>
                  </m:oMathPara>
                </a14:m>
                <a:endParaRPr lang="cs-CZ" sz="2000" b="1" dirty="0">
                  <a:solidFill>
                    <a:srgbClr val="FF0000"/>
                  </a:solidFill>
                </a:endParaRPr>
              </a:p>
            </p:txBody>
          </p:sp>
        </mc:Choice>
        <mc:Fallback>
          <p:sp>
            <p:nvSpPr>
              <p:cNvPr id="25" name="TextovéPole 24"/>
              <p:cNvSpPr txBox="1">
                <a:spLocks noRot="1" noChangeAspect="1" noMove="1" noResize="1" noEditPoints="1" noAdjustHandles="1" noChangeArrowheads="1" noChangeShapeType="1" noTextEdit="1"/>
              </p:cNvSpPr>
              <p:nvPr/>
            </p:nvSpPr>
            <p:spPr>
              <a:xfrm>
                <a:off x="685679" y="3640589"/>
                <a:ext cx="649024" cy="400110"/>
              </a:xfrm>
              <a:prstGeom prst="rect">
                <a:avLst/>
              </a:prstGeom>
              <a:blipFill rotWithShape="1">
                <a:blip r:embed="rId4"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6" name="TextovéPole 25"/>
              <p:cNvSpPr txBox="1"/>
              <p:nvPr/>
            </p:nvSpPr>
            <p:spPr>
              <a:xfrm>
                <a:off x="1292379" y="3531488"/>
                <a:ext cx="1172116" cy="61831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m:t>
                      </m:r>
                      <m:f>
                        <m:fPr>
                          <m:ctrlPr>
                            <a:rPr lang="cs-CZ" b="0" i="1" smtClean="0">
                              <a:latin typeface="Cambria Math"/>
                            </a:rPr>
                          </m:ctrlPr>
                        </m:fPr>
                        <m:num>
                          <m:r>
                            <a:rPr lang="cs-CZ" b="0" i="1" smtClean="0">
                              <a:latin typeface="Cambria Math"/>
                            </a:rPr>
                            <m:t>5</m:t>
                          </m:r>
                        </m:num>
                        <m:den>
                          <m:r>
                            <a:rPr lang="cs-CZ" b="0" i="1" smtClean="0">
                              <a:latin typeface="Cambria Math"/>
                            </a:rPr>
                            <m:t>10</m:t>
                          </m:r>
                        </m:den>
                      </m:f>
                      <m:r>
                        <a:rPr lang="cs-CZ" b="0" i="1" smtClean="0">
                          <a:latin typeface="Cambria Math"/>
                        </a:rPr>
                        <m:t>=</m:t>
                      </m:r>
                      <m:f>
                        <m:fPr>
                          <m:ctrlPr>
                            <a:rPr lang="cs-CZ" b="1" i="1" smtClean="0">
                              <a:solidFill>
                                <a:srgbClr val="FF0000"/>
                              </a:solidFill>
                              <a:latin typeface="Cambria Math"/>
                            </a:rPr>
                          </m:ctrlPr>
                        </m:fPr>
                        <m:num>
                          <m:r>
                            <a:rPr lang="cs-CZ" b="1" i="1" smtClean="0">
                              <a:solidFill>
                                <a:srgbClr val="FF0000"/>
                              </a:solidFill>
                              <a:latin typeface="Cambria Math"/>
                            </a:rPr>
                            <m:t>𝟏</m:t>
                          </m:r>
                        </m:num>
                        <m:den>
                          <m:r>
                            <a:rPr lang="cs-CZ" b="1" i="1" smtClean="0">
                              <a:solidFill>
                                <a:srgbClr val="FF0000"/>
                              </a:solidFill>
                              <a:latin typeface="Cambria Math"/>
                            </a:rPr>
                            <m:t>𝟐</m:t>
                          </m:r>
                        </m:den>
                      </m:f>
                    </m:oMath>
                  </m:oMathPara>
                </a14:m>
                <a:endParaRPr lang="cs-CZ" b="1" dirty="0"/>
              </a:p>
            </p:txBody>
          </p:sp>
        </mc:Choice>
        <mc:Fallback>
          <p:sp>
            <p:nvSpPr>
              <p:cNvPr id="26" name="TextovéPole 25"/>
              <p:cNvSpPr txBox="1">
                <a:spLocks noRot="1" noChangeAspect="1" noMove="1" noResize="1" noEditPoints="1" noAdjustHandles="1" noChangeArrowheads="1" noChangeShapeType="1" noTextEdit="1"/>
              </p:cNvSpPr>
              <p:nvPr/>
            </p:nvSpPr>
            <p:spPr>
              <a:xfrm>
                <a:off x="1292379" y="3531488"/>
                <a:ext cx="1172116" cy="618311"/>
              </a:xfrm>
              <a:prstGeom prst="rect">
                <a:avLst/>
              </a:prstGeom>
              <a:blipFill rotWithShape="1">
                <a:blip r:embed="rId5" cstate="print"/>
                <a:stretch>
                  <a:fillRect/>
                </a:stretch>
              </a:blipFill>
            </p:spPr>
            <p:txBody>
              <a:bodyPr/>
              <a:lstStyle/>
              <a:p>
                <a:r>
                  <a:rPr lang="cs-CZ">
                    <a:noFill/>
                  </a:rPr>
                  <a:t> </a:t>
                </a:r>
              </a:p>
            </p:txBody>
          </p:sp>
        </mc:Fallback>
      </mc:AlternateContent>
      <p:sp>
        <p:nvSpPr>
          <p:cNvPr id="27" name="Výseč 26"/>
          <p:cNvSpPr/>
          <p:nvPr/>
        </p:nvSpPr>
        <p:spPr>
          <a:xfrm>
            <a:off x="3059550" y="4955661"/>
            <a:ext cx="1008112" cy="936104"/>
          </a:xfrm>
          <a:prstGeom prst="pie">
            <a:avLst>
              <a:gd name="adj1" fmla="val 16023658"/>
              <a:gd name="adj2" fmla="val 1367436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8" name="Výseč 27"/>
          <p:cNvSpPr/>
          <p:nvPr/>
        </p:nvSpPr>
        <p:spPr>
          <a:xfrm>
            <a:off x="3083606" y="4955661"/>
            <a:ext cx="1008112" cy="936104"/>
          </a:xfrm>
          <a:prstGeom prst="pie">
            <a:avLst>
              <a:gd name="adj1" fmla="val 10670129"/>
              <a:gd name="adj2" fmla="val 162000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mc:AlternateContent xmlns:mc="http://schemas.openxmlformats.org/markup-compatibility/2006">
        <mc:Choice xmlns:a14="http://schemas.microsoft.com/office/drawing/2010/main" xmlns="" Requires="a14">
          <p:sp>
            <p:nvSpPr>
              <p:cNvPr id="29" name="TextovéPole 28"/>
              <p:cNvSpPr txBox="1"/>
              <p:nvPr/>
            </p:nvSpPr>
            <p:spPr>
              <a:xfrm>
                <a:off x="690704" y="5223659"/>
                <a:ext cx="802912"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1" i="1" smtClean="0">
                          <a:solidFill>
                            <a:srgbClr val="FF0000"/>
                          </a:solidFill>
                          <a:latin typeface="Cambria Math"/>
                        </a:rPr>
                        <m:t>𝟎</m:t>
                      </m:r>
                      <m:r>
                        <a:rPr lang="cs-CZ" sz="2000" b="1" i="1" smtClean="0">
                          <a:solidFill>
                            <a:srgbClr val="FF0000"/>
                          </a:solidFill>
                          <a:latin typeface="Cambria Math"/>
                        </a:rPr>
                        <m:t>,</m:t>
                      </m:r>
                      <m:r>
                        <a:rPr lang="cs-CZ" sz="2000" b="1" i="1" smtClean="0">
                          <a:solidFill>
                            <a:srgbClr val="FF0000"/>
                          </a:solidFill>
                          <a:latin typeface="Cambria Math"/>
                        </a:rPr>
                        <m:t>𝟕𝟓</m:t>
                      </m:r>
                    </m:oMath>
                  </m:oMathPara>
                </a14:m>
                <a:endParaRPr lang="cs-CZ" sz="2000" b="1" dirty="0">
                  <a:solidFill>
                    <a:srgbClr val="FF0000"/>
                  </a:solidFill>
                </a:endParaRPr>
              </a:p>
            </p:txBody>
          </p:sp>
        </mc:Choice>
        <mc:Fallback>
          <p:sp>
            <p:nvSpPr>
              <p:cNvPr id="29" name="TextovéPole 28"/>
              <p:cNvSpPr txBox="1">
                <a:spLocks noRot="1" noChangeAspect="1" noMove="1" noResize="1" noEditPoints="1" noAdjustHandles="1" noChangeArrowheads="1" noChangeShapeType="1" noTextEdit="1"/>
              </p:cNvSpPr>
              <p:nvPr/>
            </p:nvSpPr>
            <p:spPr>
              <a:xfrm>
                <a:off x="690704" y="5223659"/>
                <a:ext cx="802912" cy="400110"/>
              </a:xfrm>
              <a:prstGeom prst="rect">
                <a:avLst/>
              </a:prstGeom>
              <a:blipFill rotWithShape="1">
                <a:blip r:embed="rId6"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0" name="TextovéPole 29"/>
              <p:cNvSpPr txBox="1"/>
              <p:nvPr/>
            </p:nvSpPr>
            <p:spPr>
              <a:xfrm>
                <a:off x="1416672" y="5114558"/>
                <a:ext cx="1293944" cy="61831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m:t>
                      </m:r>
                      <m:f>
                        <m:fPr>
                          <m:ctrlPr>
                            <a:rPr lang="cs-CZ" b="0" i="1" smtClean="0">
                              <a:latin typeface="Cambria Math"/>
                            </a:rPr>
                          </m:ctrlPr>
                        </m:fPr>
                        <m:num>
                          <m:r>
                            <a:rPr lang="cs-CZ" b="0" i="1" smtClean="0">
                              <a:latin typeface="Cambria Math"/>
                            </a:rPr>
                            <m:t>75</m:t>
                          </m:r>
                        </m:num>
                        <m:den>
                          <m:r>
                            <a:rPr lang="cs-CZ" b="0" i="1" smtClean="0">
                              <a:latin typeface="Cambria Math"/>
                            </a:rPr>
                            <m:t>100</m:t>
                          </m:r>
                        </m:den>
                      </m:f>
                      <m:r>
                        <a:rPr lang="cs-CZ" b="0" i="1" smtClean="0">
                          <a:latin typeface="Cambria Math"/>
                        </a:rPr>
                        <m:t>=</m:t>
                      </m:r>
                      <m:f>
                        <m:fPr>
                          <m:ctrlPr>
                            <a:rPr lang="cs-CZ" b="1" i="1" smtClean="0">
                              <a:solidFill>
                                <a:srgbClr val="FF0000"/>
                              </a:solidFill>
                              <a:latin typeface="Cambria Math"/>
                            </a:rPr>
                          </m:ctrlPr>
                        </m:fPr>
                        <m:num>
                          <m:r>
                            <a:rPr lang="cs-CZ" b="1" i="1" smtClean="0">
                              <a:solidFill>
                                <a:srgbClr val="FF0000"/>
                              </a:solidFill>
                              <a:latin typeface="Cambria Math"/>
                            </a:rPr>
                            <m:t>𝟑</m:t>
                          </m:r>
                        </m:num>
                        <m:den>
                          <m:r>
                            <a:rPr lang="cs-CZ" b="1" i="1" smtClean="0">
                              <a:solidFill>
                                <a:srgbClr val="FF0000"/>
                              </a:solidFill>
                              <a:latin typeface="Cambria Math"/>
                            </a:rPr>
                            <m:t>𝟒</m:t>
                          </m:r>
                        </m:den>
                      </m:f>
                    </m:oMath>
                  </m:oMathPara>
                </a14:m>
                <a:endParaRPr lang="cs-CZ" b="1" dirty="0"/>
              </a:p>
            </p:txBody>
          </p:sp>
        </mc:Choice>
        <mc:Fallback>
          <p:sp>
            <p:nvSpPr>
              <p:cNvPr id="30" name="TextovéPole 29"/>
              <p:cNvSpPr txBox="1">
                <a:spLocks noRot="1" noChangeAspect="1" noMove="1" noResize="1" noEditPoints="1" noAdjustHandles="1" noChangeArrowheads="1" noChangeShapeType="1" noTextEdit="1"/>
              </p:cNvSpPr>
              <p:nvPr/>
            </p:nvSpPr>
            <p:spPr>
              <a:xfrm>
                <a:off x="1416672" y="5114558"/>
                <a:ext cx="1293944" cy="618311"/>
              </a:xfrm>
              <a:prstGeom prst="rect">
                <a:avLst/>
              </a:prstGeom>
              <a:blipFill rotWithShape="1">
                <a:blip r:embed="rId7"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1" name="TextovéPole 30"/>
              <p:cNvSpPr txBox="1"/>
              <p:nvPr/>
            </p:nvSpPr>
            <p:spPr>
              <a:xfrm>
                <a:off x="4644008" y="1917092"/>
                <a:ext cx="649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1" i="1" smtClean="0">
                          <a:solidFill>
                            <a:srgbClr val="FF0000"/>
                          </a:solidFill>
                          <a:latin typeface="Cambria Math"/>
                        </a:rPr>
                        <m:t>𝟎</m:t>
                      </m:r>
                      <m:r>
                        <a:rPr lang="cs-CZ" sz="2000" b="1" i="1" smtClean="0">
                          <a:solidFill>
                            <a:srgbClr val="FF0000"/>
                          </a:solidFill>
                          <a:latin typeface="Cambria Math"/>
                        </a:rPr>
                        <m:t>,</m:t>
                      </m:r>
                      <m:r>
                        <a:rPr lang="cs-CZ" sz="2000" b="1" i="1" smtClean="0">
                          <a:solidFill>
                            <a:srgbClr val="FF0000"/>
                          </a:solidFill>
                          <a:latin typeface="Cambria Math"/>
                        </a:rPr>
                        <m:t>𝟐</m:t>
                      </m:r>
                    </m:oMath>
                  </m:oMathPara>
                </a14:m>
                <a:endParaRPr lang="cs-CZ" sz="2000" b="1" dirty="0">
                  <a:solidFill>
                    <a:srgbClr val="FF0000"/>
                  </a:solidFill>
                </a:endParaRPr>
              </a:p>
            </p:txBody>
          </p:sp>
        </mc:Choice>
        <mc:Fallback>
          <p:sp>
            <p:nvSpPr>
              <p:cNvPr id="31" name="TextovéPole 30"/>
              <p:cNvSpPr txBox="1">
                <a:spLocks noRot="1" noChangeAspect="1" noMove="1" noResize="1" noEditPoints="1" noAdjustHandles="1" noChangeArrowheads="1" noChangeShapeType="1" noTextEdit="1"/>
              </p:cNvSpPr>
              <p:nvPr/>
            </p:nvSpPr>
            <p:spPr>
              <a:xfrm>
                <a:off x="4644008" y="1917092"/>
                <a:ext cx="649024" cy="400110"/>
              </a:xfrm>
              <a:prstGeom prst="rect">
                <a:avLst/>
              </a:prstGeom>
              <a:blipFill rotWithShape="1">
                <a:blip r:embed="rId8"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2" name="TextovéPole 31"/>
              <p:cNvSpPr txBox="1"/>
              <p:nvPr/>
            </p:nvSpPr>
            <p:spPr>
              <a:xfrm>
                <a:off x="5261389" y="1807991"/>
                <a:ext cx="1172116" cy="61831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m:t>
                      </m:r>
                      <m:f>
                        <m:fPr>
                          <m:ctrlPr>
                            <a:rPr lang="cs-CZ" b="0" i="1" smtClean="0">
                              <a:latin typeface="Cambria Math"/>
                            </a:rPr>
                          </m:ctrlPr>
                        </m:fPr>
                        <m:num>
                          <m:r>
                            <a:rPr lang="cs-CZ" b="0" i="1" smtClean="0">
                              <a:latin typeface="Cambria Math"/>
                            </a:rPr>
                            <m:t>2</m:t>
                          </m:r>
                        </m:num>
                        <m:den>
                          <m:r>
                            <a:rPr lang="cs-CZ" b="0" i="1" smtClean="0">
                              <a:latin typeface="Cambria Math"/>
                            </a:rPr>
                            <m:t>10</m:t>
                          </m:r>
                        </m:den>
                      </m:f>
                      <m:r>
                        <a:rPr lang="cs-CZ" b="0" i="1" smtClean="0">
                          <a:latin typeface="Cambria Math"/>
                        </a:rPr>
                        <m:t>=</m:t>
                      </m:r>
                      <m:f>
                        <m:fPr>
                          <m:ctrlPr>
                            <a:rPr lang="cs-CZ" b="1" i="1" smtClean="0">
                              <a:solidFill>
                                <a:srgbClr val="FF0000"/>
                              </a:solidFill>
                              <a:latin typeface="Cambria Math"/>
                            </a:rPr>
                          </m:ctrlPr>
                        </m:fPr>
                        <m:num>
                          <m:r>
                            <a:rPr lang="cs-CZ" b="1" i="1" smtClean="0">
                              <a:solidFill>
                                <a:srgbClr val="FF0000"/>
                              </a:solidFill>
                              <a:latin typeface="Cambria Math"/>
                            </a:rPr>
                            <m:t>𝟏</m:t>
                          </m:r>
                        </m:num>
                        <m:den>
                          <m:r>
                            <a:rPr lang="cs-CZ" b="1" i="1" smtClean="0">
                              <a:solidFill>
                                <a:srgbClr val="FF0000"/>
                              </a:solidFill>
                              <a:latin typeface="Cambria Math"/>
                            </a:rPr>
                            <m:t>𝟓</m:t>
                          </m:r>
                        </m:den>
                      </m:f>
                    </m:oMath>
                  </m:oMathPara>
                </a14:m>
                <a:endParaRPr lang="cs-CZ" b="1" dirty="0"/>
              </a:p>
            </p:txBody>
          </p:sp>
        </mc:Choice>
        <mc:Fallback>
          <p:sp>
            <p:nvSpPr>
              <p:cNvPr id="32" name="TextovéPole 31"/>
              <p:cNvSpPr txBox="1">
                <a:spLocks noRot="1" noChangeAspect="1" noMove="1" noResize="1" noEditPoints="1" noAdjustHandles="1" noChangeArrowheads="1" noChangeShapeType="1" noTextEdit="1"/>
              </p:cNvSpPr>
              <p:nvPr/>
            </p:nvSpPr>
            <p:spPr>
              <a:xfrm>
                <a:off x="5261389" y="1807991"/>
                <a:ext cx="1172116" cy="618311"/>
              </a:xfrm>
              <a:prstGeom prst="rect">
                <a:avLst/>
              </a:prstGeom>
              <a:blipFill rotWithShape="1">
                <a:blip r:embed="rId9" cstate="print"/>
                <a:stretch>
                  <a:fillRect/>
                </a:stretch>
              </a:blipFill>
            </p:spPr>
            <p:txBody>
              <a:bodyPr/>
              <a:lstStyle/>
              <a:p>
                <a:r>
                  <a:rPr lang="cs-CZ">
                    <a:noFill/>
                  </a:rPr>
                  <a:t> </a:t>
                </a:r>
              </a:p>
            </p:txBody>
          </p:sp>
        </mc:Fallback>
      </mc:AlternateContent>
      <p:graphicFrame>
        <p:nvGraphicFramePr>
          <p:cNvPr id="34" name="Tabulka 33"/>
          <p:cNvGraphicFramePr>
            <a:graphicFrameLocks noGrp="1"/>
          </p:cNvGraphicFramePr>
          <p:nvPr>
            <p:extLst>
              <p:ext uri="{D42A27DB-BD31-4B8C-83A1-F6EECF244321}">
                <p14:modId xmlns:p14="http://schemas.microsoft.com/office/powerpoint/2010/main" xmlns="" val="2223692653"/>
              </p:ext>
            </p:extLst>
          </p:nvPr>
        </p:nvGraphicFramePr>
        <p:xfrm>
          <a:off x="7164288" y="1911186"/>
          <a:ext cx="1443205" cy="406016"/>
        </p:xfrm>
        <a:graphic>
          <a:graphicData uri="http://schemas.openxmlformats.org/drawingml/2006/table">
            <a:tbl>
              <a:tblPr firstRow="1" bandRow="1">
                <a:tableStyleId>{5C22544A-7EE6-4342-B048-85BDC9FD1C3A}</a:tableStyleId>
              </a:tblPr>
              <a:tblGrid>
                <a:gridCol w="288641"/>
                <a:gridCol w="288641"/>
                <a:gridCol w="288641"/>
                <a:gridCol w="288641"/>
                <a:gridCol w="288641"/>
              </a:tblGrid>
              <a:tr h="406016">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mc:AlternateContent xmlns:mc="http://schemas.openxmlformats.org/markup-compatibility/2006">
        <mc:Choice xmlns:a14="http://schemas.microsoft.com/office/drawing/2010/main" xmlns="" Requires="a14">
          <p:sp>
            <p:nvSpPr>
              <p:cNvPr id="37" name="TextovéPole 36"/>
              <p:cNvSpPr txBox="1"/>
              <p:nvPr/>
            </p:nvSpPr>
            <p:spPr>
              <a:xfrm>
                <a:off x="4644008" y="3616413"/>
                <a:ext cx="95680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1" i="1" smtClean="0">
                          <a:solidFill>
                            <a:srgbClr val="FF0000"/>
                          </a:solidFill>
                          <a:latin typeface="Cambria Math"/>
                        </a:rPr>
                        <m:t>𝟎</m:t>
                      </m:r>
                      <m:r>
                        <a:rPr lang="cs-CZ" sz="2000" b="1" i="1" smtClean="0">
                          <a:solidFill>
                            <a:srgbClr val="FF0000"/>
                          </a:solidFill>
                          <a:latin typeface="Cambria Math"/>
                        </a:rPr>
                        <m:t>,</m:t>
                      </m:r>
                      <m:r>
                        <a:rPr lang="cs-CZ" sz="2000" b="1" i="1" smtClean="0">
                          <a:solidFill>
                            <a:srgbClr val="FF0000"/>
                          </a:solidFill>
                          <a:latin typeface="Cambria Math"/>
                        </a:rPr>
                        <m:t>𝟏𝟐</m:t>
                      </m:r>
                      <m:r>
                        <a:rPr lang="cs-CZ" sz="2000" b="1" i="0" smtClean="0">
                          <a:solidFill>
                            <a:srgbClr val="FF0000"/>
                          </a:solidFill>
                          <a:latin typeface="Cambria Math"/>
                        </a:rPr>
                        <m:t>𝟓</m:t>
                      </m:r>
                    </m:oMath>
                  </m:oMathPara>
                </a14:m>
                <a:endParaRPr lang="cs-CZ" sz="2000" b="1" dirty="0">
                  <a:solidFill>
                    <a:srgbClr val="FF0000"/>
                  </a:solidFill>
                </a:endParaRPr>
              </a:p>
            </p:txBody>
          </p:sp>
        </mc:Choice>
        <mc:Fallback>
          <p:sp>
            <p:nvSpPr>
              <p:cNvPr id="37" name="TextovéPole 36"/>
              <p:cNvSpPr txBox="1">
                <a:spLocks noRot="1" noChangeAspect="1" noMove="1" noResize="1" noEditPoints="1" noAdjustHandles="1" noChangeArrowheads="1" noChangeShapeType="1" noTextEdit="1"/>
              </p:cNvSpPr>
              <p:nvPr/>
            </p:nvSpPr>
            <p:spPr>
              <a:xfrm>
                <a:off x="4644008" y="3616413"/>
                <a:ext cx="956800" cy="400110"/>
              </a:xfrm>
              <a:prstGeom prst="rect">
                <a:avLst/>
              </a:prstGeom>
              <a:blipFill rotWithShape="1">
                <a:blip r:embed="rId10"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8" name="TextovéPole 37"/>
              <p:cNvSpPr txBox="1"/>
              <p:nvPr/>
            </p:nvSpPr>
            <p:spPr>
              <a:xfrm>
                <a:off x="5416427" y="3507312"/>
                <a:ext cx="1428596" cy="61837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m:t>
                      </m:r>
                      <m:f>
                        <m:fPr>
                          <m:ctrlPr>
                            <a:rPr lang="cs-CZ" b="0" i="1" smtClean="0">
                              <a:latin typeface="Cambria Math"/>
                            </a:rPr>
                          </m:ctrlPr>
                        </m:fPr>
                        <m:num>
                          <m:r>
                            <a:rPr lang="cs-CZ" b="0" i="1" smtClean="0">
                              <a:latin typeface="Cambria Math"/>
                            </a:rPr>
                            <m:t>125</m:t>
                          </m:r>
                        </m:num>
                        <m:den>
                          <m:r>
                            <a:rPr lang="cs-CZ" b="0" i="1" smtClean="0">
                              <a:latin typeface="Cambria Math"/>
                            </a:rPr>
                            <m:t>1000</m:t>
                          </m:r>
                        </m:den>
                      </m:f>
                      <m:r>
                        <a:rPr lang="cs-CZ" b="0" i="1" smtClean="0">
                          <a:latin typeface="Cambria Math"/>
                        </a:rPr>
                        <m:t>=</m:t>
                      </m:r>
                      <m:f>
                        <m:fPr>
                          <m:ctrlPr>
                            <a:rPr lang="cs-CZ" b="1" i="1" smtClean="0">
                              <a:solidFill>
                                <a:srgbClr val="FF0000"/>
                              </a:solidFill>
                              <a:latin typeface="Cambria Math"/>
                            </a:rPr>
                          </m:ctrlPr>
                        </m:fPr>
                        <m:num>
                          <m:r>
                            <a:rPr lang="cs-CZ" b="1" i="1" smtClean="0">
                              <a:solidFill>
                                <a:srgbClr val="FF0000"/>
                              </a:solidFill>
                              <a:latin typeface="Cambria Math"/>
                            </a:rPr>
                            <m:t>𝟏</m:t>
                          </m:r>
                        </m:num>
                        <m:den>
                          <m:r>
                            <a:rPr lang="cs-CZ" b="1" i="1" smtClean="0">
                              <a:solidFill>
                                <a:srgbClr val="FF0000"/>
                              </a:solidFill>
                              <a:latin typeface="Cambria Math"/>
                            </a:rPr>
                            <m:t>𝟖</m:t>
                          </m:r>
                        </m:den>
                      </m:f>
                    </m:oMath>
                  </m:oMathPara>
                </a14:m>
                <a:endParaRPr lang="cs-CZ" b="1" dirty="0"/>
              </a:p>
            </p:txBody>
          </p:sp>
        </mc:Choice>
        <mc:Fallback>
          <p:sp>
            <p:nvSpPr>
              <p:cNvPr id="38" name="TextovéPole 37"/>
              <p:cNvSpPr txBox="1">
                <a:spLocks noRot="1" noChangeAspect="1" noMove="1" noResize="1" noEditPoints="1" noAdjustHandles="1" noChangeArrowheads="1" noChangeShapeType="1" noTextEdit="1"/>
              </p:cNvSpPr>
              <p:nvPr/>
            </p:nvSpPr>
            <p:spPr>
              <a:xfrm>
                <a:off x="5416427" y="3507312"/>
                <a:ext cx="1428596" cy="618374"/>
              </a:xfrm>
              <a:prstGeom prst="rect">
                <a:avLst/>
              </a:prstGeom>
              <a:blipFill rotWithShape="1">
                <a:blip r:embed="rId11" cstate="print"/>
                <a:stretch>
                  <a:fillRect/>
                </a:stretch>
              </a:blipFill>
            </p:spPr>
            <p:txBody>
              <a:bodyPr/>
              <a:lstStyle/>
              <a:p>
                <a:r>
                  <a:rPr lang="cs-CZ">
                    <a:noFill/>
                  </a:rPr>
                  <a:t> </a:t>
                </a:r>
              </a:p>
            </p:txBody>
          </p:sp>
        </mc:Fallback>
      </mc:AlternateContent>
      <p:graphicFrame>
        <p:nvGraphicFramePr>
          <p:cNvPr id="39" name="Tabulka 38"/>
          <p:cNvGraphicFramePr>
            <a:graphicFrameLocks noGrp="1"/>
          </p:cNvGraphicFramePr>
          <p:nvPr>
            <p:extLst>
              <p:ext uri="{D42A27DB-BD31-4B8C-83A1-F6EECF244321}">
                <p14:modId xmlns:p14="http://schemas.microsoft.com/office/powerpoint/2010/main" xmlns="" val="2634441846"/>
              </p:ext>
            </p:extLst>
          </p:nvPr>
        </p:nvGraphicFramePr>
        <p:xfrm>
          <a:off x="7020272" y="3631079"/>
          <a:ext cx="1666240" cy="370840"/>
        </p:xfrm>
        <a:graphic>
          <a:graphicData uri="http://schemas.openxmlformats.org/drawingml/2006/table">
            <a:tbl>
              <a:tblPr firstRow="1" bandRow="1">
                <a:tableStyleId>{5C22544A-7EE6-4342-B048-85BDC9FD1C3A}</a:tableStyleId>
              </a:tblPr>
              <a:tblGrid>
                <a:gridCol w="208280"/>
                <a:gridCol w="208280"/>
                <a:gridCol w="208280"/>
                <a:gridCol w="208280"/>
                <a:gridCol w="208280"/>
                <a:gridCol w="208280"/>
                <a:gridCol w="208280"/>
                <a:gridCol w="208280"/>
              </a:tblGrid>
              <a:tr h="370840">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cs-CZ"/>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mc:AlternateContent xmlns:mc="http://schemas.openxmlformats.org/markup-compatibility/2006">
        <mc:Choice xmlns:a14="http://schemas.microsoft.com/office/drawing/2010/main" xmlns="" Requires="a14">
          <p:sp>
            <p:nvSpPr>
              <p:cNvPr id="40" name="TextovéPole 39"/>
              <p:cNvSpPr txBox="1"/>
              <p:nvPr/>
            </p:nvSpPr>
            <p:spPr>
              <a:xfrm>
                <a:off x="4692658" y="5223658"/>
                <a:ext cx="649024"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1" i="1" smtClean="0">
                          <a:solidFill>
                            <a:srgbClr val="FF0000"/>
                          </a:solidFill>
                          <a:latin typeface="Cambria Math"/>
                        </a:rPr>
                        <m:t>𝟎</m:t>
                      </m:r>
                      <m:r>
                        <a:rPr lang="cs-CZ" sz="2000" b="1" i="1" smtClean="0">
                          <a:solidFill>
                            <a:srgbClr val="FF0000"/>
                          </a:solidFill>
                          <a:latin typeface="Cambria Math"/>
                        </a:rPr>
                        <m:t>,</m:t>
                      </m:r>
                      <m:r>
                        <a:rPr lang="cs-CZ" sz="2000" b="1" i="1" smtClean="0">
                          <a:solidFill>
                            <a:srgbClr val="FF0000"/>
                          </a:solidFill>
                          <a:latin typeface="Cambria Math"/>
                        </a:rPr>
                        <m:t>𝟒</m:t>
                      </m:r>
                    </m:oMath>
                  </m:oMathPara>
                </a14:m>
                <a:endParaRPr lang="cs-CZ" sz="2000" b="1" dirty="0">
                  <a:solidFill>
                    <a:srgbClr val="FF0000"/>
                  </a:solidFill>
                </a:endParaRPr>
              </a:p>
            </p:txBody>
          </p:sp>
        </mc:Choice>
        <mc:Fallback>
          <p:sp>
            <p:nvSpPr>
              <p:cNvPr id="40" name="TextovéPole 39"/>
              <p:cNvSpPr txBox="1">
                <a:spLocks noRot="1" noChangeAspect="1" noMove="1" noResize="1" noEditPoints="1" noAdjustHandles="1" noChangeArrowheads="1" noChangeShapeType="1" noTextEdit="1"/>
              </p:cNvSpPr>
              <p:nvPr/>
            </p:nvSpPr>
            <p:spPr>
              <a:xfrm>
                <a:off x="4692658" y="5223658"/>
                <a:ext cx="649024" cy="400110"/>
              </a:xfrm>
              <a:prstGeom prst="rect">
                <a:avLst/>
              </a:prstGeom>
              <a:blipFill rotWithShape="1">
                <a:blip r:embed="rId12"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42" name="TextovéPole 41"/>
              <p:cNvSpPr txBox="1"/>
              <p:nvPr/>
            </p:nvSpPr>
            <p:spPr>
              <a:xfrm>
                <a:off x="5228839" y="5114557"/>
                <a:ext cx="1172116" cy="61831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m:t>
                      </m:r>
                      <m:f>
                        <m:fPr>
                          <m:ctrlPr>
                            <a:rPr lang="cs-CZ" b="0" i="1" smtClean="0">
                              <a:latin typeface="Cambria Math"/>
                            </a:rPr>
                          </m:ctrlPr>
                        </m:fPr>
                        <m:num>
                          <m:r>
                            <a:rPr lang="cs-CZ" b="0" i="1" smtClean="0">
                              <a:latin typeface="Cambria Math"/>
                            </a:rPr>
                            <m:t>4</m:t>
                          </m:r>
                        </m:num>
                        <m:den>
                          <m:r>
                            <a:rPr lang="cs-CZ" b="0" i="1" smtClean="0">
                              <a:latin typeface="Cambria Math"/>
                            </a:rPr>
                            <m:t>10</m:t>
                          </m:r>
                        </m:den>
                      </m:f>
                      <m:r>
                        <a:rPr lang="cs-CZ" b="0" i="1" smtClean="0">
                          <a:latin typeface="Cambria Math"/>
                        </a:rPr>
                        <m:t>=</m:t>
                      </m:r>
                      <m:f>
                        <m:fPr>
                          <m:ctrlPr>
                            <a:rPr lang="cs-CZ" b="1" i="1" smtClean="0">
                              <a:solidFill>
                                <a:srgbClr val="FF0000"/>
                              </a:solidFill>
                              <a:latin typeface="Cambria Math"/>
                            </a:rPr>
                          </m:ctrlPr>
                        </m:fPr>
                        <m:num>
                          <m:r>
                            <a:rPr lang="cs-CZ" b="1" i="1" smtClean="0">
                              <a:solidFill>
                                <a:srgbClr val="FF0000"/>
                              </a:solidFill>
                              <a:latin typeface="Cambria Math"/>
                            </a:rPr>
                            <m:t>𝟐</m:t>
                          </m:r>
                        </m:num>
                        <m:den>
                          <m:r>
                            <a:rPr lang="cs-CZ" b="1" i="1" smtClean="0">
                              <a:solidFill>
                                <a:srgbClr val="FF0000"/>
                              </a:solidFill>
                              <a:latin typeface="Cambria Math"/>
                            </a:rPr>
                            <m:t>𝟓</m:t>
                          </m:r>
                        </m:den>
                      </m:f>
                    </m:oMath>
                  </m:oMathPara>
                </a14:m>
                <a:endParaRPr lang="cs-CZ" b="1" dirty="0"/>
              </a:p>
            </p:txBody>
          </p:sp>
        </mc:Choice>
        <mc:Fallback>
          <p:sp>
            <p:nvSpPr>
              <p:cNvPr id="42" name="TextovéPole 41"/>
              <p:cNvSpPr txBox="1">
                <a:spLocks noRot="1" noChangeAspect="1" noMove="1" noResize="1" noEditPoints="1" noAdjustHandles="1" noChangeArrowheads="1" noChangeShapeType="1" noTextEdit="1"/>
              </p:cNvSpPr>
              <p:nvPr/>
            </p:nvSpPr>
            <p:spPr>
              <a:xfrm>
                <a:off x="5228839" y="5114557"/>
                <a:ext cx="1172116" cy="618311"/>
              </a:xfrm>
              <a:prstGeom prst="rect">
                <a:avLst/>
              </a:prstGeom>
              <a:blipFill rotWithShape="1">
                <a:blip r:embed="rId13" cstate="print"/>
                <a:stretch>
                  <a:fillRect/>
                </a:stretch>
              </a:blipFill>
            </p:spPr>
            <p:txBody>
              <a:bodyPr/>
              <a:lstStyle/>
              <a:p>
                <a:r>
                  <a:rPr lang="cs-CZ">
                    <a:noFill/>
                  </a:rPr>
                  <a:t> </a:t>
                </a:r>
              </a:p>
            </p:txBody>
          </p:sp>
        </mc:Fallback>
      </mc:AlternateContent>
      <p:graphicFrame>
        <p:nvGraphicFramePr>
          <p:cNvPr id="43" name="Tabulka 42"/>
          <p:cNvGraphicFramePr>
            <a:graphicFrameLocks noGrp="1"/>
          </p:cNvGraphicFramePr>
          <p:nvPr>
            <p:extLst>
              <p:ext uri="{D42A27DB-BD31-4B8C-83A1-F6EECF244321}">
                <p14:modId xmlns:p14="http://schemas.microsoft.com/office/powerpoint/2010/main" xmlns="" val="570082151"/>
              </p:ext>
            </p:extLst>
          </p:nvPr>
        </p:nvGraphicFramePr>
        <p:xfrm>
          <a:off x="7020272" y="5258433"/>
          <a:ext cx="1443205" cy="406016"/>
        </p:xfrm>
        <a:graphic>
          <a:graphicData uri="http://schemas.openxmlformats.org/drawingml/2006/table">
            <a:tbl>
              <a:tblPr firstRow="1" bandRow="1">
                <a:tableStyleId>{5C22544A-7EE6-4342-B048-85BDC9FD1C3A}</a:tableStyleId>
              </a:tblPr>
              <a:tblGrid>
                <a:gridCol w="288641"/>
                <a:gridCol w="288641"/>
                <a:gridCol w="288641"/>
                <a:gridCol w="288641"/>
                <a:gridCol w="288641"/>
              </a:tblGrid>
              <a:tr h="406016">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xmlns="" val="1811210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 calcmode="lin" valueType="num">
                                      <p:cBhvr>
                                        <p:cTn id="7" dur="500" fill="hold"/>
                                        <p:tgtEl>
                                          <p:spTgt spid="20">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0">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20">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wheel(1)">
                                      <p:cBhvr>
                                        <p:cTn id="14" dur="2000"/>
                                        <p:tgtEl>
                                          <p:spTgt spid="19"/>
                                        </p:tgtEl>
                                      </p:cBhvr>
                                    </p:animEffect>
                                  </p:childTnLst>
                                </p:cTn>
                              </p:par>
                              <p:par>
                                <p:cTn id="15" presetID="21" presetClass="entr" presetSubtype="1"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wheel(1)">
                                      <p:cBhvr>
                                        <p:cTn id="17" dur="20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 calcmode="lin" valueType="num">
                                      <p:cBhvr>
                                        <p:cTn id="22" dur="500" fill="hold"/>
                                        <p:tgtEl>
                                          <p:spTgt spid="26"/>
                                        </p:tgtEl>
                                        <p:attrNameLst>
                                          <p:attrName>ppt_w</p:attrName>
                                        </p:attrNameLst>
                                      </p:cBhvr>
                                      <p:tavLst>
                                        <p:tav tm="0">
                                          <p:val>
                                            <p:fltVal val="0"/>
                                          </p:val>
                                        </p:tav>
                                        <p:tav tm="100000">
                                          <p:val>
                                            <p:strVal val="#ppt_w"/>
                                          </p:val>
                                        </p:tav>
                                      </p:tavLst>
                                    </p:anim>
                                    <p:anim calcmode="lin" valueType="num">
                                      <p:cBhvr>
                                        <p:cTn id="23" dur="500" fill="hold"/>
                                        <p:tgtEl>
                                          <p:spTgt spid="26"/>
                                        </p:tgtEl>
                                        <p:attrNameLst>
                                          <p:attrName>ppt_h</p:attrName>
                                        </p:attrNameLst>
                                      </p:cBhvr>
                                      <p:tavLst>
                                        <p:tav tm="0">
                                          <p:val>
                                            <p:fltVal val="0"/>
                                          </p:val>
                                        </p:tav>
                                        <p:tav tm="100000">
                                          <p:val>
                                            <p:strVal val="#ppt_h"/>
                                          </p:val>
                                        </p:tav>
                                      </p:tavLst>
                                    </p:anim>
                                    <p:animEffect transition="in" filter="fade">
                                      <p:cBhvr>
                                        <p:cTn id="24" dur="500"/>
                                        <p:tgtEl>
                                          <p:spTgt spid="26"/>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wheel(1)">
                                      <p:cBhvr>
                                        <p:cTn id="29" dur="2000"/>
                                        <p:tgtEl>
                                          <p:spTgt spid="22"/>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wheel(1)">
                                      <p:cBhvr>
                                        <p:cTn id="32" dur="20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grpId="0" nodeType="clickEffect">
                                  <p:stCondLst>
                                    <p:cond delay="0"/>
                                  </p:stCondLst>
                                  <p:childTnLst>
                                    <p:set>
                                      <p:cBhvr>
                                        <p:cTn id="36" dur="1" fill="hold">
                                          <p:stCondLst>
                                            <p:cond delay="0"/>
                                          </p:stCondLst>
                                        </p:cTn>
                                        <p:tgtEl>
                                          <p:spTgt spid="30"/>
                                        </p:tgtEl>
                                        <p:attrNameLst>
                                          <p:attrName>style.visibility</p:attrName>
                                        </p:attrNameLst>
                                      </p:cBhvr>
                                      <p:to>
                                        <p:strVal val="visible"/>
                                      </p:to>
                                    </p:set>
                                    <p:anim calcmode="lin" valueType="num">
                                      <p:cBhvr>
                                        <p:cTn id="37" dur="500" fill="hold"/>
                                        <p:tgtEl>
                                          <p:spTgt spid="30"/>
                                        </p:tgtEl>
                                        <p:attrNameLst>
                                          <p:attrName>ppt_w</p:attrName>
                                        </p:attrNameLst>
                                      </p:cBhvr>
                                      <p:tavLst>
                                        <p:tav tm="0">
                                          <p:val>
                                            <p:fltVal val="0"/>
                                          </p:val>
                                        </p:tav>
                                        <p:tav tm="100000">
                                          <p:val>
                                            <p:strVal val="#ppt_w"/>
                                          </p:val>
                                        </p:tav>
                                      </p:tavLst>
                                    </p:anim>
                                    <p:anim calcmode="lin" valueType="num">
                                      <p:cBhvr>
                                        <p:cTn id="38" dur="500" fill="hold"/>
                                        <p:tgtEl>
                                          <p:spTgt spid="30"/>
                                        </p:tgtEl>
                                        <p:attrNameLst>
                                          <p:attrName>ppt_h</p:attrName>
                                        </p:attrNameLst>
                                      </p:cBhvr>
                                      <p:tavLst>
                                        <p:tav tm="0">
                                          <p:val>
                                            <p:fltVal val="0"/>
                                          </p:val>
                                        </p:tav>
                                        <p:tav tm="100000">
                                          <p:val>
                                            <p:strVal val="#ppt_h"/>
                                          </p:val>
                                        </p:tav>
                                      </p:tavLst>
                                    </p:anim>
                                    <p:animEffect transition="in" filter="fade">
                                      <p:cBhvr>
                                        <p:cTn id="39" dur="500"/>
                                        <p:tgtEl>
                                          <p:spTgt spid="30"/>
                                        </p:tgtEl>
                                      </p:cBhvr>
                                    </p:animEffect>
                                  </p:childTnLst>
                                </p:cTn>
                              </p:par>
                            </p:childTnLst>
                          </p:cTn>
                        </p:par>
                      </p:childTnLst>
                    </p:cTn>
                  </p:par>
                  <p:par>
                    <p:cTn id="40" fill="hold">
                      <p:stCondLst>
                        <p:cond delay="indefinite"/>
                      </p:stCondLst>
                      <p:childTnLst>
                        <p:par>
                          <p:cTn id="41" fill="hold">
                            <p:stCondLst>
                              <p:cond delay="0"/>
                            </p:stCondLst>
                            <p:childTnLst>
                              <p:par>
                                <p:cTn id="42" presetID="21" presetClass="entr" presetSubtype="1" fill="hold" grpId="0" nodeType="clickEffect">
                                  <p:stCondLst>
                                    <p:cond delay="0"/>
                                  </p:stCondLst>
                                  <p:childTnLst>
                                    <p:set>
                                      <p:cBhvr>
                                        <p:cTn id="43" dur="1" fill="hold">
                                          <p:stCondLst>
                                            <p:cond delay="0"/>
                                          </p:stCondLst>
                                        </p:cTn>
                                        <p:tgtEl>
                                          <p:spTgt spid="27"/>
                                        </p:tgtEl>
                                        <p:attrNameLst>
                                          <p:attrName>style.visibility</p:attrName>
                                        </p:attrNameLst>
                                      </p:cBhvr>
                                      <p:to>
                                        <p:strVal val="visible"/>
                                      </p:to>
                                    </p:set>
                                    <p:animEffect transition="in" filter="wheel(1)">
                                      <p:cBhvr>
                                        <p:cTn id="44" dur="2000"/>
                                        <p:tgtEl>
                                          <p:spTgt spid="27"/>
                                        </p:tgtEl>
                                      </p:cBhvr>
                                    </p:animEffect>
                                  </p:childTnLst>
                                </p:cTn>
                              </p:par>
                              <p:par>
                                <p:cTn id="45" presetID="21" presetClass="entr" presetSubtype="1" fill="hold" grpId="0" nodeType="withEffect">
                                  <p:stCondLst>
                                    <p:cond delay="0"/>
                                  </p:stCondLst>
                                  <p:childTnLst>
                                    <p:set>
                                      <p:cBhvr>
                                        <p:cTn id="46" dur="1" fill="hold">
                                          <p:stCondLst>
                                            <p:cond delay="0"/>
                                          </p:stCondLst>
                                        </p:cTn>
                                        <p:tgtEl>
                                          <p:spTgt spid="28"/>
                                        </p:tgtEl>
                                        <p:attrNameLst>
                                          <p:attrName>style.visibility</p:attrName>
                                        </p:attrNameLst>
                                      </p:cBhvr>
                                      <p:to>
                                        <p:strVal val="visible"/>
                                      </p:to>
                                    </p:set>
                                    <p:animEffect transition="in" filter="wheel(1)">
                                      <p:cBhvr>
                                        <p:cTn id="47" dur="2000"/>
                                        <p:tgtEl>
                                          <p:spTgt spid="28"/>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32"/>
                                        </p:tgtEl>
                                        <p:attrNameLst>
                                          <p:attrName>style.visibility</p:attrName>
                                        </p:attrNameLst>
                                      </p:cBhvr>
                                      <p:to>
                                        <p:strVal val="visible"/>
                                      </p:to>
                                    </p:set>
                                    <p:anim calcmode="lin" valueType="num">
                                      <p:cBhvr>
                                        <p:cTn id="52" dur="500" fill="hold"/>
                                        <p:tgtEl>
                                          <p:spTgt spid="32"/>
                                        </p:tgtEl>
                                        <p:attrNameLst>
                                          <p:attrName>ppt_w</p:attrName>
                                        </p:attrNameLst>
                                      </p:cBhvr>
                                      <p:tavLst>
                                        <p:tav tm="0">
                                          <p:val>
                                            <p:fltVal val="0"/>
                                          </p:val>
                                        </p:tav>
                                        <p:tav tm="100000">
                                          <p:val>
                                            <p:strVal val="#ppt_w"/>
                                          </p:val>
                                        </p:tav>
                                      </p:tavLst>
                                    </p:anim>
                                    <p:anim calcmode="lin" valueType="num">
                                      <p:cBhvr>
                                        <p:cTn id="53" dur="500" fill="hold"/>
                                        <p:tgtEl>
                                          <p:spTgt spid="32"/>
                                        </p:tgtEl>
                                        <p:attrNameLst>
                                          <p:attrName>ppt_h</p:attrName>
                                        </p:attrNameLst>
                                      </p:cBhvr>
                                      <p:tavLst>
                                        <p:tav tm="0">
                                          <p:val>
                                            <p:fltVal val="0"/>
                                          </p:val>
                                        </p:tav>
                                        <p:tav tm="100000">
                                          <p:val>
                                            <p:strVal val="#ppt_h"/>
                                          </p:val>
                                        </p:tav>
                                      </p:tavLst>
                                    </p:anim>
                                    <p:animEffect transition="in" filter="fade">
                                      <p:cBhvr>
                                        <p:cTn id="54" dur="500"/>
                                        <p:tgtEl>
                                          <p:spTgt spid="32"/>
                                        </p:tgtEl>
                                      </p:cBhvr>
                                    </p:animEffect>
                                  </p:childTnLst>
                                </p:cTn>
                              </p:par>
                            </p:childTnLst>
                          </p:cTn>
                        </p:par>
                      </p:childTnLst>
                    </p:cTn>
                  </p:par>
                  <p:par>
                    <p:cTn id="55" fill="hold">
                      <p:stCondLst>
                        <p:cond delay="indefinite"/>
                      </p:stCondLst>
                      <p:childTnLst>
                        <p:par>
                          <p:cTn id="56" fill="hold">
                            <p:stCondLst>
                              <p:cond delay="0"/>
                            </p:stCondLst>
                            <p:childTnLst>
                              <p:par>
                                <p:cTn id="57" presetID="5" presetClass="entr" presetSubtype="10" fill="hold" nodeType="clickEffect">
                                  <p:stCondLst>
                                    <p:cond delay="0"/>
                                  </p:stCondLst>
                                  <p:childTnLst>
                                    <p:set>
                                      <p:cBhvr>
                                        <p:cTn id="58" dur="1" fill="hold">
                                          <p:stCondLst>
                                            <p:cond delay="0"/>
                                          </p:stCondLst>
                                        </p:cTn>
                                        <p:tgtEl>
                                          <p:spTgt spid="34"/>
                                        </p:tgtEl>
                                        <p:attrNameLst>
                                          <p:attrName>style.visibility</p:attrName>
                                        </p:attrNameLst>
                                      </p:cBhvr>
                                      <p:to>
                                        <p:strVal val="visible"/>
                                      </p:to>
                                    </p:set>
                                    <p:animEffect transition="in" filter="checkerboard(across)">
                                      <p:cBhvr>
                                        <p:cTn id="59" dur="500"/>
                                        <p:tgtEl>
                                          <p:spTgt spid="34"/>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grpId="0" nodeType="clickEffect">
                                  <p:stCondLst>
                                    <p:cond delay="0"/>
                                  </p:stCondLst>
                                  <p:childTnLst>
                                    <p:set>
                                      <p:cBhvr>
                                        <p:cTn id="63" dur="1" fill="hold">
                                          <p:stCondLst>
                                            <p:cond delay="0"/>
                                          </p:stCondLst>
                                        </p:cTn>
                                        <p:tgtEl>
                                          <p:spTgt spid="38"/>
                                        </p:tgtEl>
                                        <p:attrNameLst>
                                          <p:attrName>style.visibility</p:attrName>
                                        </p:attrNameLst>
                                      </p:cBhvr>
                                      <p:to>
                                        <p:strVal val="visible"/>
                                      </p:to>
                                    </p:set>
                                    <p:anim calcmode="lin" valueType="num">
                                      <p:cBhvr>
                                        <p:cTn id="64" dur="500" fill="hold"/>
                                        <p:tgtEl>
                                          <p:spTgt spid="38"/>
                                        </p:tgtEl>
                                        <p:attrNameLst>
                                          <p:attrName>ppt_w</p:attrName>
                                        </p:attrNameLst>
                                      </p:cBhvr>
                                      <p:tavLst>
                                        <p:tav tm="0">
                                          <p:val>
                                            <p:fltVal val="0"/>
                                          </p:val>
                                        </p:tav>
                                        <p:tav tm="100000">
                                          <p:val>
                                            <p:strVal val="#ppt_w"/>
                                          </p:val>
                                        </p:tav>
                                      </p:tavLst>
                                    </p:anim>
                                    <p:anim calcmode="lin" valueType="num">
                                      <p:cBhvr>
                                        <p:cTn id="65" dur="500" fill="hold"/>
                                        <p:tgtEl>
                                          <p:spTgt spid="38"/>
                                        </p:tgtEl>
                                        <p:attrNameLst>
                                          <p:attrName>ppt_h</p:attrName>
                                        </p:attrNameLst>
                                      </p:cBhvr>
                                      <p:tavLst>
                                        <p:tav tm="0">
                                          <p:val>
                                            <p:fltVal val="0"/>
                                          </p:val>
                                        </p:tav>
                                        <p:tav tm="100000">
                                          <p:val>
                                            <p:strVal val="#ppt_h"/>
                                          </p:val>
                                        </p:tav>
                                      </p:tavLst>
                                    </p:anim>
                                    <p:animEffect transition="in" filter="fade">
                                      <p:cBhvr>
                                        <p:cTn id="66" dur="500"/>
                                        <p:tgtEl>
                                          <p:spTgt spid="38"/>
                                        </p:tgtEl>
                                      </p:cBhvr>
                                    </p:animEffect>
                                  </p:childTnLst>
                                </p:cTn>
                              </p:par>
                            </p:childTnLst>
                          </p:cTn>
                        </p:par>
                      </p:childTnLst>
                    </p:cTn>
                  </p:par>
                  <p:par>
                    <p:cTn id="67" fill="hold">
                      <p:stCondLst>
                        <p:cond delay="indefinite"/>
                      </p:stCondLst>
                      <p:childTnLst>
                        <p:par>
                          <p:cTn id="68" fill="hold">
                            <p:stCondLst>
                              <p:cond delay="0"/>
                            </p:stCondLst>
                            <p:childTnLst>
                              <p:par>
                                <p:cTn id="69" presetID="5" presetClass="entr" presetSubtype="10" fill="hold" nodeType="clickEffect">
                                  <p:stCondLst>
                                    <p:cond delay="0"/>
                                  </p:stCondLst>
                                  <p:childTnLst>
                                    <p:set>
                                      <p:cBhvr>
                                        <p:cTn id="70" dur="1" fill="hold">
                                          <p:stCondLst>
                                            <p:cond delay="0"/>
                                          </p:stCondLst>
                                        </p:cTn>
                                        <p:tgtEl>
                                          <p:spTgt spid="39"/>
                                        </p:tgtEl>
                                        <p:attrNameLst>
                                          <p:attrName>style.visibility</p:attrName>
                                        </p:attrNameLst>
                                      </p:cBhvr>
                                      <p:to>
                                        <p:strVal val="visible"/>
                                      </p:to>
                                    </p:set>
                                    <p:animEffect transition="in" filter="checkerboard(across)">
                                      <p:cBhvr>
                                        <p:cTn id="71" dur="500"/>
                                        <p:tgtEl>
                                          <p:spTgt spid="39"/>
                                        </p:tgtEl>
                                      </p:cBhvr>
                                    </p:animEffect>
                                  </p:childTnLst>
                                </p:cTn>
                              </p:par>
                            </p:childTnLst>
                          </p:cTn>
                        </p:par>
                      </p:childTnLst>
                    </p:cTn>
                  </p:par>
                  <p:par>
                    <p:cTn id="72" fill="hold">
                      <p:stCondLst>
                        <p:cond delay="indefinite"/>
                      </p:stCondLst>
                      <p:childTnLst>
                        <p:par>
                          <p:cTn id="73" fill="hold">
                            <p:stCondLst>
                              <p:cond delay="0"/>
                            </p:stCondLst>
                            <p:childTnLst>
                              <p:par>
                                <p:cTn id="74" presetID="53" presetClass="entr" presetSubtype="16" fill="hold" grpId="0" nodeType="clickEffect">
                                  <p:stCondLst>
                                    <p:cond delay="0"/>
                                  </p:stCondLst>
                                  <p:childTnLst>
                                    <p:set>
                                      <p:cBhvr>
                                        <p:cTn id="75" dur="1" fill="hold">
                                          <p:stCondLst>
                                            <p:cond delay="0"/>
                                          </p:stCondLst>
                                        </p:cTn>
                                        <p:tgtEl>
                                          <p:spTgt spid="42"/>
                                        </p:tgtEl>
                                        <p:attrNameLst>
                                          <p:attrName>style.visibility</p:attrName>
                                        </p:attrNameLst>
                                      </p:cBhvr>
                                      <p:to>
                                        <p:strVal val="visible"/>
                                      </p:to>
                                    </p:set>
                                    <p:anim calcmode="lin" valueType="num">
                                      <p:cBhvr>
                                        <p:cTn id="76" dur="500" fill="hold"/>
                                        <p:tgtEl>
                                          <p:spTgt spid="42"/>
                                        </p:tgtEl>
                                        <p:attrNameLst>
                                          <p:attrName>ppt_w</p:attrName>
                                        </p:attrNameLst>
                                      </p:cBhvr>
                                      <p:tavLst>
                                        <p:tav tm="0">
                                          <p:val>
                                            <p:fltVal val="0"/>
                                          </p:val>
                                        </p:tav>
                                        <p:tav tm="100000">
                                          <p:val>
                                            <p:strVal val="#ppt_w"/>
                                          </p:val>
                                        </p:tav>
                                      </p:tavLst>
                                    </p:anim>
                                    <p:anim calcmode="lin" valueType="num">
                                      <p:cBhvr>
                                        <p:cTn id="77" dur="500" fill="hold"/>
                                        <p:tgtEl>
                                          <p:spTgt spid="42"/>
                                        </p:tgtEl>
                                        <p:attrNameLst>
                                          <p:attrName>ppt_h</p:attrName>
                                        </p:attrNameLst>
                                      </p:cBhvr>
                                      <p:tavLst>
                                        <p:tav tm="0">
                                          <p:val>
                                            <p:fltVal val="0"/>
                                          </p:val>
                                        </p:tav>
                                        <p:tav tm="100000">
                                          <p:val>
                                            <p:strVal val="#ppt_h"/>
                                          </p:val>
                                        </p:tav>
                                      </p:tavLst>
                                    </p:anim>
                                    <p:animEffect transition="in" filter="fade">
                                      <p:cBhvr>
                                        <p:cTn id="78" dur="500"/>
                                        <p:tgtEl>
                                          <p:spTgt spid="42"/>
                                        </p:tgtEl>
                                      </p:cBhvr>
                                    </p:animEffect>
                                  </p:childTnLst>
                                </p:cTn>
                              </p:par>
                            </p:childTnLst>
                          </p:cTn>
                        </p:par>
                      </p:childTnLst>
                    </p:cTn>
                  </p:par>
                  <p:par>
                    <p:cTn id="79" fill="hold">
                      <p:stCondLst>
                        <p:cond delay="indefinite"/>
                      </p:stCondLst>
                      <p:childTnLst>
                        <p:par>
                          <p:cTn id="80" fill="hold">
                            <p:stCondLst>
                              <p:cond delay="0"/>
                            </p:stCondLst>
                            <p:childTnLst>
                              <p:par>
                                <p:cTn id="81" presetID="5" presetClass="entr" presetSubtype="10" fill="hold" nodeType="clickEffect">
                                  <p:stCondLst>
                                    <p:cond delay="0"/>
                                  </p:stCondLst>
                                  <p:childTnLst>
                                    <p:set>
                                      <p:cBhvr>
                                        <p:cTn id="82" dur="1" fill="hold">
                                          <p:stCondLst>
                                            <p:cond delay="0"/>
                                          </p:stCondLst>
                                        </p:cTn>
                                        <p:tgtEl>
                                          <p:spTgt spid="43"/>
                                        </p:tgtEl>
                                        <p:attrNameLst>
                                          <p:attrName>style.visibility</p:attrName>
                                        </p:attrNameLst>
                                      </p:cBhvr>
                                      <p:to>
                                        <p:strVal val="visible"/>
                                      </p:to>
                                    </p:set>
                                    <p:animEffect transition="in" filter="checkerboard(across)">
                                      <p:cBhvr>
                                        <p:cTn id="83"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7" grpId="0" animBg="1"/>
      <p:bldP spid="22" grpId="0" animBg="1"/>
      <p:bldP spid="23" grpId="0" animBg="1"/>
      <p:bldP spid="26" grpId="0" animBg="1"/>
      <p:bldP spid="27" grpId="0" animBg="1"/>
      <p:bldP spid="28" grpId="0" animBg="1"/>
      <p:bldP spid="30" grpId="0" animBg="1"/>
      <p:bldP spid="32" grpId="0" animBg="1"/>
      <p:bldP spid="38" grpId="0" animBg="1"/>
      <p:bldP spid="4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25" name="TextovéPole 24"/>
          <p:cNvSpPr txBox="1"/>
          <p:nvPr/>
        </p:nvSpPr>
        <p:spPr>
          <a:xfrm>
            <a:off x="547232" y="692696"/>
            <a:ext cx="7632848" cy="461665"/>
          </a:xfrm>
          <a:prstGeom prst="rect">
            <a:avLst/>
          </a:prstGeom>
          <a:noFill/>
        </p:spPr>
        <p:txBody>
          <a:bodyPr wrap="square" rtlCol="0">
            <a:spAutoFit/>
          </a:bodyPr>
          <a:lstStyle/>
          <a:p>
            <a:r>
              <a:rPr lang="cs-CZ" sz="2400" b="1" dirty="0" smtClean="0"/>
              <a:t>Převeďte zlomek na desetinné číslo:</a:t>
            </a:r>
            <a:endParaRPr lang="cs-CZ" sz="2400" b="1" dirty="0"/>
          </a:p>
        </p:txBody>
      </p:sp>
      <mc:AlternateContent xmlns:mc="http://schemas.openxmlformats.org/markup-compatibility/2006">
        <mc:Choice xmlns:a14="http://schemas.microsoft.com/office/drawing/2010/main" xmlns="" Requires="a14">
          <p:sp>
            <p:nvSpPr>
              <p:cNvPr id="2" name="TextovéPole 1"/>
              <p:cNvSpPr txBox="1"/>
              <p:nvPr/>
            </p:nvSpPr>
            <p:spPr>
              <a:xfrm>
                <a:off x="578448" y="1263048"/>
                <a:ext cx="676788" cy="66858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cs-CZ" sz="2000" i="1" smtClean="0">
                              <a:solidFill>
                                <a:srgbClr val="FF0000"/>
                              </a:solidFill>
                              <a:latin typeface="Cambria Math"/>
                            </a:rPr>
                          </m:ctrlPr>
                        </m:fPr>
                        <m:num>
                          <m:r>
                            <a:rPr lang="cs-CZ" sz="2000" b="0" i="1" smtClean="0">
                              <a:solidFill>
                                <a:srgbClr val="FF0000"/>
                              </a:solidFill>
                              <a:latin typeface="Cambria Math"/>
                            </a:rPr>
                            <m:t>7</m:t>
                          </m:r>
                        </m:num>
                        <m:den>
                          <m:r>
                            <a:rPr lang="cs-CZ" sz="2000" b="0" i="1" smtClean="0">
                              <a:solidFill>
                                <a:srgbClr val="FF0000"/>
                              </a:solidFill>
                              <a:latin typeface="Cambria Math"/>
                            </a:rPr>
                            <m:t>250</m:t>
                          </m:r>
                        </m:den>
                      </m:f>
                    </m:oMath>
                  </m:oMathPara>
                </a14:m>
                <a:endParaRPr lang="cs-CZ" sz="2000" dirty="0"/>
              </a:p>
            </p:txBody>
          </p:sp>
        </mc:Choice>
        <mc:Fallback>
          <p:sp>
            <p:nvSpPr>
              <p:cNvPr id="2" name="TextovéPole 1"/>
              <p:cNvSpPr txBox="1">
                <a:spLocks noRot="1" noChangeAspect="1" noMove="1" noResize="1" noEditPoints="1" noAdjustHandles="1" noChangeArrowheads="1" noChangeShapeType="1" noTextEdit="1"/>
              </p:cNvSpPr>
              <p:nvPr/>
            </p:nvSpPr>
            <p:spPr>
              <a:xfrm>
                <a:off x="578448" y="1263048"/>
                <a:ext cx="676788" cy="668581"/>
              </a:xfrm>
              <a:prstGeom prst="rect">
                <a:avLst/>
              </a:prstGeom>
              <a:blipFill rotWithShape="1">
                <a:blip r:embed="rId2"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 name="TextovéPole 2"/>
              <p:cNvSpPr txBox="1"/>
              <p:nvPr/>
            </p:nvSpPr>
            <p:spPr>
              <a:xfrm>
                <a:off x="677984" y="2099526"/>
                <a:ext cx="1816523"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7 :250=0,028</m:t>
                      </m:r>
                    </m:oMath>
                  </m:oMathPara>
                </a14:m>
                <a:endParaRPr lang="cs-CZ" dirty="0"/>
              </a:p>
            </p:txBody>
          </p:sp>
        </mc:Choice>
        <mc:Fallback>
          <p:sp>
            <p:nvSpPr>
              <p:cNvPr id="3" name="TextovéPole 2"/>
              <p:cNvSpPr txBox="1">
                <a:spLocks noRot="1" noChangeAspect="1" noMove="1" noResize="1" noEditPoints="1" noAdjustHandles="1" noChangeArrowheads="1" noChangeShapeType="1" noTextEdit="1"/>
              </p:cNvSpPr>
              <p:nvPr/>
            </p:nvSpPr>
            <p:spPr>
              <a:xfrm>
                <a:off x="677984" y="2099526"/>
                <a:ext cx="1816523" cy="369332"/>
              </a:xfrm>
              <a:prstGeom prst="rect">
                <a:avLst/>
              </a:prstGeom>
              <a:blipFill rotWithShape="1">
                <a:blip r:embed="rId3"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4" name="TextovéPole 3"/>
              <p:cNvSpPr txBox="1"/>
              <p:nvPr/>
            </p:nvSpPr>
            <p:spPr>
              <a:xfrm>
                <a:off x="677984" y="2468858"/>
                <a:ext cx="49885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70</m:t>
                      </m:r>
                    </m:oMath>
                  </m:oMathPara>
                </a14:m>
                <a:endParaRPr lang="cs-CZ" dirty="0"/>
              </a:p>
            </p:txBody>
          </p:sp>
        </mc:Choice>
        <mc:Fallback>
          <p:sp>
            <p:nvSpPr>
              <p:cNvPr id="4" name="TextovéPole 3"/>
              <p:cNvSpPr txBox="1">
                <a:spLocks noRot="1" noChangeAspect="1" noMove="1" noResize="1" noEditPoints="1" noAdjustHandles="1" noChangeArrowheads="1" noChangeShapeType="1" noTextEdit="1"/>
              </p:cNvSpPr>
              <p:nvPr/>
            </p:nvSpPr>
            <p:spPr>
              <a:xfrm>
                <a:off x="677984" y="2468858"/>
                <a:ext cx="498855" cy="369332"/>
              </a:xfrm>
              <a:prstGeom prst="rect">
                <a:avLst/>
              </a:prstGeom>
              <a:blipFill rotWithShape="1">
                <a:blip r:embed="rId4"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5" name="TextovéPole 4"/>
              <p:cNvSpPr txBox="1"/>
              <p:nvPr/>
            </p:nvSpPr>
            <p:spPr>
              <a:xfrm>
                <a:off x="677984" y="2844418"/>
                <a:ext cx="62709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700</m:t>
                      </m:r>
                    </m:oMath>
                  </m:oMathPara>
                </a14:m>
                <a:endParaRPr lang="cs-CZ" dirty="0"/>
              </a:p>
            </p:txBody>
          </p:sp>
        </mc:Choice>
        <mc:Fallback>
          <p:sp>
            <p:nvSpPr>
              <p:cNvPr id="5" name="TextovéPole 4"/>
              <p:cNvSpPr txBox="1">
                <a:spLocks noRot="1" noChangeAspect="1" noMove="1" noResize="1" noEditPoints="1" noAdjustHandles="1" noChangeArrowheads="1" noChangeShapeType="1" noTextEdit="1"/>
              </p:cNvSpPr>
              <p:nvPr/>
            </p:nvSpPr>
            <p:spPr>
              <a:xfrm>
                <a:off x="677984" y="2844418"/>
                <a:ext cx="627095" cy="369332"/>
              </a:xfrm>
              <a:prstGeom prst="rect">
                <a:avLst/>
              </a:prstGeom>
              <a:blipFill rotWithShape="1">
                <a:blip r:embed="rId5"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6" name="TextovéPole 5"/>
              <p:cNvSpPr txBox="1"/>
              <p:nvPr/>
            </p:nvSpPr>
            <p:spPr>
              <a:xfrm>
                <a:off x="677984" y="3213750"/>
                <a:ext cx="75533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2000</m:t>
                      </m:r>
                    </m:oMath>
                  </m:oMathPara>
                </a14:m>
                <a:endParaRPr lang="cs-CZ" dirty="0"/>
              </a:p>
            </p:txBody>
          </p:sp>
        </mc:Choice>
        <mc:Fallback>
          <p:sp>
            <p:nvSpPr>
              <p:cNvPr id="6" name="TextovéPole 5"/>
              <p:cNvSpPr txBox="1">
                <a:spLocks noRot="1" noChangeAspect="1" noMove="1" noResize="1" noEditPoints="1" noAdjustHandles="1" noChangeArrowheads="1" noChangeShapeType="1" noTextEdit="1"/>
              </p:cNvSpPr>
              <p:nvPr/>
            </p:nvSpPr>
            <p:spPr>
              <a:xfrm>
                <a:off x="677984" y="3213750"/>
                <a:ext cx="755335" cy="369332"/>
              </a:xfrm>
              <a:prstGeom prst="rect">
                <a:avLst/>
              </a:prstGeom>
              <a:blipFill rotWithShape="1">
                <a:blip r:embed="rId6"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7" name="TextovéPole 6"/>
              <p:cNvSpPr txBox="1"/>
              <p:nvPr/>
            </p:nvSpPr>
            <p:spPr>
              <a:xfrm>
                <a:off x="1069929" y="3583082"/>
                <a:ext cx="370614"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0</m:t>
                      </m:r>
                    </m:oMath>
                  </m:oMathPara>
                </a14:m>
                <a:endParaRPr lang="cs-CZ" dirty="0"/>
              </a:p>
            </p:txBody>
          </p:sp>
        </mc:Choice>
        <mc:Fallback>
          <p:sp>
            <p:nvSpPr>
              <p:cNvPr id="7" name="TextovéPole 6"/>
              <p:cNvSpPr txBox="1">
                <a:spLocks noRot="1" noChangeAspect="1" noMove="1" noResize="1" noEditPoints="1" noAdjustHandles="1" noChangeArrowheads="1" noChangeShapeType="1" noTextEdit="1"/>
              </p:cNvSpPr>
              <p:nvPr/>
            </p:nvSpPr>
            <p:spPr>
              <a:xfrm>
                <a:off x="1069929" y="3583082"/>
                <a:ext cx="370614" cy="369332"/>
              </a:xfrm>
              <a:prstGeom prst="rect">
                <a:avLst/>
              </a:prstGeom>
              <a:blipFill rotWithShape="1">
                <a:blip r:embed="rId7"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8" name="TextovéPole 7"/>
              <p:cNvSpPr txBox="1"/>
              <p:nvPr/>
            </p:nvSpPr>
            <p:spPr>
              <a:xfrm>
                <a:off x="1222124" y="1410060"/>
                <a:ext cx="1135952"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0" i="1" smtClean="0">
                          <a:solidFill>
                            <a:srgbClr val="FF0000"/>
                          </a:solidFill>
                          <a:latin typeface="Cambria Math"/>
                        </a:rPr>
                        <m:t>=0,028</m:t>
                      </m:r>
                    </m:oMath>
                  </m:oMathPara>
                </a14:m>
                <a:endParaRPr lang="cs-CZ" sz="2000" dirty="0">
                  <a:solidFill>
                    <a:srgbClr val="FF0000"/>
                  </a:solidFill>
                </a:endParaRPr>
              </a:p>
            </p:txBody>
          </p:sp>
        </mc:Choice>
        <mc:Fallback>
          <p:sp>
            <p:nvSpPr>
              <p:cNvPr id="8" name="TextovéPole 7"/>
              <p:cNvSpPr txBox="1">
                <a:spLocks noRot="1" noChangeAspect="1" noMove="1" noResize="1" noEditPoints="1" noAdjustHandles="1" noChangeArrowheads="1" noChangeShapeType="1" noTextEdit="1"/>
              </p:cNvSpPr>
              <p:nvPr/>
            </p:nvSpPr>
            <p:spPr>
              <a:xfrm>
                <a:off x="1222124" y="1410060"/>
                <a:ext cx="1135952" cy="400110"/>
              </a:xfrm>
              <a:prstGeom prst="rect">
                <a:avLst/>
              </a:prstGeom>
              <a:blipFill rotWithShape="1">
                <a:blip r:embed="rId8"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0" name="TextovéPole 9"/>
              <p:cNvSpPr txBox="1"/>
              <p:nvPr/>
            </p:nvSpPr>
            <p:spPr>
              <a:xfrm>
                <a:off x="3170736" y="1440838"/>
                <a:ext cx="742767"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𝑛𝑒𝑏𝑜</m:t>
                      </m:r>
                    </m:oMath>
                  </m:oMathPara>
                </a14:m>
                <a:endParaRPr lang="cs-CZ" dirty="0"/>
              </a:p>
            </p:txBody>
          </p:sp>
        </mc:Choice>
        <mc:Fallback>
          <p:sp>
            <p:nvSpPr>
              <p:cNvPr id="10" name="TextovéPole 9"/>
              <p:cNvSpPr txBox="1">
                <a:spLocks noRot="1" noChangeAspect="1" noMove="1" noResize="1" noEditPoints="1" noAdjustHandles="1" noChangeArrowheads="1" noChangeShapeType="1" noTextEdit="1"/>
              </p:cNvSpPr>
              <p:nvPr/>
            </p:nvSpPr>
            <p:spPr>
              <a:xfrm>
                <a:off x="3170736" y="1440838"/>
                <a:ext cx="742767" cy="369332"/>
              </a:xfrm>
              <a:prstGeom prst="rect">
                <a:avLst/>
              </a:prstGeom>
              <a:blipFill rotWithShape="1">
                <a:blip r:embed="rId9"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6" name="TextovéPole 25"/>
              <p:cNvSpPr txBox="1"/>
              <p:nvPr/>
            </p:nvSpPr>
            <p:spPr>
              <a:xfrm>
                <a:off x="4106840" y="1291213"/>
                <a:ext cx="676788" cy="66858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cs-CZ" sz="2000" i="1" smtClean="0">
                              <a:solidFill>
                                <a:srgbClr val="FF0000"/>
                              </a:solidFill>
                              <a:latin typeface="Cambria Math"/>
                            </a:rPr>
                          </m:ctrlPr>
                        </m:fPr>
                        <m:num>
                          <m:r>
                            <a:rPr lang="cs-CZ" sz="2000" b="0" i="1" smtClean="0">
                              <a:solidFill>
                                <a:srgbClr val="FF0000"/>
                              </a:solidFill>
                              <a:latin typeface="Cambria Math"/>
                            </a:rPr>
                            <m:t>7</m:t>
                          </m:r>
                        </m:num>
                        <m:den>
                          <m:r>
                            <a:rPr lang="cs-CZ" sz="2000" b="0" i="1" smtClean="0">
                              <a:solidFill>
                                <a:srgbClr val="FF0000"/>
                              </a:solidFill>
                              <a:latin typeface="Cambria Math"/>
                            </a:rPr>
                            <m:t>250</m:t>
                          </m:r>
                        </m:den>
                      </m:f>
                    </m:oMath>
                  </m:oMathPara>
                </a14:m>
                <a:endParaRPr lang="cs-CZ" sz="2000" dirty="0"/>
              </a:p>
            </p:txBody>
          </p:sp>
        </mc:Choice>
        <mc:Fallback>
          <p:sp>
            <p:nvSpPr>
              <p:cNvPr id="26" name="TextovéPole 25"/>
              <p:cNvSpPr txBox="1">
                <a:spLocks noRot="1" noChangeAspect="1" noMove="1" noResize="1" noEditPoints="1" noAdjustHandles="1" noChangeArrowheads="1" noChangeShapeType="1" noTextEdit="1"/>
              </p:cNvSpPr>
              <p:nvPr/>
            </p:nvSpPr>
            <p:spPr>
              <a:xfrm>
                <a:off x="4106840" y="1291213"/>
                <a:ext cx="676788" cy="668581"/>
              </a:xfrm>
              <a:prstGeom prst="rect">
                <a:avLst/>
              </a:prstGeom>
              <a:blipFill rotWithShape="1">
                <a:blip r:embed="rId10"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1" name="TextovéPole 10"/>
              <p:cNvSpPr txBox="1"/>
              <p:nvPr/>
            </p:nvSpPr>
            <p:spPr>
              <a:xfrm>
                <a:off x="4682904" y="1299964"/>
                <a:ext cx="3181192" cy="67056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0" i="1" smtClean="0">
                          <a:latin typeface="Cambria Math"/>
                        </a:rPr>
                        <m:t>=</m:t>
                      </m:r>
                      <m:f>
                        <m:fPr>
                          <m:ctrlPr>
                            <a:rPr lang="cs-CZ" sz="2000" b="0" i="1" smtClean="0">
                              <a:latin typeface="Cambria Math"/>
                            </a:rPr>
                          </m:ctrlPr>
                        </m:fPr>
                        <m:num>
                          <m:r>
                            <a:rPr lang="cs-CZ" sz="2000" b="0" i="1" smtClean="0">
                              <a:latin typeface="Cambria Math"/>
                            </a:rPr>
                            <m:t>7</m:t>
                          </m:r>
                          <m:r>
                            <a:rPr lang="cs-CZ" sz="2000" b="0" i="1" smtClean="0">
                              <a:latin typeface="Cambria Math"/>
                              <a:ea typeface="Cambria Math"/>
                            </a:rPr>
                            <m:t>∙4</m:t>
                          </m:r>
                        </m:num>
                        <m:den>
                          <m:r>
                            <a:rPr lang="cs-CZ" sz="2000" b="0" i="1" smtClean="0">
                              <a:latin typeface="Cambria Math"/>
                            </a:rPr>
                            <m:t>250</m:t>
                          </m:r>
                          <m:r>
                            <a:rPr lang="cs-CZ" sz="2000" b="0" i="1" smtClean="0">
                              <a:latin typeface="Cambria Math"/>
                              <a:ea typeface="Cambria Math"/>
                            </a:rPr>
                            <m:t>∙4</m:t>
                          </m:r>
                        </m:den>
                      </m:f>
                      <m:r>
                        <a:rPr lang="cs-CZ" sz="2000" b="0" i="1" smtClean="0">
                          <a:latin typeface="Cambria Math"/>
                        </a:rPr>
                        <m:t>=</m:t>
                      </m:r>
                      <m:f>
                        <m:fPr>
                          <m:ctrlPr>
                            <a:rPr lang="cs-CZ" sz="2000" b="0" i="1" smtClean="0">
                              <a:latin typeface="Cambria Math"/>
                            </a:rPr>
                          </m:ctrlPr>
                        </m:fPr>
                        <m:num>
                          <m:r>
                            <a:rPr lang="cs-CZ" sz="2000" b="0" i="1" smtClean="0">
                              <a:latin typeface="Cambria Math"/>
                            </a:rPr>
                            <m:t>28</m:t>
                          </m:r>
                        </m:num>
                        <m:den>
                          <m:r>
                            <a:rPr lang="cs-CZ" sz="2000" b="0" i="1" smtClean="0">
                              <a:latin typeface="Cambria Math"/>
                            </a:rPr>
                            <m:t>1 000</m:t>
                          </m:r>
                        </m:den>
                      </m:f>
                      <m:r>
                        <a:rPr lang="cs-CZ" sz="2000" b="0" i="1" smtClean="0">
                          <a:latin typeface="Cambria Math"/>
                        </a:rPr>
                        <m:t>=</m:t>
                      </m:r>
                      <m:r>
                        <a:rPr lang="cs-CZ" sz="2000" b="0" i="1" smtClean="0">
                          <a:solidFill>
                            <a:srgbClr val="FF0000"/>
                          </a:solidFill>
                          <a:latin typeface="Cambria Math"/>
                        </a:rPr>
                        <m:t>0,028</m:t>
                      </m:r>
                    </m:oMath>
                  </m:oMathPara>
                </a14:m>
                <a:endParaRPr lang="cs-CZ" sz="2000" dirty="0">
                  <a:solidFill>
                    <a:srgbClr val="FF0000"/>
                  </a:solidFill>
                </a:endParaRPr>
              </a:p>
            </p:txBody>
          </p:sp>
        </mc:Choice>
        <mc:Fallback>
          <p:sp>
            <p:nvSpPr>
              <p:cNvPr id="11" name="TextovéPole 10"/>
              <p:cNvSpPr txBox="1">
                <a:spLocks noRot="1" noChangeAspect="1" noMove="1" noResize="1" noEditPoints="1" noAdjustHandles="1" noChangeArrowheads="1" noChangeShapeType="1" noTextEdit="1"/>
              </p:cNvSpPr>
              <p:nvPr/>
            </p:nvSpPr>
            <p:spPr>
              <a:xfrm>
                <a:off x="4682904" y="1299964"/>
                <a:ext cx="3181192" cy="670568"/>
              </a:xfrm>
              <a:prstGeom prst="rect">
                <a:avLst/>
              </a:prstGeom>
              <a:blipFill rotWithShape="1">
                <a:blip r:embed="rId11" cstate="print"/>
                <a:stretch>
                  <a:fillRect/>
                </a:stretch>
              </a:blipFill>
            </p:spPr>
            <p:txBody>
              <a:bodyPr/>
              <a:lstStyle/>
              <a:p>
                <a:r>
                  <a:rPr lang="cs-CZ">
                    <a:noFill/>
                  </a:rPr>
                  <a:t> </a:t>
                </a:r>
              </a:p>
            </p:txBody>
          </p:sp>
        </mc:Fallback>
      </mc:AlternateContent>
      <p:sp>
        <p:nvSpPr>
          <p:cNvPr id="27" name="TextovéPole 26"/>
          <p:cNvSpPr txBox="1"/>
          <p:nvPr/>
        </p:nvSpPr>
        <p:spPr>
          <a:xfrm>
            <a:off x="4250856" y="2170004"/>
            <a:ext cx="3418862" cy="307777"/>
          </a:xfrm>
          <a:prstGeom prst="rect">
            <a:avLst/>
          </a:prstGeom>
          <a:noFill/>
        </p:spPr>
        <p:txBody>
          <a:bodyPr wrap="square" rtlCol="0">
            <a:spAutoFit/>
          </a:bodyPr>
          <a:lstStyle/>
          <a:p>
            <a:r>
              <a:rPr lang="cs-CZ" sz="1400" dirty="0" smtClean="0">
                <a:latin typeface="Times New Roman" pitchFamily="18" charset="0"/>
                <a:cs typeface="Times New Roman" pitchFamily="18" charset="0"/>
              </a:rPr>
              <a:t>Tento způsob nelze použít vždy!</a:t>
            </a:r>
            <a:endParaRPr lang="cs-CZ" sz="1400" dirty="0">
              <a:latin typeface="Times New Roman" pitchFamily="18" charset="0"/>
              <a:cs typeface="Times New Roman" pitchFamily="18" charset="0"/>
            </a:endParaRPr>
          </a:p>
        </p:txBody>
      </p:sp>
      <mc:AlternateContent xmlns:mc="http://schemas.openxmlformats.org/markup-compatibility/2006">
        <mc:Choice xmlns:a14="http://schemas.microsoft.com/office/drawing/2010/main" xmlns="" Requires="a14">
          <p:sp>
            <p:nvSpPr>
              <p:cNvPr id="28" name="TextovéPole 27"/>
              <p:cNvSpPr txBox="1"/>
              <p:nvPr/>
            </p:nvSpPr>
            <p:spPr>
              <a:xfrm>
                <a:off x="609971" y="4030196"/>
                <a:ext cx="553357" cy="67056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cs-CZ" sz="2000" i="1" smtClean="0">
                              <a:solidFill>
                                <a:srgbClr val="FF0000"/>
                              </a:solidFill>
                              <a:latin typeface="Cambria Math"/>
                            </a:rPr>
                          </m:ctrlPr>
                        </m:fPr>
                        <m:num>
                          <m:r>
                            <a:rPr lang="cs-CZ" sz="2000" b="0" i="1" smtClean="0">
                              <a:solidFill>
                                <a:srgbClr val="FF0000"/>
                              </a:solidFill>
                              <a:latin typeface="Cambria Math"/>
                            </a:rPr>
                            <m:t>10</m:t>
                          </m:r>
                        </m:num>
                        <m:den>
                          <m:r>
                            <a:rPr lang="cs-CZ" sz="2000" b="0" i="1" smtClean="0">
                              <a:solidFill>
                                <a:srgbClr val="FF0000"/>
                              </a:solidFill>
                              <a:latin typeface="Cambria Math"/>
                            </a:rPr>
                            <m:t>33</m:t>
                          </m:r>
                        </m:den>
                      </m:f>
                    </m:oMath>
                  </m:oMathPara>
                </a14:m>
                <a:endParaRPr lang="cs-CZ" sz="2000" dirty="0">
                  <a:solidFill>
                    <a:srgbClr val="C00000"/>
                  </a:solidFill>
                </a:endParaRPr>
              </a:p>
            </p:txBody>
          </p:sp>
        </mc:Choice>
        <mc:Fallback>
          <p:sp>
            <p:nvSpPr>
              <p:cNvPr id="28" name="TextovéPole 27"/>
              <p:cNvSpPr txBox="1">
                <a:spLocks noRot="1" noChangeAspect="1" noMove="1" noResize="1" noEditPoints="1" noAdjustHandles="1" noChangeArrowheads="1" noChangeShapeType="1" noTextEdit="1"/>
              </p:cNvSpPr>
              <p:nvPr/>
            </p:nvSpPr>
            <p:spPr>
              <a:xfrm>
                <a:off x="609971" y="4030196"/>
                <a:ext cx="553357" cy="670568"/>
              </a:xfrm>
              <a:prstGeom prst="rect">
                <a:avLst/>
              </a:prstGeom>
              <a:blipFill rotWithShape="1">
                <a:blip r:embed="rId12"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1" name="TextovéPole 30"/>
              <p:cNvSpPr txBox="1"/>
              <p:nvPr/>
            </p:nvSpPr>
            <p:spPr>
              <a:xfrm>
                <a:off x="656239" y="4864264"/>
                <a:ext cx="289053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10 :33=0,3030…=0,30</m:t>
                      </m:r>
                    </m:oMath>
                  </m:oMathPara>
                </a14:m>
                <a:endParaRPr lang="cs-CZ" dirty="0"/>
              </a:p>
            </p:txBody>
          </p:sp>
        </mc:Choice>
        <mc:Fallback>
          <p:sp>
            <p:nvSpPr>
              <p:cNvPr id="31" name="TextovéPole 30"/>
              <p:cNvSpPr txBox="1">
                <a:spLocks noRot="1" noChangeAspect="1" noMove="1" noResize="1" noEditPoints="1" noAdjustHandles="1" noChangeArrowheads="1" noChangeShapeType="1" noTextEdit="1"/>
              </p:cNvSpPr>
              <p:nvPr/>
            </p:nvSpPr>
            <p:spPr>
              <a:xfrm>
                <a:off x="656239" y="4864264"/>
                <a:ext cx="2890535" cy="369332"/>
              </a:xfrm>
              <a:prstGeom prst="rect">
                <a:avLst/>
              </a:prstGeom>
              <a:blipFill rotWithShape="1">
                <a:blip r:embed="rId13"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9" name="TextovéPole 28"/>
              <p:cNvSpPr txBox="1"/>
              <p:nvPr/>
            </p:nvSpPr>
            <p:spPr>
              <a:xfrm>
                <a:off x="656239" y="5240464"/>
                <a:ext cx="62709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100</m:t>
                      </m:r>
                    </m:oMath>
                  </m:oMathPara>
                </a14:m>
                <a:endParaRPr lang="cs-CZ" dirty="0"/>
              </a:p>
            </p:txBody>
          </p:sp>
        </mc:Choice>
        <mc:Fallback>
          <p:sp>
            <p:nvSpPr>
              <p:cNvPr id="29" name="TextovéPole 28"/>
              <p:cNvSpPr txBox="1">
                <a:spLocks noRot="1" noChangeAspect="1" noMove="1" noResize="1" noEditPoints="1" noAdjustHandles="1" noChangeArrowheads="1" noChangeShapeType="1" noTextEdit="1"/>
              </p:cNvSpPr>
              <p:nvPr/>
            </p:nvSpPr>
            <p:spPr>
              <a:xfrm>
                <a:off x="656239" y="5240464"/>
                <a:ext cx="627095" cy="369332"/>
              </a:xfrm>
              <a:prstGeom prst="rect">
                <a:avLst/>
              </a:prstGeom>
              <a:blipFill rotWithShape="1">
                <a:blip r:embed="rId14"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2" name="TextovéPole 31"/>
              <p:cNvSpPr txBox="1"/>
              <p:nvPr/>
            </p:nvSpPr>
            <p:spPr>
              <a:xfrm>
                <a:off x="949949" y="5590528"/>
                <a:ext cx="49885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10</m:t>
                      </m:r>
                    </m:oMath>
                  </m:oMathPara>
                </a14:m>
                <a:endParaRPr lang="cs-CZ" dirty="0"/>
              </a:p>
            </p:txBody>
          </p:sp>
        </mc:Choice>
        <mc:Fallback>
          <p:sp>
            <p:nvSpPr>
              <p:cNvPr id="32" name="TextovéPole 31"/>
              <p:cNvSpPr txBox="1">
                <a:spLocks noRot="1" noChangeAspect="1" noMove="1" noResize="1" noEditPoints="1" noAdjustHandles="1" noChangeArrowheads="1" noChangeShapeType="1" noTextEdit="1"/>
              </p:cNvSpPr>
              <p:nvPr/>
            </p:nvSpPr>
            <p:spPr>
              <a:xfrm>
                <a:off x="949949" y="5590528"/>
                <a:ext cx="498855" cy="369332"/>
              </a:xfrm>
              <a:prstGeom prst="rect">
                <a:avLst/>
              </a:prstGeom>
              <a:blipFill rotWithShape="1">
                <a:blip r:embed="rId15"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3" name="TextovéPole 32"/>
              <p:cNvSpPr txBox="1"/>
              <p:nvPr/>
            </p:nvSpPr>
            <p:spPr>
              <a:xfrm>
                <a:off x="969786" y="5951240"/>
                <a:ext cx="62709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100</m:t>
                      </m:r>
                    </m:oMath>
                  </m:oMathPara>
                </a14:m>
                <a:endParaRPr lang="cs-CZ" dirty="0"/>
              </a:p>
            </p:txBody>
          </p:sp>
        </mc:Choice>
        <mc:Fallback>
          <p:sp>
            <p:nvSpPr>
              <p:cNvPr id="33" name="TextovéPole 32"/>
              <p:cNvSpPr txBox="1">
                <a:spLocks noRot="1" noChangeAspect="1" noMove="1" noResize="1" noEditPoints="1" noAdjustHandles="1" noChangeArrowheads="1" noChangeShapeType="1" noTextEdit="1"/>
              </p:cNvSpPr>
              <p:nvPr/>
            </p:nvSpPr>
            <p:spPr>
              <a:xfrm>
                <a:off x="969786" y="5951240"/>
                <a:ext cx="627095" cy="369332"/>
              </a:xfrm>
              <a:prstGeom prst="rect">
                <a:avLst/>
              </a:prstGeom>
              <a:blipFill rotWithShape="1">
                <a:blip r:embed="rId16"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4" name="TextovéPole 33"/>
              <p:cNvSpPr txBox="1"/>
              <p:nvPr/>
            </p:nvSpPr>
            <p:spPr>
              <a:xfrm>
                <a:off x="1200793" y="6317068"/>
                <a:ext cx="49885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10</m:t>
                      </m:r>
                    </m:oMath>
                  </m:oMathPara>
                </a14:m>
                <a:endParaRPr lang="cs-CZ" dirty="0"/>
              </a:p>
            </p:txBody>
          </p:sp>
        </mc:Choice>
        <mc:Fallback>
          <p:sp>
            <p:nvSpPr>
              <p:cNvPr id="34" name="TextovéPole 33"/>
              <p:cNvSpPr txBox="1">
                <a:spLocks noRot="1" noChangeAspect="1" noMove="1" noResize="1" noEditPoints="1" noAdjustHandles="1" noChangeArrowheads="1" noChangeShapeType="1" noTextEdit="1"/>
              </p:cNvSpPr>
              <p:nvPr/>
            </p:nvSpPr>
            <p:spPr>
              <a:xfrm>
                <a:off x="1200793" y="6317068"/>
                <a:ext cx="498855" cy="369332"/>
              </a:xfrm>
              <a:prstGeom prst="rect">
                <a:avLst/>
              </a:prstGeom>
              <a:blipFill rotWithShape="1">
                <a:blip r:embed="rId17" cstate="print"/>
                <a:stretch>
                  <a:fillRect/>
                </a:stretch>
              </a:blipFill>
            </p:spPr>
            <p:txBody>
              <a:bodyPr/>
              <a:lstStyle/>
              <a:p>
                <a:r>
                  <a:rPr lang="cs-CZ">
                    <a:noFill/>
                  </a:rPr>
                  <a:t> </a:t>
                </a:r>
              </a:p>
            </p:txBody>
          </p:sp>
        </mc:Fallback>
      </mc:AlternateContent>
      <p:cxnSp>
        <p:nvCxnSpPr>
          <p:cNvPr id="36" name="Přímá spojnice 35"/>
          <p:cNvCxnSpPr/>
          <p:nvPr/>
        </p:nvCxnSpPr>
        <p:spPr>
          <a:xfrm>
            <a:off x="3182792" y="4941168"/>
            <a:ext cx="2491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xmlns="" Requires="a14">
          <p:sp>
            <p:nvSpPr>
              <p:cNvPr id="37" name="TextovéPole 36"/>
              <p:cNvSpPr txBox="1"/>
              <p:nvPr/>
            </p:nvSpPr>
            <p:spPr>
              <a:xfrm>
                <a:off x="1222124" y="4165425"/>
                <a:ext cx="993285"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000" b="1" i="1" smtClean="0">
                          <a:solidFill>
                            <a:srgbClr val="FF0000"/>
                          </a:solidFill>
                          <a:latin typeface="Cambria Math"/>
                        </a:rPr>
                        <m:t>=</m:t>
                      </m:r>
                      <m:r>
                        <a:rPr lang="cs-CZ" sz="2000" b="0" i="1" smtClean="0">
                          <a:solidFill>
                            <a:srgbClr val="FF0000"/>
                          </a:solidFill>
                          <a:latin typeface="Cambria Math"/>
                        </a:rPr>
                        <m:t>0,30</m:t>
                      </m:r>
                    </m:oMath>
                  </m:oMathPara>
                </a14:m>
                <a:endParaRPr lang="cs-CZ" sz="2000" dirty="0">
                  <a:solidFill>
                    <a:srgbClr val="FF0000"/>
                  </a:solidFill>
                </a:endParaRPr>
              </a:p>
            </p:txBody>
          </p:sp>
        </mc:Choice>
        <mc:Fallback>
          <p:sp>
            <p:nvSpPr>
              <p:cNvPr id="37" name="TextovéPole 36"/>
              <p:cNvSpPr txBox="1">
                <a:spLocks noRot="1" noChangeAspect="1" noMove="1" noResize="1" noEditPoints="1" noAdjustHandles="1" noChangeArrowheads="1" noChangeShapeType="1" noTextEdit="1"/>
              </p:cNvSpPr>
              <p:nvPr/>
            </p:nvSpPr>
            <p:spPr>
              <a:xfrm>
                <a:off x="1222124" y="4165425"/>
                <a:ext cx="993285" cy="400110"/>
              </a:xfrm>
              <a:prstGeom prst="rect">
                <a:avLst/>
              </a:prstGeom>
              <a:blipFill rotWithShape="1">
                <a:blip r:embed="rId18" cstate="print"/>
                <a:stretch>
                  <a:fillRect/>
                </a:stretch>
              </a:blipFill>
            </p:spPr>
            <p:txBody>
              <a:bodyPr/>
              <a:lstStyle/>
              <a:p>
                <a:r>
                  <a:rPr lang="cs-CZ">
                    <a:noFill/>
                  </a:rPr>
                  <a:t> </a:t>
                </a:r>
              </a:p>
            </p:txBody>
          </p:sp>
        </mc:Fallback>
      </mc:AlternateContent>
      <p:cxnSp>
        <p:nvCxnSpPr>
          <p:cNvPr id="38" name="Přímá spojnice 37"/>
          <p:cNvCxnSpPr/>
          <p:nvPr/>
        </p:nvCxnSpPr>
        <p:spPr>
          <a:xfrm>
            <a:off x="1790100" y="4187121"/>
            <a:ext cx="318660"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50" name="TextovéPole 49"/>
          <p:cNvSpPr txBox="1"/>
          <p:nvPr/>
        </p:nvSpPr>
        <p:spPr>
          <a:xfrm>
            <a:off x="3707904" y="5398718"/>
            <a:ext cx="3456384" cy="1200329"/>
          </a:xfrm>
          <a:prstGeom prst="rect">
            <a:avLst/>
          </a:prstGeom>
          <a:noFill/>
        </p:spPr>
        <p:txBody>
          <a:bodyPr wrap="square" rtlCol="0">
            <a:spAutoFit/>
          </a:bodyPr>
          <a:lstStyle/>
          <a:p>
            <a:pPr algn="just"/>
            <a:r>
              <a:rPr lang="cs-CZ" dirty="0" smtClean="0">
                <a:latin typeface="Times New Roman" pitchFamily="18" charset="0"/>
                <a:cs typeface="Times New Roman" pitchFamily="18" charset="0"/>
              </a:rPr>
              <a:t>Dělení vychází stále se stejným zbytkem, skupina čísel 30 ve výsledku  se stále opakuje – nazývá se </a:t>
            </a:r>
            <a:r>
              <a:rPr lang="cs-CZ" b="1" dirty="0" smtClean="0">
                <a:latin typeface="Times New Roman" pitchFamily="18" charset="0"/>
                <a:cs typeface="Times New Roman" pitchFamily="18" charset="0"/>
              </a:rPr>
              <a:t>perioda</a:t>
            </a:r>
            <a:r>
              <a:rPr lang="cs-CZ" dirty="0" smtClean="0">
                <a:latin typeface="Times New Roman" pitchFamily="18" charset="0"/>
                <a:cs typeface="Times New Roman" pitchFamily="18" charset="0"/>
              </a:rPr>
              <a:t>.</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3881666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down)">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down)">
                                      <p:cBhvr>
                                        <p:cTn id="29" dur="500"/>
                                        <p:tgtEl>
                                          <p:spTgt spid="10"/>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26"/>
                                        </p:tgtEl>
                                        <p:attrNameLst>
                                          <p:attrName>style.visibility</p:attrName>
                                        </p:attrNameLst>
                                      </p:cBhvr>
                                      <p:to>
                                        <p:strVal val="visible"/>
                                      </p:to>
                                    </p:set>
                                    <p:animEffect transition="in" filter="wipe(down)">
                                      <p:cBhvr>
                                        <p:cTn id="32" dur="500"/>
                                        <p:tgtEl>
                                          <p:spTgt spid="26"/>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wipe(down)">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wipe(down)">
                                      <p:cBhvr>
                                        <p:cTn id="40" dur="500"/>
                                        <p:tgtEl>
                                          <p:spTgt spid="27"/>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1"/>
                                        </p:tgtEl>
                                        <p:attrNameLst>
                                          <p:attrName>style.visibility</p:attrName>
                                        </p:attrNameLst>
                                      </p:cBhvr>
                                      <p:to>
                                        <p:strVal val="visible"/>
                                      </p:to>
                                    </p:set>
                                    <p:animEffect transition="in" filter="fade">
                                      <p:cBhvr>
                                        <p:cTn id="45" dur="500"/>
                                        <p:tgtEl>
                                          <p:spTgt spid="31"/>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9"/>
                                        </p:tgtEl>
                                        <p:attrNameLst>
                                          <p:attrName>style.visibility</p:attrName>
                                        </p:attrNameLst>
                                      </p:cBhvr>
                                      <p:to>
                                        <p:strVal val="visible"/>
                                      </p:to>
                                    </p:set>
                                    <p:animEffect transition="in" filter="fade">
                                      <p:cBhvr>
                                        <p:cTn id="48" dur="500"/>
                                        <p:tgtEl>
                                          <p:spTgt spid="29"/>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2"/>
                                        </p:tgtEl>
                                        <p:attrNameLst>
                                          <p:attrName>style.visibility</p:attrName>
                                        </p:attrNameLst>
                                      </p:cBhvr>
                                      <p:to>
                                        <p:strVal val="visible"/>
                                      </p:to>
                                    </p:set>
                                    <p:animEffect transition="in" filter="fade">
                                      <p:cBhvr>
                                        <p:cTn id="51" dur="500"/>
                                        <p:tgtEl>
                                          <p:spTgt spid="32"/>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33"/>
                                        </p:tgtEl>
                                        <p:attrNameLst>
                                          <p:attrName>style.visibility</p:attrName>
                                        </p:attrNameLst>
                                      </p:cBhvr>
                                      <p:to>
                                        <p:strVal val="visible"/>
                                      </p:to>
                                    </p:set>
                                    <p:animEffect transition="in" filter="fade">
                                      <p:cBhvr>
                                        <p:cTn id="54" dur="500"/>
                                        <p:tgtEl>
                                          <p:spTgt spid="33"/>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34"/>
                                        </p:tgtEl>
                                        <p:attrNameLst>
                                          <p:attrName>style.visibility</p:attrName>
                                        </p:attrNameLst>
                                      </p:cBhvr>
                                      <p:to>
                                        <p:strVal val="visible"/>
                                      </p:to>
                                    </p:set>
                                    <p:animEffect transition="in" filter="fade">
                                      <p:cBhvr>
                                        <p:cTn id="57" dur="500"/>
                                        <p:tgtEl>
                                          <p:spTgt spid="34"/>
                                        </p:tgtEl>
                                      </p:cBhvr>
                                    </p:animEffect>
                                  </p:childTnLst>
                                </p:cTn>
                              </p:par>
                              <p:par>
                                <p:cTn id="58" presetID="10" presetClass="entr" presetSubtype="0" fill="hold" nodeType="withEffect">
                                  <p:stCondLst>
                                    <p:cond delay="0"/>
                                  </p:stCondLst>
                                  <p:childTnLst>
                                    <p:set>
                                      <p:cBhvr>
                                        <p:cTn id="59" dur="1" fill="hold">
                                          <p:stCondLst>
                                            <p:cond delay="0"/>
                                          </p:stCondLst>
                                        </p:cTn>
                                        <p:tgtEl>
                                          <p:spTgt spid="36"/>
                                        </p:tgtEl>
                                        <p:attrNameLst>
                                          <p:attrName>style.visibility</p:attrName>
                                        </p:attrNameLst>
                                      </p:cBhvr>
                                      <p:to>
                                        <p:strVal val="visible"/>
                                      </p:to>
                                    </p:set>
                                    <p:animEffect transition="in" filter="fade">
                                      <p:cBhvr>
                                        <p:cTn id="60" dur="500"/>
                                        <p:tgtEl>
                                          <p:spTgt spid="36"/>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4" fill="hold" grpId="0" nodeType="clickEffect">
                                  <p:stCondLst>
                                    <p:cond delay="0"/>
                                  </p:stCondLst>
                                  <p:childTnLst>
                                    <p:set>
                                      <p:cBhvr>
                                        <p:cTn id="64" dur="1" fill="hold">
                                          <p:stCondLst>
                                            <p:cond delay="0"/>
                                          </p:stCondLst>
                                        </p:cTn>
                                        <p:tgtEl>
                                          <p:spTgt spid="37"/>
                                        </p:tgtEl>
                                        <p:attrNameLst>
                                          <p:attrName>style.visibility</p:attrName>
                                        </p:attrNameLst>
                                      </p:cBhvr>
                                      <p:to>
                                        <p:strVal val="visible"/>
                                      </p:to>
                                    </p:set>
                                    <p:animEffect transition="in" filter="wipe(down)">
                                      <p:cBhvr>
                                        <p:cTn id="65" dur="500"/>
                                        <p:tgtEl>
                                          <p:spTgt spid="37"/>
                                        </p:tgtEl>
                                      </p:cBhvr>
                                    </p:animEffect>
                                  </p:childTnLst>
                                </p:cTn>
                              </p:par>
                              <p:par>
                                <p:cTn id="66" presetID="22" presetClass="entr" presetSubtype="4" fill="hold" nodeType="withEffect">
                                  <p:stCondLst>
                                    <p:cond delay="0"/>
                                  </p:stCondLst>
                                  <p:childTnLst>
                                    <p:set>
                                      <p:cBhvr>
                                        <p:cTn id="67" dur="1" fill="hold">
                                          <p:stCondLst>
                                            <p:cond delay="0"/>
                                          </p:stCondLst>
                                        </p:cTn>
                                        <p:tgtEl>
                                          <p:spTgt spid="38"/>
                                        </p:tgtEl>
                                        <p:attrNameLst>
                                          <p:attrName>style.visibility</p:attrName>
                                        </p:attrNameLst>
                                      </p:cBhvr>
                                      <p:to>
                                        <p:strVal val="visible"/>
                                      </p:to>
                                    </p:set>
                                    <p:animEffect transition="in" filter="wipe(down)">
                                      <p:cBhvr>
                                        <p:cTn id="68" dur="500"/>
                                        <p:tgtEl>
                                          <p:spTgt spid="38"/>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50"/>
                                        </p:tgtEl>
                                        <p:attrNameLst>
                                          <p:attrName>style.visibility</p:attrName>
                                        </p:attrNameLst>
                                      </p:cBhvr>
                                      <p:to>
                                        <p:strVal val="visible"/>
                                      </p:to>
                                    </p:set>
                                    <p:animEffect transition="in" filter="fade">
                                      <p:cBhvr>
                                        <p:cTn id="73"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10" grpId="0" animBg="1"/>
      <p:bldP spid="26" grpId="0" animBg="1"/>
      <p:bldP spid="11" grpId="0" animBg="1"/>
      <p:bldP spid="27" grpId="0"/>
      <p:bldP spid="31" grpId="0" animBg="1"/>
      <p:bldP spid="29" grpId="0" animBg="1"/>
      <p:bldP spid="32" grpId="0" animBg="1"/>
      <p:bldP spid="33" grpId="0" animBg="1"/>
      <p:bldP spid="34" grpId="0" animBg="1"/>
      <p:bldP spid="37" grpId="0" animBg="1"/>
      <p:bldP spid="5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17" name="TextovéPole 16"/>
          <p:cNvSpPr txBox="1"/>
          <p:nvPr/>
        </p:nvSpPr>
        <p:spPr>
          <a:xfrm>
            <a:off x="201077" y="843176"/>
            <a:ext cx="691552" cy="369332"/>
          </a:xfrm>
          <a:prstGeom prst="rect">
            <a:avLst/>
          </a:prstGeom>
          <a:solidFill>
            <a:schemeClr val="bg1"/>
          </a:solidFill>
          <a:ln w="38100">
            <a:solidFill>
              <a:srgbClr val="002060"/>
            </a:solidFill>
          </a:ln>
        </p:spPr>
        <p:txBody>
          <a:bodyPr wrap="square" rtlCol="0">
            <a:spAutoFit/>
          </a:bodyPr>
          <a:lstStyle/>
          <a:p>
            <a:pPr algn="just"/>
            <a:r>
              <a:rPr lang="cs-CZ" b="1" dirty="0" smtClean="0">
                <a:latin typeface="Times New Roman" pitchFamily="18" charset="0"/>
                <a:cs typeface="Times New Roman" pitchFamily="18" charset="0"/>
              </a:rPr>
              <a:t>Př.:</a:t>
            </a:r>
            <a:endParaRPr lang="cs-CZ" dirty="0" smtClean="0">
              <a:latin typeface="Times New Roman" pitchFamily="18" charset="0"/>
              <a:cs typeface="Times New Roman" pitchFamily="18" charset="0"/>
            </a:endParaRPr>
          </a:p>
        </p:txBody>
      </p:sp>
      <p:sp>
        <p:nvSpPr>
          <p:cNvPr id="3" name="TextovéPole 2"/>
          <p:cNvSpPr txBox="1"/>
          <p:nvPr/>
        </p:nvSpPr>
        <p:spPr>
          <a:xfrm>
            <a:off x="1041051" y="864193"/>
            <a:ext cx="7776864" cy="369332"/>
          </a:xfrm>
          <a:prstGeom prst="rect">
            <a:avLst/>
          </a:prstGeom>
          <a:noFill/>
        </p:spPr>
        <p:txBody>
          <a:bodyPr wrap="square" rtlCol="0">
            <a:spAutoFit/>
          </a:bodyPr>
          <a:lstStyle/>
          <a:p>
            <a:r>
              <a:rPr lang="cs-CZ" dirty="0" smtClean="0">
                <a:latin typeface="Times New Roman" pitchFamily="18" charset="0"/>
                <a:cs typeface="Times New Roman" pitchFamily="18" charset="0"/>
              </a:rPr>
              <a:t>Zapište rozvinutým i zkráceným zápisem číslo, které vyhovuje zadání:</a:t>
            </a:r>
            <a:endParaRPr lang="cs-CZ" dirty="0">
              <a:latin typeface="Times New Roman" pitchFamily="18" charset="0"/>
              <a:cs typeface="Times New Roman" pitchFamily="18" charset="0"/>
            </a:endParaRPr>
          </a:p>
        </p:txBody>
      </p:sp>
      <p:cxnSp>
        <p:nvCxnSpPr>
          <p:cNvPr id="6" name="Přímá spojnice 5"/>
          <p:cNvCxnSpPr/>
          <p:nvPr/>
        </p:nvCxnSpPr>
        <p:spPr>
          <a:xfrm>
            <a:off x="1041051" y="1233525"/>
            <a:ext cx="741938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xmlns="" Requires="a14">
          <p:sp>
            <p:nvSpPr>
              <p:cNvPr id="2" name="TextovéPole 1"/>
              <p:cNvSpPr txBox="1"/>
              <p:nvPr/>
            </p:nvSpPr>
            <p:spPr>
              <a:xfrm>
                <a:off x="201077" y="1475492"/>
                <a:ext cx="8413650" cy="65505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cs-CZ" b="0" i="0" smtClean="0">
                          <a:latin typeface="Cambria Math"/>
                        </a:rPr>
                        <m:t>a</m:t>
                      </m:r>
                      <m:r>
                        <a:rPr lang="cs-CZ" b="0" i="0" smtClean="0">
                          <a:latin typeface="Cambria Math"/>
                        </a:rPr>
                        <m:t>) Čí</m:t>
                      </m:r>
                      <m:r>
                        <m:rPr>
                          <m:sty m:val="p"/>
                        </m:rPr>
                        <a:rPr lang="cs-CZ" b="0" i="0" smtClean="0">
                          <a:latin typeface="Cambria Math"/>
                        </a:rPr>
                        <m:t>slo</m:t>
                      </m:r>
                      <m:r>
                        <a:rPr lang="cs-CZ" b="0" i="0" smtClean="0">
                          <a:latin typeface="Cambria Math"/>
                        </a:rPr>
                        <m:t> </m:t>
                      </m:r>
                      <m:r>
                        <m:rPr>
                          <m:sty m:val="p"/>
                        </m:rPr>
                        <a:rPr lang="cs-CZ" b="0" i="0" smtClean="0">
                          <a:latin typeface="Cambria Math"/>
                        </a:rPr>
                        <m:t>m</m:t>
                      </m:r>
                      <m:r>
                        <a:rPr lang="cs-CZ" b="0" i="0" smtClean="0">
                          <a:latin typeface="Cambria Math"/>
                        </a:rPr>
                        <m:t>á </m:t>
                      </m:r>
                      <m:r>
                        <m:rPr>
                          <m:sty m:val="p"/>
                        </m:rPr>
                        <a:rPr lang="cs-CZ" b="0" i="0" smtClean="0">
                          <a:latin typeface="Cambria Math"/>
                        </a:rPr>
                        <m:t>na</m:t>
                      </m:r>
                      <m:r>
                        <a:rPr lang="cs-CZ" b="0" i="0" smtClean="0">
                          <a:latin typeface="Cambria Math"/>
                        </a:rPr>
                        <m:t> </m:t>
                      </m:r>
                      <m:r>
                        <m:rPr>
                          <m:sty m:val="p"/>
                        </m:rPr>
                        <a:rPr lang="cs-CZ" b="0" i="0" smtClean="0">
                          <a:latin typeface="Cambria Math"/>
                        </a:rPr>
                        <m:t>m</m:t>
                      </m:r>
                      <m:r>
                        <a:rPr lang="cs-CZ" b="0" i="0" smtClean="0">
                          <a:latin typeface="Cambria Math"/>
                        </a:rPr>
                        <m:t>í</m:t>
                      </m:r>
                      <m:r>
                        <m:rPr>
                          <m:sty m:val="p"/>
                        </m:rPr>
                        <a:rPr lang="cs-CZ" b="0" i="0" smtClean="0">
                          <a:latin typeface="Cambria Math"/>
                        </a:rPr>
                        <m:t>st</m:t>
                      </m:r>
                      <m:r>
                        <a:rPr lang="cs-CZ" b="0" i="0" smtClean="0">
                          <a:latin typeface="Cambria Math"/>
                        </a:rPr>
                        <m:t>ě </m:t>
                      </m:r>
                      <m:r>
                        <m:rPr>
                          <m:sty m:val="p"/>
                        </m:rPr>
                        <a:rPr lang="cs-CZ" b="0" i="0" smtClean="0">
                          <a:latin typeface="Cambria Math"/>
                        </a:rPr>
                        <m:t>desetitis</m:t>
                      </m:r>
                      <m:r>
                        <a:rPr lang="cs-CZ" b="0" i="0" smtClean="0">
                          <a:latin typeface="Cambria Math"/>
                        </a:rPr>
                        <m:t>í</m:t>
                      </m:r>
                      <m:r>
                        <m:rPr>
                          <m:sty m:val="p"/>
                        </m:rPr>
                        <a:rPr lang="cs-CZ" b="0" i="0" smtClean="0">
                          <a:latin typeface="Cambria Math"/>
                        </a:rPr>
                        <m:t>c</m:t>
                      </m:r>
                      <m:r>
                        <a:rPr lang="cs-CZ" b="0" i="0" smtClean="0">
                          <a:latin typeface="Cambria Math"/>
                        </a:rPr>
                        <m:t>ů 4, </m:t>
                      </m:r>
                      <m:r>
                        <m:rPr>
                          <m:sty m:val="p"/>
                        </m:rPr>
                        <a:rPr lang="cs-CZ" b="0" i="0" smtClean="0">
                          <a:latin typeface="Cambria Math"/>
                        </a:rPr>
                        <m:t>tis</m:t>
                      </m:r>
                      <m:r>
                        <a:rPr lang="cs-CZ" b="0" i="0" smtClean="0">
                          <a:latin typeface="Cambria Math"/>
                        </a:rPr>
                        <m:t>í</m:t>
                      </m:r>
                      <m:r>
                        <m:rPr>
                          <m:sty m:val="p"/>
                        </m:rPr>
                        <a:rPr lang="cs-CZ" b="0" i="0" smtClean="0">
                          <a:latin typeface="Cambria Math"/>
                        </a:rPr>
                        <m:t>c</m:t>
                      </m:r>
                      <m:r>
                        <a:rPr lang="cs-CZ" b="0" i="0" smtClean="0">
                          <a:latin typeface="Cambria Math"/>
                        </a:rPr>
                        <m:t>ů 3, </m:t>
                      </m:r>
                      <m:r>
                        <m:rPr>
                          <m:sty m:val="p"/>
                        </m:rPr>
                        <a:rPr lang="cs-CZ" b="0" i="0" smtClean="0">
                          <a:latin typeface="Cambria Math"/>
                        </a:rPr>
                        <m:t>stovek</m:t>
                      </m:r>
                      <m:r>
                        <a:rPr lang="cs-CZ" b="0" i="0" smtClean="0">
                          <a:latin typeface="Cambria Math"/>
                        </a:rPr>
                        <m:t> 3, </m:t>
                      </m:r>
                      <m:r>
                        <m:rPr>
                          <m:sty m:val="p"/>
                        </m:rPr>
                        <a:rPr lang="cs-CZ" b="0" i="0" smtClean="0">
                          <a:latin typeface="Cambria Math"/>
                        </a:rPr>
                        <m:t>desetin</m:t>
                      </m:r>
                      <m:r>
                        <a:rPr lang="cs-CZ" b="0" i="0" smtClean="0">
                          <a:latin typeface="Cambria Math"/>
                        </a:rPr>
                        <m:t> 8, </m:t>
                      </m:r>
                      <m:r>
                        <m:rPr>
                          <m:sty m:val="p"/>
                        </m:rPr>
                        <a:rPr lang="cs-CZ" b="0" i="0" smtClean="0">
                          <a:latin typeface="Cambria Math"/>
                        </a:rPr>
                        <m:t>setin</m:t>
                      </m:r>
                      <m:r>
                        <a:rPr lang="cs-CZ" b="0" i="0" smtClean="0">
                          <a:latin typeface="Cambria Math"/>
                        </a:rPr>
                        <m:t> 7 </m:t>
                      </m:r>
                      <m:r>
                        <m:rPr>
                          <m:sty m:val="p"/>
                        </m:rPr>
                        <a:rPr lang="cs-CZ" b="0" i="0" smtClean="0">
                          <a:latin typeface="Cambria Math"/>
                        </a:rPr>
                        <m:t>a</m:t>
                      </m:r>
                      <m:r>
                        <a:rPr lang="cs-CZ" b="0" i="0" smtClean="0">
                          <a:latin typeface="Cambria Math"/>
                        </a:rPr>
                        <m:t> </m:t>
                      </m:r>
                      <m:r>
                        <m:rPr>
                          <m:sty m:val="p"/>
                        </m:rPr>
                        <a:rPr lang="cs-CZ" b="0" i="0" smtClean="0">
                          <a:latin typeface="Cambria Math"/>
                        </a:rPr>
                        <m:t>tis</m:t>
                      </m:r>
                      <m:r>
                        <a:rPr lang="cs-CZ" b="0" i="0" smtClean="0">
                          <a:latin typeface="Cambria Math"/>
                        </a:rPr>
                        <m:t>í</m:t>
                      </m:r>
                      <m:r>
                        <m:rPr>
                          <m:sty m:val="p"/>
                        </m:rPr>
                        <a:rPr lang="cs-CZ" b="0" i="0" smtClean="0">
                          <a:latin typeface="Cambria Math"/>
                        </a:rPr>
                        <m:t>cin</m:t>
                      </m:r>
                      <m:r>
                        <a:rPr lang="cs-CZ" b="0" i="0" smtClean="0">
                          <a:latin typeface="Cambria Math"/>
                        </a:rPr>
                        <m:t> 9. </m:t>
                      </m:r>
                    </m:oMath>
                  </m:oMathPara>
                </a14:m>
                <a:endParaRPr lang="cs-CZ" b="0" dirty="0" smtClean="0">
                  <a:latin typeface="Times New Roman" pitchFamily="18" charset="0"/>
                  <a:cs typeface="Times New Roman" pitchFamily="18" charset="0"/>
                </a:endParaRPr>
              </a:p>
              <a:p>
                <a:pPr/>
                <a14:m>
                  <m:oMathPara xmlns:m="http://schemas.openxmlformats.org/officeDocument/2006/math">
                    <m:oMathParaPr>
                      <m:jc m:val="left"/>
                    </m:oMathParaPr>
                    <m:oMath xmlns:m="http://schemas.openxmlformats.org/officeDocument/2006/math">
                      <m:r>
                        <a:rPr lang="cs-CZ" b="0" i="0" smtClean="0">
                          <a:latin typeface="Cambria Math"/>
                        </a:rPr>
                        <m:t> </m:t>
                      </m:r>
                      <m:r>
                        <m:rPr>
                          <m:sty m:val="p"/>
                        </m:rPr>
                        <a:rPr lang="cs-CZ" b="0" i="0" smtClean="0">
                          <a:latin typeface="Cambria Math"/>
                        </a:rPr>
                        <m:t>Ostatn</m:t>
                      </m:r>
                      <m:r>
                        <a:rPr lang="cs-CZ" b="0" i="0" smtClean="0">
                          <a:latin typeface="Cambria Math"/>
                        </a:rPr>
                        <m:t>í </m:t>
                      </m:r>
                      <m:r>
                        <m:rPr>
                          <m:sty m:val="p"/>
                        </m:rPr>
                        <a:rPr lang="cs-CZ" b="0" i="0" smtClean="0">
                          <a:latin typeface="Cambria Math"/>
                        </a:rPr>
                        <m:t>m</m:t>
                      </m:r>
                      <m:r>
                        <a:rPr lang="cs-CZ" b="0" i="0" smtClean="0">
                          <a:latin typeface="Cambria Math"/>
                        </a:rPr>
                        <m:t>í</m:t>
                      </m:r>
                      <m:r>
                        <m:rPr>
                          <m:sty m:val="p"/>
                        </m:rPr>
                        <a:rPr lang="cs-CZ" b="0" i="0" smtClean="0">
                          <a:latin typeface="Cambria Math"/>
                        </a:rPr>
                        <m:t>sta</m:t>
                      </m:r>
                      <m:r>
                        <a:rPr lang="cs-CZ" b="0" i="0" smtClean="0">
                          <a:latin typeface="Cambria Math"/>
                        </a:rPr>
                        <m:t> </m:t>
                      </m:r>
                      <m:r>
                        <m:rPr>
                          <m:sty m:val="p"/>
                        </m:rPr>
                        <a:rPr lang="cs-CZ" b="0" i="0" smtClean="0">
                          <a:latin typeface="Cambria Math"/>
                        </a:rPr>
                        <m:t>jsou</m:t>
                      </m:r>
                      <m:r>
                        <a:rPr lang="cs-CZ" b="0" i="0" smtClean="0">
                          <a:latin typeface="Cambria Math"/>
                        </a:rPr>
                        <m:t> </m:t>
                      </m:r>
                      <m:r>
                        <m:rPr>
                          <m:sty m:val="p"/>
                        </m:rPr>
                        <a:rPr lang="cs-CZ" b="0" i="0" smtClean="0">
                          <a:latin typeface="Cambria Math"/>
                        </a:rPr>
                        <m:t>obsazena</m:t>
                      </m:r>
                      <m:r>
                        <a:rPr lang="cs-CZ" b="0" i="0" smtClean="0">
                          <a:latin typeface="Cambria Math"/>
                        </a:rPr>
                        <m:t> čí</m:t>
                      </m:r>
                      <m:r>
                        <m:rPr>
                          <m:sty m:val="p"/>
                        </m:rPr>
                        <a:rPr lang="cs-CZ" b="0" i="0" smtClean="0">
                          <a:latin typeface="Cambria Math"/>
                        </a:rPr>
                        <m:t>slic</m:t>
                      </m:r>
                      <m:r>
                        <a:rPr lang="cs-CZ" b="0" i="0" smtClean="0">
                          <a:latin typeface="Cambria Math"/>
                        </a:rPr>
                        <m:t>í 0.</m:t>
                      </m:r>
                    </m:oMath>
                  </m:oMathPara>
                </a14:m>
                <a:endParaRPr lang="cs-CZ" dirty="0">
                  <a:latin typeface="Times New Roman" pitchFamily="18" charset="0"/>
                  <a:cs typeface="Times New Roman" pitchFamily="18" charset="0"/>
                </a:endParaRPr>
              </a:p>
            </p:txBody>
          </p:sp>
        </mc:Choice>
        <mc:Fallback>
          <p:sp>
            <p:nvSpPr>
              <p:cNvPr id="2" name="TextovéPole 1"/>
              <p:cNvSpPr txBox="1">
                <a:spLocks noRot="1" noChangeAspect="1" noMove="1" noResize="1" noEditPoints="1" noAdjustHandles="1" noChangeArrowheads="1" noChangeShapeType="1" noTextEdit="1"/>
              </p:cNvSpPr>
              <p:nvPr/>
            </p:nvSpPr>
            <p:spPr>
              <a:xfrm>
                <a:off x="201077" y="1475492"/>
                <a:ext cx="8413650" cy="655051"/>
              </a:xfrm>
              <a:prstGeom prst="rect">
                <a:avLst/>
              </a:prstGeom>
              <a:blipFill rotWithShape="1">
                <a:blip r:embed="rId2" cstate="print"/>
                <a:stretch>
                  <a:fillRect b="-8411"/>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4" name="TextovéPole 3"/>
              <p:cNvSpPr txBox="1"/>
              <p:nvPr/>
            </p:nvSpPr>
            <p:spPr>
              <a:xfrm>
                <a:off x="201077" y="2609914"/>
                <a:ext cx="7750840" cy="65505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cs-CZ" b="0" i="0" smtClean="0">
                          <a:latin typeface="Cambria Math"/>
                        </a:rPr>
                        <m:t>b</m:t>
                      </m:r>
                      <m:r>
                        <a:rPr lang="cs-CZ" b="0" i="0" smtClean="0">
                          <a:latin typeface="Cambria Math"/>
                        </a:rPr>
                        <m:t>) Čí</m:t>
                      </m:r>
                      <m:r>
                        <m:rPr>
                          <m:sty m:val="p"/>
                        </m:rPr>
                        <a:rPr lang="cs-CZ" b="0" i="0" smtClean="0">
                          <a:latin typeface="Cambria Math"/>
                        </a:rPr>
                        <m:t>slo</m:t>
                      </m:r>
                      <m:r>
                        <a:rPr lang="cs-CZ" b="0" i="0" smtClean="0">
                          <a:latin typeface="Cambria Math"/>
                        </a:rPr>
                        <m:t> </m:t>
                      </m:r>
                      <m:r>
                        <m:rPr>
                          <m:sty m:val="p"/>
                        </m:rPr>
                        <a:rPr lang="cs-CZ" b="0" i="0" smtClean="0">
                          <a:latin typeface="Cambria Math"/>
                        </a:rPr>
                        <m:t>m</m:t>
                      </m:r>
                      <m:r>
                        <a:rPr lang="cs-CZ" b="0" i="0" smtClean="0">
                          <a:latin typeface="Cambria Math"/>
                        </a:rPr>
                        <m:t>á </m:t>
                      </m:r>
                      <m:r>
                        <m:rPr>
                          <m:sty m:val="p"/>
                        </m:rPr>
                        <a:rPr lang="cs-CZ" b="0" i="0" smtClean="0">
                          <a:latin typeface="Cambria Math"/>
                        </a:rPr>
                        <m:t>na</m:t>
                      </m:r>
                      <m:r>
                        <a:rPr lang="cs-CZ" b="0" i="0" smtClean="0">
                          <a:latin typeface="Cambria Math"/>
                        </a:rPr>
                        <m:t> </m:t>
                      </m:r>
                      <m:r>
                        <m:rPr>
                          <m:sty m:val="p"/>
                        </m:rPr>
                        <a:rPr lang="cs-CZ" b="0" i="0" smtClean="0">
                          <a:latin typeface="Cambria Math"/>
                        </a:rPr>
                        <m:t>m</m:t>
                      </m:r>
                      <m:r>
                        <a:rPr lang="cs-CZ" b="0" i="0" smtClean="0">
                          <a:latin typeface="Cambria Math"/>
                        </a:rPr>
                        <m:t>í</m:t>
                      </m:r>
                      <m:r>
                        <m:rPr>
                          <m:sty m:val="p"/>
                        </m:rPr>
                        <a:rPr lang="cs-CZ" b="0" i="0" smtClean="0">
                          <a:latin typeface="Cambria Math"/>
                        </a:rPr>
                        <m:t>st</m:t>
                      </m:r>
                      <m:r>
                        <a:rPr lang="cs-CZ" b="0" i="0" smtClean="0">
                          <a:latin typeface="Cambria Math"/>
                        </a:rPr>
                        <m:t>ě </m:t>
                      </m:r>
                      <m:r>
                        <m:rPr>
                          <m:sty m:val="p"/>
                        </m:rPr>
                        <a:rPr lang="cs-CZ" b="0" i="0" smtClean="0">
                          <a:latin typeface="Cambria Math"/>
                        </a:rPr>
                        <m:t>milion</m:t>
                      </m:r>
                      <m:r>
                        <a:rPr lang="cs-CZ" b="0" i="0" smtClean="0">
                          <a:latin typeface="Cambria Math"/>
                        </a:rPr>
                        <m:t>ů 4, </m:t>
                      </m:r>
                      <m:r>
                        <m:rPr>
                          <m:sty m:val="p"/>
                        </m:rPr>
                        <a:rPr lang="cs-CZ" b="0" i="0" smtClean="0">
                          <a:latin typeface="Cambria Math"/>
                        </a:rPr>
                        <m:t>statis</m:t>
                      </m:r>
                      <m:r>
                        <a:rPr lang="cs-CZ" b="0" i="0" smtClean="0">
                          <a:latin typeface="Cambria Math"/>
                        </a:rPr>
                        <m:t>í</m:t>
                      </m:r>
                      <m:r>
                        <m:rPr>
                          <m:sty m:val="p"/>
                        </m:rPr>
                        <a:rPr lang="cs-CZ" b="0" i="0" smtClean="0">
                          <a:latin typeface="Cambria Math"/>
                        </a:rPr>
                        <m:t>c</m:t>
                      </m:r>
                      <m:r>
                        <a:rPr lang="cs-CZ" b="0" i="0" smtClean="0">
                          <a:latin typeface="Cambria Math"/>
                        </a:rPr>
                        <m:t>ů 8, </m:t>
                      </m:r>
                      <m:r>
                        <m:rPr>
                          <m:sty m:val="p"/>
                        </m:rPr>
                        <a:rPr lang="cs-CZ" b="0" i="0" smtClean="0">
                          <a:latin typeface="Cambria Math"/>
                        </a:rPr>
                        <m:t>jednotek</m:t>
                      </m:r>
                      <m:r>
                        <a:rPr lang="cs-CZ" b="0" i="0" smtClean="0">
                          <a:latin typeface="Cambria Math"/>
                        </a:rPr>
                        <m:t> 3, </m:t>
                      </m:r>
                      <m:r>
                        <m:rPr>
                          <m:sty m:val="p"/>
                        </m:rPr>
                        <a:rPr lang="cs-CZ" b="0" i="0" smtClean="0">
                          <a:latin typeface="Cambria Math"/>
                        </a:rPr>
                        <m:t>desetin</m:t>
                      </m:r>
                      <m:r>
                        <a:rPr lang="cs-CZ" b="0" i="0" smtClean="0">
                          <a:latin typeface="Cambria Math"/>
                        </a:rPr>
                        <m:t> 7, </m:t>
                      </m:r>
                      <m:r>
                        <m:rPr>
                          <m:sty m:val="p"/>
                        </m:rPr>
                        <a:rPr lang="cs-CZ" b="0" i="0" smtClean="0">
                          <a:latin typeface="Cambria Math"/>
                        </a:rPr>
                        <m:t>tis</m:t>
                      </m:r>
                      <m:r>
                        <a:rPr lang="cs-CZ" b="0" i="0" smtClean="0">
                          <a:latin typeface="Cambria Math"/>
                        </a:rPr>
                        <m:t>í</m:t>
                      </m:r>
                      <m:r>
                        <m:rPr>
                          <m:sty m:val="p"/>
                        </m:rPr>
                        <a:rPr lang="cs-CZ" b="0" i="0" smtClean="0">
                          <a:latin typeface="Cambria Math"/>
                        </a:rPr>
                        <m:t>cin</m:t>
                      </m:r>
                      <m:r>
                        <a:rPr lang="cs-CZ" b="0" i="0" smtClean="0">
                          <a:latin typeface="Cambria Math"/>
                        </a:rPr>
                        <m:t> 6. </m:t>
                      </m:r>
                    </m:oMath>
                  </m:oMathPara>
                </a14:m>
                <a:endParaRPr lang="cs-CZ" b="0" dirty="0" smtClean="0">
                  <a:latin typeface="Times New Roman" pitchFamily="18" charset="0"/>
                  <a:cs typeface="Times New Roman" pitchFamily="18" charset="0"/>
                </a:endParaRPr>
              </a:p>
              <a:p>
                <a:pPr/>
                <a14:m>
                  <m:oMathPara xmlns:m="http://schemas.openxmlformats.org/officeDocument/2006/math">
                    <m:oMathParaPr>
                      <m:jc m:val="left"/>
                    </m:oMathParaPr>
                    <m:oMath xmlns:m="http://schemas.openxmlformats.org/officeDocument/2006/math">
                      <m:r>
                        <a:rPr lang="cs-CZ" b="0" i="0" smtClean="0">
                          <a:latin typeface="Cambria Math"/>
                        </a:rPr>
                        <m:t> </m:t>
                      </m:r>
                      <m:r>
                        <m:rPr>
                          <m:sty m:val="p"/>
                        </m:rPr>
                        <a:rPr lang="cs-CZ" b="0" i="0" smtClean="0">
                          <a:latin typeface="Cambria Math"/>
                        </a:rPr>
                        <m:t>Ostatn</m:t>
                      </m:r>
                      <m:r>
                        <a:rPr lang="cs-CZ" b="0" i="0" smtClean="0">
                          <a:latin typeface="Cambria Math"/>
                        </a:rPr>
                        <m:t>í </m:t>
                      </m:r>
                      <m:r>
                        <m:rPr>
                          <m:sty m:val="p"/>
                        </m:rPr>
                        <a:rPr lang="cs-CZ" b="0" i="0" smtClean="0">
                          <a:latin typeface="Cambria Math"/>
                        </a:rPr>
                        <m:t>m</m:t>
                      </m:r>
                      <m:r>
                        <a:rPr lang="cs-CZ" b="0" i="0" smtClean="0">
                          <a:latin typeface="Cambria Math"/>
                        </a:rPr>
                        <m:t>í</m:t>
                      </m:r>
                      <m:r>
                        <m:rPr>
                          <m:sty m:val="p"/>
                        </m:rPr>
                        <a:rPr lang="cs-CZ" b="0" i="0" smtClean="0">
                          <a:latin typeface="Cambria Math"/>
                        </a:rPr>
                        <m:t>sta</m:t>
                      </m:r>
                      <m:r>
                        <a:rPr lang="cs-CZ" b="0" i="0" smtClean="0">
                          <a:latin typeface="Cambria Math"/>
                        </a:rPr>
                        <m:t> </m:t>
                      </m:r>
                      <m:r>
                        <m:rPr>
                          <m:sty m:val="p"/>
                        </m:rPr>
                        <a:rPr lang="cs-CZ" b="0" i="0" smtClean="0">
                          <a:latin typeface="Cambria Math"/>
                        </a:rPr>
                        <m:t>jsou</m:t>
                      </m:r>
                      <m:r>
                        <a:rPr lang="cs-CZ" b="0" i="0" smtClean="0">
                          <a:latin typeface="Cambria Math"/>
                        </a:rPr>
                        <m:t> </m:t>
                      </m:r>
                      <m:r>
                        <m:rPr>
                          <m:sty m:val="p"/>
                        </m:rPr>
                        <a:rPr lang="cs-CZ" b="0" i="0" smtClean="0">
                          <a:latin typeface="Cambria Math"/>
                        </a:rPr>
                        <m:t>obsazena</m:t>
                      </m:r>
                      <m:r>
                        <a:rPr lang="cs-CZ" b="0" i="0" smtClean="0">
                          <a:latin typeface="Cambria Math"/>
                        </a:rPr>
                        <m:t> čí</m:t>
                      </m:r>
                      <m:r>
                        <m:rPr>
                          <m:sty m:val="p"/>
                        </m:rPr>
                        <a:rPr lang="cs-CZ" b="0" i="0" smtClean="0">
                          <a:latin typeface="Cambria Math"/>
                        </a:rPr>
                        <m:t>slic</m:t>
                      </m:r>
                      <m:r>
                        <a:rPr lang="cs-CZ" b="0" i="0" smtClean="0">
                          <a:latin typeface="Cambria Math"/>
                        </a:rPr>
                        <m:t>í 0.</m:t>
                      </m:r>
                    </m:oMath>
                  </m:oMathPara>
                </a14:m>
                <a:endParaRPr lang="cs-CZ" dirty="0">
                  <a:latin typeface="Times New Roman" pitchFamily="18" charset="0"/>
                  <a:cs typeface="Times New Roman" pitchFamily="18" charset="0"/>
                </a:endParaRPr>
              </a:p>
            </p:txBody>
          </p:sp>
        </mc:Choice>
        <mc:Fallback>
          <p:sp>
            <p:nvSpPr>
              <p:cNvPr id="4" name="TextovéPole 3"/>
              <p:cNvSpPr txBox="1">
                <a:spLocks noRot="1" noChangeAspect="1" noMove="1" noResize="1" noEditPoints="1" noAdjustHandles="1" noChangeArrowheads="1" noChangeShapeType="1" noTextEdit="1"/>
              </p:cNvSpPr>
              <p:nvPr/>
            </p:nvSpPr>
            <p:spPr>
              <a:xfrm>
                <a:off x="201077" y="2609914"/>
                <a:ext cx="7750840" cy="655051"/>
              </a:xfrm>
              <a:prstGeom prst="rect">
                <a:avLst/>
              </a:prstGeom>
              <a:blipFill rotWithShape="1">
                <a:blip r:embed="rId3" cstate="print"/>
                <a:stretch>
                  <a:fillRect b="-7407"/>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7" name="TextovéPole 6"/>
              <p:cNvSpPr txBox="1"/>
              <p:nvPr/>
            </p:nvSpPr>
            <p:spPr>
              <a:xfrm>
                <a:off x="221649" y="3771967"/>
                <a:ext cx="5928226" cy="655051"/>
              </a:xfrm>
              <a:prstGeom prst="rect">
                <a:avLst/>
              </a:prstGeom>
              <a:noFill/>
            </p:spPr>
            <p:txBody>
              <a:bodyPr wrap="none" rtlCol="0">
                <a:spAutoFit/>
              </a:bodyPr>
              <a:lstStyle/>
              <a:p>
                <a:pPr/>
                <a14:m>
                  <m:oMathPara xmlns:m="http://schemas.openxmlformats.org/officeDocument/2006/math">
                    <m:oMathParaPr>
                      <m:jc m:val="left"/>
                    </m:oMathParaPr>
                    <m:oMath xmlns:m="http://schemas.openxmlformats.org/officeDocument/2006/math">
                      <m:r>
                        <a:rPr lang="cs-CZ" b="0" i="0" smtClean="0">
                          <a:latin typeface="Cambria Math"/>
                        </a:rPr>
                        <m:t>    </m:t>
                      </m:r>
                      <m:r>
                        <m:rPr>
                          <m:sty m:val="p"/>
                        </m:rPr>
                        <a:rPr lang="cs-CZ" b="0" i="0" smtClean="0">
                          <a:latin typeface="Cambria Math"/>
                        </a:rPr>
                        <m:t>c</m:t>
                      </m:r>
                      <m:r>
                        <a:rPr lang="cs-CZ" b="0" i="0" smtClean="0">
                          <a:latin typeface="Cambria Math"/>
                        </a:rPr>
                        <m:t>) Čí</m:t>
                      </m:r>
                      <m:r>
                        <m:rPr>
                          <m:sty m:val="p"/>
                        </m:rPr>
                        <a:rPr lang="cs-CZ" b="0" i="0" smtClean="0">
                          <a:latin typeface="Cambria Math"/>
                        </a:rPr>
                        <m:t>slo</m:t>
                      </m:r>
                      <m:r>
                        <a:rPr lang="cs-CZ" b="0" i="0" smtClean="0">
                          <a:latin typeface="Cambria Math"/>
                        </a:rPr>
                        <m:t> </m:t>
                      </m:r>
                      <m:r>
                        <m:rPr>
                          <m:sty m:val="p"/>
                        </m:rPr>
                        <a:rPr lang="cs-CZ" b="0" i="0" smtClean="0">
                          <a:latin typeface="Cambria Math"/>
                        </a:rPr>
                        <m:t>m</m:t>
                      </m:r>
                      <m:r>
                        <a:rPr lang="cs-CZ" b="0" i="0" smtClean="0">
                          <a:latin typeface="Cambria Math"/>
                        </a:rPr>
                        <m:t>á </m:t>
                      </m:r>
                      <m:r>
                        <m:rPr>
                          <m:sty m:val="p"/>
                        </m:rPr>
                        <a:rPr lang="cs-CZ" b="0" i="0" smtClean="0">
                          <a:latin typeface="Cambria Math"/>
                        </a:rPr>
                        <m:t>na</m:t>
                      </m:r>
                      <m:r>
                        <a:rPr lang="cs-CZ" b="0" i="0" smtClean="0">
                          <a:latin typeface="Cambria Math"/>
                        </a:rPr>
                        <m:t> </m:t>
                      </m:r>
                      <m:r>
                        <m:rPr>
                          <m:sty m:val="p"/>
                        </m:rPr>
                        <a:rPr lang="cs-CZ" b="0" i="0" smtClean="0">
                          <a:latin typeface="Cambria Math"/>
                        </a:rPr>
                        <m:t>m</m:t>
                      </m:r>
                      <m:r>
                        <a:rPr lang="cs-CZ" b="0" i="0" smtClean="0">
                          <a:latin typeface="Cambria Math"/>
                        </a:rPr>
                        <m:t>í</m:t>
                      </m:r>
                      <m:r>
                        <m:rPr>
                          <m:sty m:val="p"/>
                        </m:rPr>
                        <a:rPr lang="cs-CZ" b="0" i="0" smtClean="0">
                          <a:latin typeface="Cambria Math"/>
                        </a:rPr>
                        <m:t>st</m:t>
                      </m:r>
                      <m:r>
                        <a:rPr lang="cs-CZ" b="0" i="0" smtClean="0">
                          <a:latin typeface="Cambria Math"/>
                        </a:rPr>
                        <m:t>ě </m:t>
                      </m:r>
                      <m:r>
                        <m:rPr>
                          <m:sty m:val="p"/>
                        </m:rPr>
                        <a:rPr lang="cs-CZ" b="0" i="0" smtClean="0">
                          <a:latin typeface="Cambria Math"/>
                        </a:rPr>
                        <m:t>tis</m:t>
                      </m:r>
                      <m:r>
                        <a:rPr lang="cs-CZ" b="0" i="0" smtClean="0">
                          <a:latin typeface="Cambria Math"/>
                        </a:rPr>
                        <m:t>í</m:t>
                      </m:r>
                      <m:r>
                        <m:rPr>
                          <m:sty m:val="p"/>
                        </m:rPr>
                        <a:rPr lang="cs-CZ" b="0" i="0" smtClean="0">
                          <a:latin typeface="Cambria Math"/>
                        </a:rPr>
                        <m:t>cin</m:t>
                      </m:r>
                      <m:r>
                        <a:rPr lang="cs-CZ" b="0" i="0" smtClean="0">
                          <a:latin typeface="Cambria Math"/>
                        </a:rPr>
                        <m:t> 6, </m:t>
                      </m:r>
                      <m:r>
                        <m:rPr>
                          <m:sty m:val="p"/>
                        </m:rPr>
                        <a:rPr lang="cs-CZ" b="0" i="0" smtClean="0">
                          <a:latin typeface="Cambria Math"/>
                        </a:rPr>
                        <m:t>desetitis</m:t>
                      </m:r>
                      <m:r>
                        <a:rPr lang="cs-CZ" b="0" i="0" smtClean="0">
                          <a:latin typeface="Cambria Math"/>
                        </a:rPr>
                        <m:t>í</m:t>
                      </m:r>
                      <m:r>
                        <m:rPr>
                          <m:sty m:val="p"/>
                        </m:rPr>
                        <a:rPr lang="cs-CZ" b="0" i="0" smtClean="0">
                          <a:latin typeface="Cambria Math"/>
                        </a:rPr>
                        <m:t>cin</m:t>
                      </m:r>
                      <m:r>
                        <a:rPr lang="cs-CZ" b="0" i="0" smtClean="0">
                          <a:latin typeface="Cambria Math"/>
                        </a:rPr>
                        <m:t> 9, </m:t>
                      </m:r>
                      <m:r>
                        <m:rPr>
                          <m:sty m:val="p"/>
                        </m:rPr>
                        <a:rPr lang="cs-CZ" b="0" i="0" smtClean="0">
                          <a:latin typeface="Cambria Math"/>
                        </a:rPr>
                        <m:t>miliontin</m:t>
                      </m:r>
                      <m:r>
                        <a:rPr lang="cs-CZ" b="0" i="0" smtClean="0">
                          <a:latin typeface="Cambria Math"/>
                        </a:rPr>
                        <m:t> 3. </m:t>
                      </m:r>
                    </m:oMath>
                  </m:oMathPara>
                </a14:m>
                <a:endParaRPr lang="cs-CZ" b="0" dirty="0" smtClean="0">
                  <a:latin typeface="Times New Roman" pitchFamily="18" charset="0"/>
                  <a:cs typeface="Times New Roman" pitchFamily="18" charset="0"/>
                </a:endParaRPr>
              </a:p>
              <a:p>
                <a:pPr/>
                <a14:m>
                  <m:oMathPara xmlns:m="http://schemas.openxmlformats.org/officeDocument/2006/math">
                    <m:oMathParaPr>
                      <m:jc m:val="left"/>
                    </m:oMathParaPr>
                    <m:oMath xmlns:m="http://schemas.openxmlformats.org/officeDocument/2006/math">
                      <m:r>
                        <a:rPr lang="cs-CZ" b="0" i="0" smtClean="0">
                          <a:latin typeface="Cambria Math"/>
                        </a:rPr>
                        <m:t> </m:t>
                      </m:r>
                      <m:r>
                        <m:rPr>
                          <m:sty m:val="p"/>
                        </m:rPr>
                        <a:rPr lang="cs-CZ" b="0" i="0" smtClean="0">
                          <a:latin typeface="Cambria Math"/>
                        </a:rPr>
                        <m:t>Ostatn</m:t>
                      </m:r>
                      <m:r>
                        <a:rPr lang="cs-CZ" b="0" i="0" smtClean="0">
                          <a:latin typeface="Cambria Math"/>
                        </a:rPr>
                        <m:t>í </m:t>
                      </m:r>
                      <m:r>
                        <m:rPr>
                          <m:sty m:val="p"/>
                        </m:rPr>
                        <a:rPr lang="cs-CZ" b="0" i="0" smtClean="0">
                          <a:latin typeface="Cambria Math"/>
                        </a:rPr>
                        <m:t>m</m:t>
                      </m:r>
                      <m:r>
                        <a:rPr lang="cs-CZ" b="0" i="0" smtClean="0">
                          <a:latin typeface="Cambria Math"/>
                        </a:rPr>
                        <m:t>í</m:t>
                      </m:r>
                      <m:r>
                        <m:rPr>
                          <m:sty m:val="p"/>
                        </m:rPr>
                        <a:rPr lang="cs-CZ" b="0" i="0" smtClean="0">
                          <a:latin typeface="Cambria Math"/>
                        </a:rPr>
                        <m:t>sta</m:t>
                      </m:r>
                      <m:r>
                        <a:rPr lang="cs-CZ" b="0" i="0" smtClean="0">
                          <a:latin typeface="Cambria Math"/>
                        </a:rPr>
                        <m:t> </m:t>
                      </m:r>
                      <m:r>
                        <m:rPr>
                          <m:sty m:val="p"/>
                        </m:rPr>
                        <a:rPr lang="cs-CZ" b="0" i="0" smtClean="0">
                          <a:latin typeface="Cambria Math"/>
                        </a:rPr>
                        <m:t>jsou</m:t>
                      </m:r>
                      <m:r>
                        <a:rPr lang="cs-CZ" b="0" i="0" smtClean="0">
                          <a:latin typeface="Cambria Math"/>
                        </a:rPr>
                        <m:t> </m:t>
                      </m:r>
                      <m:r>
                        <m:rPr>
                          <m:sty m:val="p"/>
                        </m:rPr>
                        <a:rPr lang="cs-CZ" b="0" i="0" smtClean="0">
                          <a:latin typeface="Cambria Math"/>
                        </a:rPr>
                        <m:t>obsazena</m:t>
                      </m:r>
                      <m:r>
                        <a:rPr lang="cs-CZ" b="0" i="0" smtClean="0">
                          <a:latin typeface="Cambria Math"/>
                        </a:rPr>
                        <m:t> čí</m:t>
                      </m:r>
                      <m:r>
                        <m:rPr>
                          <m:sty m:val="p"/>
                        </m:rPr>
                        <a:rPr lang="cs-CZ" b="0" i="0" smtClean="0">
                          <a:latin typeface="Cambria Math"/>
                        </a:rPr>
                        <m:t>slic</m:t>
                      </m:r>
                      <m:r>
                        <a:rPr lang="cs-CZ" b="0" i="0" smtClean="0">
                          <a:latin typeface="Cambria Math"/>
                        </a:rPr>
                        <m:t>í 0.</m:t>
                      </m:r>
                    </m:oMath>
                  </m:oMathPara>
                </a14:m>
                <a:endParaRPr lang="cs-CZ" dirty="0">
                  <a:latin typeface="Times New Roman" pitchFamily="18" charset="0"/>
                  <a:cs typeface="Times New Roman" pitchFamily="18" charset="0"/>
                </a:endParaRPr>
              </a:p>
            </p:txBody>
          </p:sp>
        </mc:Choice>
        <mc:Fallback>
          <p:sp>
            <p:nvSpPr>
              <p:cNvPr id="7" name="TextovéPole 6"/>
              <p:cNvSpPr txBox="1">
                <a:spLocks noRot="1" noChangeAspect="1" noMove="1" noResize="1" noEditPoints="1" noAdjustHandles="1" noChangeArrowheads="1" noChangeShapeType="1" noTextEdit="1"/>
              </p:cNvSpPr>
              <p:nvPr/>
            </p:nvSpPr>
            <p:spPr>
              <a:xfrm>
                <a:off x="221649" y="3771967"/>
                <a:ext cx="5928226" cy="655051"/>
              </a:xfrm>
              <a:prstGeom prst="rect">
                <a:avLst/>
              </a:prstGeom>
              <a:blipFill rotWithShape="1">
                <a:blip r:embed="rId4" cstate="print"/>
                <a:stretch>
                  <a:fillRect b="-8411"/>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8" name="TextovéPole 7"/>
              <p:cNvSpPr txBox="1"/>
              <p:nvPr/>
            </p:nvSpPr>
            <p:spPr>
              <a:xfrm>
                <a:off x="221649" y="5013176"/>
                <a:ext cx="7587590" cy="65505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cs-CZ" b="0" i="0" smtClean="0">
                          <a:latin typeface="Cambria Math"/>
                        </a:rPr>
                        <m:t>d</m:t>
                      </m:r>
                      <m:r>
                        <a:rPr lang="cs-CZ" b="0" i="0" smtClean="0">
                          <a:latin typeface="Cambria Math"/>
                        </a:rPr>
                        <m:t>) Čí</m:t>
                      </m:r>
                      <m:r>
                        <m:rPr>
                          <m:sty m:val="p"/>
                        </m:rPr>
                        <a:rPr lang="cs-CZ" b="0" i="0" smtClean="0">
                          <a:latin typeface="Cambria Math"/>
                        </a:rPr>
                        <m:t>slo</m:t>
                      </m:r>
                      <m:r>
                        <a:rPr lang="cs-CZ" b="0" i="0" smtClean="0">
                          <a:latin typeface="Cambria Math"/>
                        </a:rPr>
                        <m:t> </m:t>
                      </m:r>
                      <m:r>
                        <m:rPr>
                          <m:sty m:val="p"/>
                        </m:rPr>
                        <a:rPr lang="cs-CZ" b="0" i="0" smtClean="0">
                          <a:latin typeface="Cambria Math"/>
                        </a:rPr>
                        <m:t>m</m:t>
                      </m:r>
                      <m:r>
                        <a:rPr lang="cs-CZ" b="0" i="0" smtClean="0">
                          <a:latin typeface="Cambria Math"/>
                        </a:rPr>
                        <m:t>á </m:t>
                      </m:r>
                      <m:r>
                        <m:rPr>
                          <m:sty m:val="p"/>
                        </m:rPr>
                        <a:rPr lang="cs-CZ" b="0" i="0" smtClean="0">
                          <a:latin typeface="Cambria Math"/>
                        </a:rPr>
                        <m:t>na</m:t>
                      </m:r>
                      <m:r>
                        <a:rPr lang="cs-CZ" b="0" i="0" smtClean="0">
                          <a:latin typeface="Cambria Math"/>
                        </a:rPr>
                        <m:t> </m:t>
                      </m:r>
                      <m:r>
                        <m:rPr>
                          <m:sty m:val="p"/>
                        </m:rPr>
                        <a:rPr lang="cs-CZ" b="0" i="0" smtClean="0">
                          <a:latin typeface="Cambria Math"/>
                        </a:rPr>
                        <m:t>m</m:t>
                      </m:r>
                      <m:r>
                        <a:rPr lang="cs-CZ" b="0" i="0" smtClean="0">
                          <a:latin typeface="Cambria Math"/>
                        </a:rPr>
                        <m:t>í</m:t>
                      </m:r>
                      <m:r>
                        <m:rPr>
                          <m:sty m:val="p"/>
                        </m:rPr>
                        <a:rPr lang="cs-CZ" b="0" i="0" smtClean="0">
                          <a:latin typeface="Cambria Math"/>
                        </a:rPr>
                        <m:t>st</m:t>
                      </m:r>
                      <m:r>
                        <a:rPr lang="cs-CZ" b="0" i="0" smtClean="0">
                          <a:latin typeface="Cambria Math"/>
                        </a:rPr>
                        <m:t>ě </m:t>
                      </m:r>
                      <m:r>
                        <m:rPr>
                          <m:sty m:val="p"/>
                        </m:rPr>
                        <a:rPr lang="cs-CZ" b="0" i="0" smtClean="0">
                          <a:latin typeface="Cambria Math"/>
                        </a:rPr>
                        <m:t>jednotek</m:t>
                      </m:r>
                      <m:r>
                        <a:rPr lang="cs-CZ" b="0" i="0" smtClean="0">
                          <a:latin typeface="Cambria Math"/>
                        </a:rPr>
                        <m:t> 3, </m:t>
                      </m:r>
                      <m:r>
                        <m:rPr>
                          <m:sty m:val="p"/>
                        </m:rPr>
                        <a:rPr lang="cs-CZ" b="0" i="0" smtClean="0">
                          <a:latin typeface="Cambria Math"/>
                        </a:rPr>
                        <m:t>desetin</m:t>
                      </m:r>
                      <m:r>
                        <a:rPr lang="cs-CZ" b="0" i="0" smtClean="0">
                          <a:latin typeface="Cambria Math"/>
                        </a:rPr>
                        <m:t> 7, </m:t>
                      </m:r>
                      <m:r>
                        <m:rPr>
                          <m:sty m:val="p"/>
                        </m:rPr>
                        <a:rPr lang="cs-CZ" b="0" i="0" smtClean="0">
                          <a:latin typeface="Cambria Math"/>
                        </a:rPr>
                        <m:t>setin</m:t>
                      </m:r>
                      <m:r>
                        <a:rPr lang="cs-CZ" b="0" i="0" smtClean="0">
                          <a:latin typeface="Cambria Math"/>
                        </a:rPr>
                        <m:t> 4, </m:t>
                      </m:r>
                      <m:r>
                        <m:rPr>
                          <m:sty m:val="p"/>
                        </m:rPr>
                        <a:rPr lang="cs-CZ" b="0" i="0" smtClean="0">
                          <a:latin typeface="Cambria Math"/>
                        </a:rPr>
                        <m:t>tis</m:t>
                      </m:r>
                      <m:r>
                        <a:rPr lang="cs-CZ" b="0" i="0" smtClean="0">
                          <a:latin typeface="Cambria Math"/>
                        </a:rPr>
                        <m:t>í</m:t>
                      </m:r>
                      <m:r>
                        <m:rPr>
                          <m:sty m:val="p"/>
                        </m:rPr>
                        <a:rPr lang="cs-CZ" b="0" i="0" smtClean="0">
                          <a:latin typeface="Cambria Math"/>
                        </a:rPr>
                        <m:t>cin</m:t>
                      </m:r>
                      <m:r>
                        <a:rPr lang="cs-CZ" b="0" i="0" smtClean="0">
                          <a:latin typeface="Cambria Math"/>
                        </a:rPr>
                        <m:t> 6, </m:t>
                      </m:r>
                      <m:r>
                        <m:rPr>
                          <m:sty m:val="p"/>
                        </m:rPr>
                        <a:rPr lang="cs-CZ" b="0" i="0" smtClean="0">
                          <a:latin typeface="Cambria Math"/>
                        </a:rPr>
                        <m:t>statis</m:t>
                      </m:r>
                      <m:r>
                        <a:rPr lang="cs-CZ" b="0" i="0" smtClean="0">
                          <a:latin typeface="Cambria Math"/>
                        </a:rPr>
                        <m:t>í</m:t>
                      </m:r>
                      <m:r>
                        <m:rPr>
                          <m:sty m:val="p"/>
                        </m:rPr>
                        <a:rPr lang="cs-CZ" b="0" i="0" smtClean="0">
                          <a:latin typeface="Cambria Math"/>
                        </a:rPr>
                        <m:t>cin</m:t>
                      </m:r>
                      <m:r>
                        <a:rPr lang="cs-CZ" b="0" i="0" smtClean="0">
                          <a:latin typeface="Cambria Math"/>
                        </a:rPr>
                        <m:t> 5. </m:t>
                      </m:r>
                    </m:oMath>
                  </m:oMathPara>
                </a14:m>
                <a:endParaRPr lang="cs-CZ" b="0" dirty="0" smtClean="0">
                  <a:latin typeface="Times New Roman" pitchFamily="18" charset="0"/>
                  <a:cs typeface="Times New Roman" pitchFamily="18" charset="0"/>
                </a:endParaRPr>
              </a:p>
              <a:p>
                <a:pPr/>
                <a14:m>
                  <m:oMathPara xmlns:m="http://schemas.openxmlformats.org/officeDocument/2006/math">
                    <m:oMathParaPr>
                      <m:jc m:val="left"/>
                    </m:oMathParaPr>
                    <m:oMath xmlns:m="http://schemas.openxmlformats.org/officeDocument/2006/math">
                      <m:r>
                        <a:rPr lang="cs-CZ" b="0" i="0" smtClean="0">
                          <a:latin typeface="Cambria Math"/>
                        </a:rPr>
                        <m:t> </m:t>
                      </m:r>
                      <m:r>
                        <m:rPr>
                          <m:sty m:val="p"/>
                        </m:rPr>
                        <a:rPr lang="cs-CZ" b="0" i="0" smtClean="0">
                          <a:latin typeface="Cambria Math"/>
                        </a:rPr>
                        <m:t>Ostatn</m:t>
                      </m:r>
                      <m:r>
                        <a:rPr lang="cs-CZ" b="0" i="0" smtClean="0">
                          <a:latin typeface="Cambria Math"/>
                        </a:rPr>
                        <m:t>í </m:t>
                      </m:r>
                      <m:r>
                        <m:rPr>
                          <m:sty m:val="p"/>
                        </m:rPr>
                        <a:rPr lang="cs-CZ" b="0" i="0" smtClean="0">
                          <a:latin typeface="Cambria Math"/>
                        </a:rPr>
                        <m:t>m</m:t>
                      </m:r>
                      <m:r>
                        <a:rPr lang="cs-CZ" b="0" i="0" smtClean="0">
                          <a:latin typeface="Cambria Math"/>
                        </a:rPr>
                        <m:t>í</m:t>
                      </m:r>
                      <m:r>
                        <m:rPr>
                          <m:sty m:val="p"/>
                        </m:rPr>
                        <a:rPr lang="cs-CZ" b="0" i="0" smtClean="0">
                          <a:latin typeface="Cambria Math"/>
                        </a:rPr>
                        <m:t>sta</m:t>
                      </m:r>
                      <m:r>
                        <a:rPr lang="cs-CZ" b="0" i="0" smtClean="0">
                          <a:latin typeface="Cambria Math"/>
                        </a:rPr>
                        <m:t> </m:t>
                      </m:r>
                      <m:r>
                        <m:rPr>
                          <m:sty m:val="p"/>
                        </m:rPr>
                        <a:rPr lang="cs-CZ" b="0" i="0" smtClean="0">
                          <a:latin typeface="Cambria Math"/>
                        </a:rPr>
                        <m:t>jsou</m:t>
                      </m:r>
                      <m:r>
                        <a:rPr lang="cs-CZ" b="0" i="0" smtClean="0">
                          <a:latin typeface="Cambria Math"/>
                        </a:rPr>
                        <m:t> </m:t>
                      </m:r>
                      <m:r>
                        <m:rPr>
                          <m:sty m:val="p"/>
                        </m:rPr>
                        <a:rPr lang="cs-CZ" b="0" i="0" smtClean="0">
                          <a:latin typeface="Cambria Math"/>
                        </a:rPr>
                        <m:t>obsazena</m:t>
                      </m:r>
                      <m:r>
                        <a:rPr lang="cs-CZ" b="0" i="0" smtClean="0">
                          <a:latin typeface="Cambria Math"/>
                        </a:rPr>
                        <m:t> čí</m:t>
                      </m:r>
                      <m:r>
                        <m:rPr>
                          <m:sty m:val="p"/>
                        </m:rPr>
                        <a:rPr lang="cs-CZ" b="0" i="0" smtClean="0">
                          <a:latin typeface="Cambria Math"/>
                        </a:rPr>
                        <m:t>slic</m:t>
                      </m:r>
                      <m:r>
                        <a:rPr lang="cs-CZ" b="0" i="0" smtClean="0">
                          <a:latin typeface="Cambria Math"/>
                        </a:rPr>
                        <m:t>í 0.</m:t>
                      </m:r>
                    </m:oMath>
                  </m:oMathPara>
                </a14:m>
                <a:endParaRPr lang="cs-CZ" dirty="0">
                  <a:latin typeface="Times New Roman" pitchFamily="18" charset="0"/>
                  <a:cs typeface="Times New Roman" pitchFamily="18" charset="0"/>
                </a:endParaRPr>
              </a:p>
            </p:txBody>
          </p:sp>
        </mc:Choice>
        <mc:Fallback>
          <p:sp>
            <p:nvSpPr>
              <p:cNvPr id="8" name="TextovéPole 7"/>
              <p:cNvSpPr txBox="1">
                <a:spLocks noRot="1" noChangeAspect="1" noMove="1" noResize="1" noEditPoints="1" noAdjustHandles="1" noChangeArrowheads="1" noChangeShapeType="1" noTextEdit="1"/>
              </p:cNvSpPr>
              <p:nvPr/>
            </p:nvSpPr>
            <p:spPr>
              <a:xfrm>
                <a:off x="221649" y="5013176"/>
                <a:ext cx="7587590" cy="655051"/>
              </a:xfrm>
              <a:prstGeom prst="rect">
                <a:avLst/>
              </a:prstGeom>
              <a:blipFill rotWithShape="1">
                <a:blip r:embed="rId5" cstate="print"/>
                <a:stretch>
                  <a:fillRect b="-7407"/>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5" name="TextovéPole 4"/>
              <p:cNvSpPr txBox="1"/>
              <p:nvPr/>
            </p:nvSpPr>
            <p:spPr>
              <a:xfrm>
                <a:off x="546853" y="2150454"/>
                <a:ext cx="7368940" cy="375552"/>
              </a:xfrm>
              <a:prstGeom prst="rect">
                <a:avLst/>
              </a:prstGeom>
              <a:noFill/>
            </p:spPr>
            <p:txBody>
              <a:bodyPr wrap="none" rtlCol="0">
                <a:spAutoFit/>
              </a:bodyPr>
              <a:lstStyle/>
              <a:p>
                <a14:m>
                  <m:oMath xmlns:m="http://schemas.openxmlformats.org/officeDocument/2006/math">
                    <m:r>
                      <a:rPr lang="cs-CZ" b="1" i="1" smtClean="0">
                        <a:latin typeface="Cambria Math"/>
                      </a:rPr>
                      <m:t>𝟒</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𝟒</m:t>
                        </m:r>
                      </m:sup>
                    </m:sSup>
                    <m:r>
                      <a:rPr lang="cs-CZ" b="1" i="1" smtClean="0">
                        <a:latin typeface="Cambria Math"/>
                        <a:ea typeface="Cambria Math"/>
                      </a:rPr>
                      <m:t>+</m:t>
                    </m:r>
                    <m:r>
                      <a:rPr lang="cs-CZ" b="1" i="1" smtClean="0">
                        <a:latin typeface="Cambria Math"/>
                        <a:ea typeface="Cambria Math"/>
                      </a:rPr>
                      <m:t>𝟑</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𝟑</m:t>
                        </m:r>
                      </m:sup>
                    </m:sSup>
                    <m:r>
                      <a:rPr lang="cs-CZ" b="1" i="1" smtClean="0">
                        <a:latin typeface="Cambria Math"/>
                        <a:ea typeface="Cambria Math"/>
                      </a:rPr>
                      <m:t>+</m:t>
                    </m:r>
                    <m:r>
                      <a:rPr lang="cs-CZ" b="1" i="1" smtClean="0">
                        <a:latin typeface="Cambria Math"/>
                        <a:ea typeface="Cambria Math"/>
                      </a:rPr>
                      <m:t>𝟑</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𝟐</m:t>
                        </m:r>
                      </m:sup>
                    </m:sSup>
                    <m:r>
                      <a:rPr lang="cs-CZ" b="1" i="1" smtClean="0">
                        <a:latin typeface="Cambria Math"/>
                        <a:ea typeface="Cambria Math"/>
                      </a:rPr>
                      <m:t>+</m:t>
                    </m:r>
                    <m:r>
                      <a:rPr lang="cs-CZ" b="1" i="1" smtClean="0">
                        <a:latin typeface="Cambria Math"/>
                        <a:ea typeface="Cambria Math"/>
                      </a:rPr>
                      <m:t>𝟖</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𝟏</m:t>
                        </m:r>
                      </m:sup>
                    </m:sSup>
                    <m:r>
                      <a:rPr lang="cs-CZ" b="1" i="1" smtClean="0">
                        <a:latin typeface="Cambria Math"/>
                        <a:ea typeface="Cambria Math"/>
                      </a:rPr>
                      <m:t>+</m:t>
                    </m:r>
                    <m:r>
                      <a:rPr lang="cs-CZ" b="1" i="1" smtClean="0">
                        <a:latin typeface="Cambria Math"/>
                        <a:ea typeface="Cambria Math"/>
                      </a:rPr>
                      <m:t>𝟕</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𝟐</m:t>
                        </m:r>
                      </m:sup>
                    </m:sSup>
                    <m:r>
                      <a:rPr lang="cs-CZ" b="1" i="1" smtClean="0">
                        <a:latin typeface="Cambria Math"/>
                        <a:ea typeface="Cambria Math"/>
                      </a:rPr>
                      <m:t>+</m:t>
                    </m:r>
                    <m:r>
                      <a:rPr lang="cs-CZ" b="1" i="1" smtClean="0">
                        <a:latin typeface="Cambria Math"/>
                        <a:ea typeface="Cambria Math"/>
                      </a:rPr>
                      <m:t>𝟗</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𝟑</m:t>
                        </m:r>
                      </m:sup>
                    </m:sSup>
                    <m:r>
                      <a:rPr lang="cs-CZ" b="1" i="0" smtClean="0">
                        <a:latin typeface="Cambria Math"/>
                        <a:ea typeface="Cambria Math"/>
                      </a:rPr>
                      <m:t>=</m:t>
                    </m:r>
                  </m:oMath>
                </a14:m>
                <a:r>
                  <a:rPr lang="cs-CZ" b="1" dirty="0" smtClean="0">
                    <a:latin typeface="Times New Roman" pitchFamily="18" charset="0"/>
                    <a:cs typeface="Times New Roman" pitchFamily="18" charset="0"/>
                  </a:rPr>
                  <a:t> 43 300,879</a:t>
                </a:r>
                <a:endParaRPr lang="cs-CZ" b="1" dirty="0">
                  <a:latin typeface="Times New Roman" pitchFamily="18" charset="0"/>
                  <a:cs typeface="Times New Roman" pitchFamily="18" charset="0"/>
                </a:endParaRPr>
              </a:p>
            </p:txBody>
          </p:sp>
        </mc:Choice>
        <mc:Fallback>
          <p:sp>
            <p:nvSpPr>
              <p:cNvPr id="5" name="TextovéPole 4"/>
              <p:cNvSpPr txBox="1">
                <a:spLocks noRot="1" noChangeAspect="1" noMove="1" noResize="1" noEditPoints="1" noAdjustHandles="1" noChangeArrowheads="1" noChangeShapeType="1" noTextEdit="1"/>
              </p:cNvSpPr>
              <p:nvPr/>
            </p:nvSpPr>
            <p:spPr>
              <a:xfrm>
                <a:off x="546853" y="2150454"/>
                <a:ext cx="7368940" cy="375552"/>
              </a:xfrm>
              <a:prstGeom prst="rect">
                <a:avLst/>
              </a:prstGeom>
              <a:blipFill rotWithShape="1">
                <a:blip r:embed="rId6" cstate="print"/>
                <a:stretch>
                  <a:fillRect t="-6557" b="-26230"/>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9" name="TextovéPole 8"/>
              <p:cNvSpPr txBox="1"/>
              <p:nvPr/>
            </p:nvSpPr>
            <p:spPr>
              <a:xfrm>
                <a:off x="546853" y="3327277"/>
                <a:ext cx="6572312" cy="379656"/>
              </a:xfrm>
              <a:prstGeom prst="rect">
                <a:avLst/>
              </a:prstGeom>
              <a:noFill/>
            </p:spPr>
            <p:txBody>
              <a:bodyPr wrap="none" rtlCol="0">
                <a:spAutoFit/>
              </a:bodyPr>
              <a:lstStyle/>
              <a:p>
                <a14:m>
                  <m:oMath xmlns:m="http://schemas.openxmlformats.org/officeDocument/2006/math">
                    <m:r>
                      <a:rPr lang="cs-CZ" b="1" i="1" smtClean="0">
                        <a:latin typeface="Cambria Math"/>
                      </a:rPr>
                      <m:t>𝟒</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𝟔</m:t>
                        </m:r>
                      </m:sup>
                    </m:sSup>
                    <m:r>
                      <a:rPr lang="cs-CZ" b="1" i="1" smtClean="0">
                        <a:latin typeface="Cambria Math"/>
                        <a:ea typeface="Cambria Math"/>
                      </a:rPr>
                      <m:t>+</m:t>
                    </m:r>
                    <m:r>
                      <a:rPr lang="cs-CZ" b="1" i="1" smtClean="0">
                        <a:latin typeface="Cambria Math"/>
                        <a:ea typeface="Cambria Math"/>
                      </a:rPr>
                      <m:t>𝟖</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𝟓</m:t>
                        </m:r>
                      </m:sup>
                    </m:sSup>
                    <m:r>
                      <a:rPr lang="cs-CZ" b="1" i="1" smtClean="0">
                        <a:latin typeface="Cambria Math"/>
                        <a:ea typeface="Cambria Math"/>
                      </a:rPr>
                      <m:t>+</m:t>
                    </m:r>
                    <m:r>
                      <a:rPr lang="cs-CZ" b="1" i="1" smtClean="0">
                        <a:latin typeface="Cambria Math"/>
                        <a:ea typeface="Cambria Math"/>
                      </a:rPr>
                      <m:t>𝟑</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𝟎</m:t>
                        </m:r>
                      </m:sup>
                    </m:sSup>
                    <m:r>
                      <a:rPr lang="cs-CZ" b="1" i="1" smtClean="0">
                        <a:latin typeface="Cambria Math"/>
                        <a:ea typeface="Cambria Math"/>
                      </a:rPr>
                      <m:t>+</m:t>
                    </m:r>
                    <m:r>
                      <a:rPr lang="cs-CZ" b="1" i="1" smtClean="0">
                        <a:latin typeface="Cambria Math"/>
                        <a:ea typeface="Cambria Math"/>
                      </a:rPr>
                      <m:t>𝟕</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𝟏</m:t>
                        </m:r>
                      </m:sup>
                    </m:sSup>
                    <m:r>
                      <a:rPr lang="cs-CZ" b="1" i="1" smtClean="0">
                        <a:latin typeface="Cambria Math"/>
                        <a:ea typeface="Cambria Math"/>
                      </a:rPr>
                      <m:t>+</m:t>
                    </m:r>
                    <m:r>
                      <a:rPr lang="cs-CZ" b="1" i="1" smtClean="0">
                        <a:latin typeface="Cambria Math"/>
                        <a:ea typeface="Cambria Math"/>
                      </a:rPr>
                      <m:t>𝟔</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𝟑</m:t>
                        </m:r>
                      </m:sup>
                    </m:sSup>
                    <m:r>
                      <a:rPr lang="cs-CZ" b="1" i="0" smtClean="0">
                        <a:latin typeface="Cambria Math"/>
                        <a:ea typeface="Cambria Math"/>
                      </a:rPr>
                      <m:t>=</m:t>
                    </m:r>
                  </m:oMath>
                </a14:m>
                <a:r>
                  <a:rPr lang="cs-CZ" b="1" dirty="0" smtClean="0"/>
                  <a:t> </a:t>
                </a:r>
                <a:r>
                  <a:rPr lang="cs-CZ" b="1" dirty="0" smtClean="0">
                    <a:latin typeface="Times New Roman" pitchFamily="18" charset="0"/>
                    <a:cs typeface="Times New Roman" pitchFamily="18" charset="0"/>
                  </a:rPr>
                  <a:t>4 800 003,706</a:t>
                </a:r>
                <a:endParaRPr lang="cs-CZ" b="1" dirty="0">
                  <a:latin typeface="Times New Roman" pitchFamily="18" charset="0"/>
                  <a:cs typeface="Times New Roman" pitchFamily="18" charset="0"/>
                </a:endParaRPr>
              </a:p>
            </p:txBody>
          </p:sp>
        </mc:Choice>
        <mc:Fallback>
          <p:sp>
            <p:nvSpPr>
              <p:cNvPr id="9" name="TextovéPole 8"/>
              <p:cNvSpPr txBox="1">
                <a:spLocks noRot="1" noChangeAspect="1" noMove="1" noResize="1" noEditPoints="1" noAdjustHandles="1" noChangeArrowheads="1" noChangeShapeType="1" noTextEdit="1"/>
              </p:cNvSpPr>
              <p:nvPr/>
            </p:nvSpPr>
            <p:spPr>
              <a:xfrm>
                <a:off x="546853" y="3327277"/>
                <a:ext cx="6572312" cy="379656"/>
              </a:xfrm>
              <a:prstGeom prst="rect">
                <a:avLst/>
              </a:prstGeom>
              <a:blipFill rotWithShape="1">
                <a:blip r:embed="rId7" cstate="print"/>
                <a:stretch>
                  <a:fillRect t="-6452" b="-24194"/>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0" name="TextovéPole 9"/>
              <p:cNvSpPr txBox="1"/>
              <p:nvPr/>
            </p:nvSpPr>
            <p:spPr>
              <a:xfrm>
                <a:off x="546853" y="4600323"/>
                <a:ext cx="4664867" cy="37555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1" i="1" smtClean="0">
                          <a:latin typeface="Cambria Math"/>
                        </a:rPr>
                        <m:t>𝟔</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𝟑</m:t>
                          </m:r>
                        </m:sup>
                      </m:sSup>
                      <m:r>
                        <a:rPr lang="cs-CZ" b="1" i="1" smtClean="0">
                          <a:latin typeface="Cambria Math"/>
                          <a:ea typeface="Cambria Math"/>
                        </a:rPr>
                        <m:t>+</m:t>
                      </m:r>
                      <m:r>
                        <a:rPr lang="cs-CZ" b="1" i="1" smtClean="0">
                          <a:latin typeface="Cambria Math"/>
                          <a:ea typeface="Cambria Math"/>
                        </a:rPr>
                        <m:t>𝟗</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𝟒</m:t>
                          </m:r>
                        </m:sup>
                      </m:sSup>
                      <m:r>
                        <a:rPr lang="cs-CZ" b="1" i="1" smtClean="0">
                          <a:latin typeface="Cambria Math"/>
                          <a:ea typeface="Cambria Math"/>
                        </a:rPr>
                        <m:t>+</m:t>
                      </m:r>
                      <m:r>
                        <a:rPr lang="cs-CZ" b="1" i="1" smtClean="0">
                          <a:latin typeface="Cambria Math"/>
                          <a:ea typeface="Cambria Math"/>
                        </a:rPr>
                        <m:t>𝟑</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𝟔</m:t>
                          </m:r>
                        </m:sup>
                      </m:sSup>
                      <m:r>
                        <a:rPr lang="cs-CZ" b="1" i="1" smtClean="0">
                          <a:latin typeface="Cambria Math"/>
                          <a:ea typeface="Cambria Math"/>
                        </a:rPr>
                        <m:t>=  </m:t>
                      </m:r>
                      <m:r>
                        <a:rPr lang="cs-CZ" b="1" i="1" smtClean="0">
                          <a:latin typeface="Cambria Math"/>
                          <a:ea typeface="Cambria Math"/>
                        </a:rPr>
                        <m:t>𝟎</m:t>
                      </m:r>
                      <m:r>
                        <a:rPr lang="cs-CZ" b="1" i="1" smtClean="0">
                          <a:latin typeface="Cambria Math"/>
                          <a:ea typeface="Cambria Math"/>
                        </a:rPr>
                        <m:t>, </m:t>
                      </m:r>
                      <m:r>
                        <a:rPr lang="cs-CZ" b="1" i="1" smtClean="0">
                          <a:latin typeface="Cambria Math"/>
                          <a:ea typeface="Cambria Math"/>
                        </a:rPr>
                        <m:t>𝟎𝟎𝟔𝟗𝟎𝟑</m:t>
                      </m:r>
                    </m:oMath>
                  </m:oMathPara>
                </a14:m>
                <a:endParaRPr lang="cs-CZ" b="1" dirty="0"/>
              </a:p>
            </p:txBody>
          </p:sp>
        </mc:Choice>
        <mc:Fallback>
          <p:sp>
            <p:nvSpPr>
              <p:cNvPr id="10" name="TextovéPole 9"/>
              <p:cNvSpPr txBox="1">
                <a:spLocks noRot="1" noChangeAspect="1" noMove="1" noResize="1" noEditPoints="1" noAdjustHandles="1" noChangeArrowheads="1" noChangeShapeType="1" noTextEdit="1"/>
              </p:cNvSpPr>
              <p:nvPr/>
            </p:nvSpPr>
            <p:spPr>
              <a:xfrm>
                <a:off x="546853" y="4600323"/>
                <a:ext cx="4664867" cy="375552"/>
              </a:xfrm>
              <a:prstGeom prst="rect">
                <a:avLst/>
              </a:prstGeom>
              <a:blipFill rotWithShape="1">
                <a:blip r:embed="rId8"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1" name="TextovéPole 10"/>
              <p:cNvSpPr txBox="1"/>
              <p:nvPr/>
            </p:nvSpPr>
            <p:spPr>
              <a:xfrm>
                <a:off x="586672" y="5887331"/>
                <a:ext cx="6460102" cy="37965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1" i="1" smtClean="0">
                          <a:latin typeface="Cambria Math"/>
                        </a:rPr>
                        <m:t>𝟑</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𝟎</m:t>
                          </m:r>
                        </m:sup>
                      </m:sSup>
                      <m:r>
                        <a:rPr lang="cs-CZ" b="1" i="1" smtClean="0">
                          <a:latin typeface="Cambria Math"/>
                          <a:ea typeface="Cambria Math"/>
                        </a:rPr>
                        <m:t>+</m:t>
                      </m:r>
                      <m:r>
                        <a:rPr lang="cs-CZ" b="1" i="1" smtClean="0">
                          <a:latin typeface="Cambria Math"/>
                          <a:ea typeface="Cambria Math"/>
                        </a:rPr>
                        <m:t>𝟕</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𝟏</m:t>
                          </m:r>
                        </m:sup>
                      </m:sSup>
                      <m:r>
                        <a:rPr lang="cs-CZ" b="1" i="1" smtClean="0">
                          <a:latin typeface="Cambria Math"/>
                          <a:ea typeface="Cambria Math"/>
                        </a:rPr>
                        <m:t>+</m:t>
                      </m:r>
                      <m:r>
                        <a:rPr lang="cs-CZ" b="1" i="1" smtClean="0">
                          <a:latin typeface="Cambria Math"/>
                          <a:ea typeface="Cambria Math"/>
                        </a:rPr>
                        <m:t>𝟒</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𝟐</m:t>
                          </m:r>
                        </m:sup>
                      </m:sSup>
                      <m:r>
                        <a:rPr lang="cs-CZ" b="1" i="1" smtClean="0">
                          <a:latin typeface="Cambria Math"/>
                          <a:ea typeface="Cambria Math"/>
                        </a:rPr>
                        <m:t>+</m:t>
                      </m:r>
                      <m:r>
                        <a:rPr lang="cs-CZ" b="1" i="1" smtClean="0">
                          <a:latin typeface="Cambria Math"/>
                          <a:ea typeface="Cambria Math"/>
                        </a:rPr>
                        <m:t>𝟔</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𝟑</m:t>
                          </m:r>
                        </m:sup>
                      </m:sSup>
                      <m:r>
                        <a:rPr lang="cs-CZ" b="1" i="1" smtClean="0">
                          <a:latin typeface="Cambria Math"/>
                          <a:ea typeface="Cambria Math"/>
                        </a:rPr>
                        <m:t>+</m:t>
                      </m:r>
                      <m:r>
                        <a:rPr lang="cs-CZ" b="1" i="1" smtClean="0">
                          <a:latin typeface="Cambria Math"/>
                          <a:ea typeface="Cambria Math"/>
                        </a:rPr>
                        <m:t>𝟓</m:t>
                      </m:r>
                      <m:r>
                        <a:rPr lang="cs-CZ" b="1" i="1" smtClean="0">
                          <a:latin typeface="Cambria Math"/>
                          <a:ea typeface="Cambria Math"/>
                        </a:rPr>
                        <m:t>∙</m:t>
                      </m:r>
                      <m:sSup>
                        <m:sSupPr>
                          <m:ctrlPr>
                            <a:rPr lang="cs-CZ" b="1" i="1" smtClean="0">
                              <a:latin typeface="Cambria Math"/>
                              <a:ea typeface="Cambria Math"/>
                            </a:rPr>
                          </m:ctrlPr>
                        </m:sSupPr>
                        <m:e>
                          <m:r>
                            <a:rPr lang="cs-CZ" b="1" i="1" smtClean="0">
                              <a:latin typeface="Cambria Math"/>
                              <a:ea typeface="Cambria Math"/>
                            </a:rPr>
                            <m:t>𝟏𝟎</m:t>
                          </m:r>
                        </m:e>
                        <m:sup>
                          <m:r>
                            <a:rPr lang="cs-CZ" b="1" i="1" smtClean="0">
                              <a:latin typeface="Cambria Math"/>
                              <a:ea typeface="Cambria Math"/>
                            </a:rPr>
                            <m:t>−</m:t>
                          </m:r>
                          <m:r>
                            <a:rPr lang="cs-CZ" b="1" i="1" smtClean="0">
                              <a:latin typeface="Cambria Math"/>
                              <a:ea typeface="Cambria Math"/>
                            </a:rPr>
                            <m:t>𝟓</m:t>
                          </m:r>
                        </m:sup>
                      </m:sSup>
                      <m:r>
                        <a:rPr lang="cs-CZ" b="1" i="1" smtClean="0">
                          <a:latin typeface="Cambria Math"/>
                          <a:ea typeface="Cambria Math"/>
                        </a:rPr>
                        <m:t>=</m:t>
                      </m:r>
                      <m:r>
                        <a:rPr lang="cs-CZ" b="1" i="1" smtClean="0">
                          <a:latin typeface="Cambria Math"/>
                          <a:ea typeface="Cambria Math"/>
                        </a:rPr>
                        <m:t>𝟑</m:t>
                      </m:r>
                      <m:r>
                        <a:rPr lang="cs-CZ" b="1" i="1" smtClean="0">
                          <a:latin typeface="Cambria Math"/>
                          <a:ea typeface="Cambria Math"/>
                        </a:rPr>
                        <m:t>,</m:t>
                      </m:r>
                      <m:r>
                        <a:rPr lang="cs-CZ" b="1" i="1" smtClean="0">
                          <a:latin typeface="Cambria Math"/>
                          <a:ea typeface="Cambria Math"/>
                        </a:rPr>
                        <m:t>𝟕𝟒𝟔𝟎</m:t>
                      </m:r>
                      <m:r>
                        <a:rPr lang="cs-CZ" b="0" i="1" smtClean="0">
                          <a:latin typeface="Cambria Math"/>
                          <a:ea typeface="Cambria Math"/>
                        </a:rPr>
                        <m:t>5</m:t>
                      </m:r>
                    </m:oMath>
                  </m:oMathPara>
                </a14:m>
                <a:endParaRPr lang="cs-CZ" dirty="0"/>
              </a:p>
            </p:txBody>
          </p:sp>
        </mc:Choice>
        <mc:Fallback>
          <p:sp>
            <p:nvSpPr>
              <p:cNvPr id="11" name="TextovéPole 10"/>
              <p:cNvSpPr txBox="1">
                <a:spLocks noRot="1" noChangeAspect="1" noMove="1" noResize="1" noEditPoints="1" noAdjustHandles="1" noChangeArrowheads="1" noChangeShapeType="1" noTextEdit="1"/>
              </p:cNvSpPr>
              <p:nvPr/>
            </p:nvSpPr>
            <p:spPr>
              <a:xfrm>
                <a:off x="586672" y="5887331"/>
                <a:ext cx="6460102" cy="379656"/>
              </a:xfrm>
              <a:prstGeom prst="rect">
                <a:avLst/>
              </a:prstGeom>
              <a:blipFill rotWithShape="1">
                <a:blip r:embed="rId9" cstate="print"/>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xmlns="" val="2422387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heckerboard(across)">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heckerboard(across)">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heckerboard(across)">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28" name="TextovéPole 27"/>
          <p:cNvSpPr txBox="1"/>
          <p:nvPr/>
        </p:nvSpPr>
        <p:spPr>
          <a:xfrm>
            <a:off x="354384" y="4074529"/>
            <a:ext cx="691552" cy="369332"/>
          </a:xfrm>
          <a:prstGeom prst="rect">
            <a:avLst/>
          </a:prstGeom>
          <a:solidFill>
            <a:schemeClr val="bg1"/>
          </a:solidFill>
          <a:ln w="38100">
            <a:solidFill>
              <a:srgbClr val="002060"/>
            </a:solidFill>
          </a:ln>
        </p:spPr>
        <p:txBody>
          <a:bodyPr wrap="square" rtlCol="0">
            <a:spAutoFit/>
          </a:bodyPr>
          <a:lstStyle/>
          <a:p>
            <a:pPr algn="just"/>
            <a:r>
              <a:rPr lang="cs-CZ" b="1" dirty="0" smtClean="0">
                <a:latin typeface="Times New Roman" pitchFamily="18" charset="0"/>
                <a:cs typeface="Times New Roman" pitchFamily="18" charset="0"/>
              </a:rPr>
              <a:t>Př.:</a:t>
            </a:r>
            <a:endParaRPr lang="cs-CZ" dirty="0" smtClean="0">
              <a:latin typeface="Times New Roman" pitchFamily="18" charset="0"/>
              <a:cs typeface="Times New Roman" pitchFamily="18" charset="0"/>
            </a:endParaRPr>
          </a:p>
        </p:txBody>
      </p:sp>
      <p:sp>
        <p:nvSpPr>
          <p:cNvPr id="2" name="TextovéPole 1"/>
          <p:cNvSpPr txBox="1"/>
          <p:nvPr/>
        </p:nvSpPr>
        <p:spPr>
          <a:xfrm>
            <a:off x="2267744" y="631592"/>
            <a:ext cx="4392488" cy="369332"/>
          </a:xfrm>
          <a:prstGeom prst="rect">
            <a:avLst/>
          </a:prstGeom>
          <a:solidFill>
            <a:schemeClr val="bg1"/>
          </a:solidFill>
        </p:spPr>
        <p:txBody>
          <a:bodyPr wrap="square" rtlCol="0">
            <a:spAutoFit/>
          </a:bodyPr>
          <a:lstStyle/>
          <a:p>
            <a:pPr algn="ctr"/>
            <a:r>
              <a:rPr lang="cs-CZ" b="1" dirty="0" smtClean="0">
                <a:latin typeface="Times New Roman" pitchFamily="18" charset="0"/>
                <a:cs typeface="Times New Roman" pitchFamily="18" charset="0"/>
              </a:rPr>
              <a:t>Zaokrouhlování desetinných čísel</a:t>
            </a:r>
            <a:endParaRPr lang="cs-CZ" b="1" dirty="0">
              <a:latin typeface="Times New Roman" pitchFamily="18" charset="0"/>
              <a:cs typeface="Times New Roman" pitchFamily="18" charset="0"/>
            </a:endParaRPr>
          </a:p>
        </p:txBody>
      </p:sp>
      <p:sp>
        <p:nvSpPr>
          <p:cNvPr id="3" name="TextovéPole 2"/>
          <p:cNvSpPr txBox="1"/>
          <p:nvPr/>
        </p:nvSpPr>
        <p:spPr>
          <a:xfrm>
            <a:off x="395536" y="1174686"/>
            <a:ext cx="497093" cy="369332"/>
          </a:xfrm>
          <a:prstGeom prst="rect">
            <a:avLst/>
          </a:prstGeom>
          <a:solidFill>
            <a:schemeClr val="bg1"/>
          </a:solidFill>
          <a:ln w="38100">
            <a:solidFill>
              <a:schemeClr val="tx1"/>
            </a:solidFill>
          </a:ln>
        </p:spPr>
        <p:txBody>
          <a:bodyPr wrap="square" rtlCol="0">
            <a:spAutoFit/>
          </a:bodyPr>
          <a:lstStyle/>
          <a:p>
            <a:pPr algn="ctr"/>
            <a:r>
              <a:rPr lang="cs-CZ" b="1" dirty="0" smtClean="0">
                <a:latin typeface="Times New Roman" pitchFamily="18" charset="0"/>
                <a:cs typeface="Times New Roman" pitchFamily="18" charset="0"/>
              </a:rPr>
              <a:t>!</a:t>
            </a:r>
            <a:endParaRPr lang="cs-CZ" b="1" dirty="0">
              <a:latin typeface="Times New Roman" pitchFamily="18" charset="0"/>
              <a:cs typeface="Times New Roman" pitchFamily="18" charset="0"/>
            </a:endParaRPr>
          </a:p>
        </p:txBody>
      </p:sp>
      <p:sp>
        <p:nvSpPr>
          <p:cNvPr id="4" name="TextovéPole 3"/>
          <p:cNvSpPr txBox="1"/>
          <p:nvPr/>
        </p:nvSpPr>
        <p:spPr>
          <a:xfrm>
            <a:off x="1115616" y="1174686"/>
            <a:ext cx="7488832" cy="1200329"/>
          </a:xfrm>
          <a:prstGeom prst="rect">
            <a:avLst/>
          </a:prstGeom>
          <a:solidFill>
            <a:schemeClr val="bg1"/>
          </a:solidFill>
          <a:ln>
            <a:solidFill>
              <a:schemeClr val="tx1"/>
            </a:solidFill>
          </a:ln>
        </p:spPr>
        <p:txBody>
          <a:bodyPr wrap="square" rtlCol="0">
            <a:spAutoFit/>
          </a:bodyPr>
          <a:lstStyle/>
          <a:p>
            <a:r>
              <a:rPr lang="cs-CZ" dirty="0" smtClean="0">
                <a:latin typeface="Times New Roman" pitchFamily="18" charset="0"/>
                <a:cs typeface="Times New Roman" pitchFamily="18" charset="0"/>
              </a:rPr>
              <a:t>Při zaokrouhlování na daný řád je rozhodující číslice, která stojí hned za číslicí tohoto řádu:</a:t>
            </a:r>
          </a:p>
          <a:p>
            <a:r>
              <a:rPr lang="cs-CZ" dirty="0" smtClean="0">
                <a:latin typeface="Times New Roman" pitchFamily="18" charset="0"/>
                <a:cs typeface="Times New Roman" pitchFamily="18" charset="0"/>
              </a:rPr>
              <a:t>Je-li menší než 5, </a:t>
            </a:r>
            <a:r>
              <a:rPr lang="cs-CZ" b="1" dirty="0" smtClean="0">
                <a:latin typeface="Times New Roman" pitchFamily="18" charset="0"/>
                <a:cs typeface="Times New Roman" pitchFamily="18" charset="0"/>
              </a:rPr>
              <a:t>zaokrouhlujeme dolů.</a:t>
            </a:r>
          </a:p>
          <a:p>
            <a:r>
              <a:rPr lang="cs-CZ" dirty="0" smtClean="0">
                <a:latin typeface="Times New Roman" pitchFamily="18" charset="0"/>
                <a:cs typeface="Times New Roman" pitchFamily="18" charset="0"/>
              </a:rPr>
              <a:t>Je-li větší nebo rovna 5, </a:t>
            </a:r>
            <a:r>
              <a:rPr lang="cs-CZ" b="1" dirty="0" smtClean="0">
                <a:latin typeface="Times New Roman" pitchFamily="18" charset="0"/>
                <a:cs typeface="Times New Roman" pitchFamily="18" charset="0"/>
              </a:rPr>
              <a:t>zaokrouhlujeme nahoru.</a:t>
            </a:r>
            <a:endParaRPr lang="cs-CZ" b="1" dirty="0">
              <a:latin typeface="Times New Roman" pitchFamily="18" charset="0"/>
              <a:cs typeface="Times New Roman" pitchFamily="18" charset="0"/>
            </a:endParaRPr>
          </a:p>
        </p:txBody>
      </p:sp>
      <p:sp>
        <p:nvSpPr>
          <p:cNvPr id="5" name="TextovéPole 4"/>
          <p:cNvSpPr txBox="1"/>
          <p:nvPr/>
        </p:nvSpPr>
        <p:spPr>
          <a:xfrm>
            <a:off x="1115616" y="4077072"/>
            <a:ext cx="4104456" cy="369332"/>
          </a:xfrm>
          <a:prstGeom prst="rect">
            <a:avLst/>
          </a:prstGeom>
          <a:noFill/>
        </p:spPr>
        <p:txBody>
          <a:bodyPr wrap="square" rtlCol="0">
            <a:spAutoFit/>
          </a:bodyPr>
          <a:lstStyle/>
          <a:p>
            <a:r>
              <a:rPr lang="cs-CZ" dirty="0" smtClean="0">
                <a:latin typeface="Times New Roman" pitchFamily="18" charset="0"/>
                <a:cs typeface="Times New Roman" pitchFamily="18" charset="0"/>
              </a:rPr>
              <a:t>Zaokrouhlete čísla na uvedený řád:</a:t>
            </a:r>
            <a:endParaRPr lang="cs-CZ" dirty="0">
              <a:latin typeface="Times New Roman" pitchFamily="18" charset="0"/>
              <a:cs typeface="Times New Roman" pitchFamily="18" charset="0"/>
            </a:endParaRPr>
          </a:p>
        </p:txBody>
      </p:sp>
      <p:cxnSp>
        <p:nvCxnSpPr>
          <p:cNvPr id="7" name="Přímá spojnice 6"/>
          <p:cNvCxnSpPr/>
          <p:nvPr/>
        </p:nvCxnSpPr>
        <p:spPr>
          <a:xfrm flipH="1">
            <a:off x="1239416" y="4446404"/>
            <a:ext cx="320435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ovéPole 7"/>
          <p:cNvSpPr txBox="1"/>
          <p:nvPr/>
        </p:nvSpPr>
        <p:spPr>
          <a:xfrm>
            <a:off x="396783" y="2636912"/>
            <a:ext cx="4896544" cy="369332"/>
          </a:xfrm>
          <a:prstGeom prst="rect">
            <a:avLst/>
          </a:prstGeom>
          <a:noFill/>
        </p:spPr>
        <p:txBody>
          <a:bodyPr wrap="square" rtlCol="0">
            <a:spAutoFit/>
          </a:bodyPr>
          <a:lstStyle/>
          <a:p>
            <a:r>
              <a:rPr lang="cs-CZ" dirty="0" smtClean="0">
                <a:latin typeface="Times New Roman" pitchFamily="18" charset="0"/>
                <a:cs typeface="Times New Roman" pitchFamily="18" charset="0"/>
              </a:rPr>
              <a:t>Co znamená zaokrouhlit nahoru?</a:t>
            </a:r>
            <a:endParaRPr lang="cs-CZ" dirty="0">
              <a:latin typeface="Times New Roman" pitchFamily="18" charset="0"/>
              <a:cs typeface="Times New Roman" pitchFamily="18" charset="0"/>
            </a:endParaRPr>
          </a:p>
        </p:txBody>
      </p:sp>
      <p:sp>
        <p:nvSpPr>
          <p:cNvPr id="29" name="TextovéPole 28"/>
          <p:cNvSpPr txBox="1"/>
          <p:nvPr/>
        </p:nvSpPr>
        <p:spPr>
          <a:xfrm>
            <a:off x="385486" y="3283243"/>
            <a:ext cx="3898482" cy="369332"/>
          </a:xfrm>
          <a:prstGeom prst="rect">
            <a:avLst/>
          </a:prstGeom>
          <a:noFill/>
        </p:spPr>
        <p:txBody>
          <a:bodyPr wrap="square" rtlCol="0">
            <a:spAutoFit/>
          </a:bodyPr>
          <a:lstStyle/>
          <a:p>
            <a:r>
              <a:rPr lang="cs-CZ" dirty="0" smtClean="0">
                <a:latin typeface="Times New Roman" pitchFamily="18" charset="0"/>
                <a:cs typeface="Times New Roman" pitchFamily="18" charset="0"/>
              </a:rPr>
              <a:t>Co znamená zaokrouhlit dolů?</a:t>
            </a:r>
            <a:endParaRPr lang="cs-CZ" dirty="0">
              <a:latin typeface="Times New Roman" pitchFamily="18" charset="0"/>
              <a:cs typeface="Times New Roman" pitchFamily="18" charset="0"/>
            </a:endParaRPr>
          </a:p>
        </p:txBody>
      </p:sp>
      <p:sp>
        <p:nvSpPr>
          <p:cNvPr id="9" name="TextovéPole 8"/>
          <p:cNvSpPr txBox="1"/>
          <p:nvPr/>
        </p:nvSpPr>
        <p:spPr>
          <a:xfrm>
            <a:off x="3882543" y="2627376"/>
            <a:ext cx="4536504" cy="646331"/>
          </a:xfrm>
          <a:prstGeom prst="rect">
            <a:avLst/>
          </a:prstGeom>
          <a:noFill/>
          <a:ln>
            <a:solidFill>
              <a:schemeClr val="tx1"/>
            </a:solidFill>
          </a:ln>
        </p:spPr>
        <p:txBody>
          <a:bodyPr wrap="square" rtlCol="0">
            <a:spAutoFit/>
          </a:bodyPr>
          <a:lstStyle/>
          <a:p>
            <a:r>
              <a:rPr lang="cs-CZ" b="1" dirty="0" smtClean="0">
                <a:latin typeface="Times New Roman" pitchFamily="18" charset="0"/>
                <a:cs typeface="Times New Roman" pitchFamily="18" charset="0"/>
              </a:rPr>
              <a:t>Při zaokrouhlování nahoru se číslice daného řádu o jedničku zvětší.</a:t>
            </a:r>
            <a:endParaRPr lang="cs-CZ" b="1" dirty="0">
              <a:latin typeface="Times New Roman" pitchFamily="18" charset="0"/>
              <a:cs typeface="Times New Roman" pitchFamily="18" charset="0"/>
            </a:endParaRPr>
          </a:p>
        </p:txBody>
      </p:sp>
      <p:sp>
        <p:nvSpPr>
          <p:cNvPr id="30" name="TextovéPole 29"/>
          <p:cNvSpPr txBox="1"/>
          <p:nvPr/>
        </p:nvSpPr>
        <p:spPr>
          <a:xfrm>
            <a:off x="3882543" y="3273707"/>
            <a:ext cx="4536504" cy="646331"/>
          </a:xfrm>
          <a:prstGeom prst="rect">
            <a:avLst/>
          </a:prstGeom>
          <a:noFill/>
          <a:ln>
            <a:solidFill>
              <a:schemeClr val="tx1"/>
            </a:solidFill>
          </a:ln>
        </p:spPr>
        <p:txBody>
          <a:bodyPr wrap="square" rtlCol="0">
            <a:spAutoFit/>
          </a:bodyPr>
          <a:lstStyle/>
          <a:p>
            <a:r>
              <a:rPr lang="cs-CZ" b="1" dirty="0" smtClean="0">
                <a:latin typeface="Times New Roman" pitchFamily="18" charset="0"/>
                <a:cs typeface="Times New Roman" pitchFamily="18" charset="0"/>
              </a:rPr>
              <a:t>Při zaokrouhlování dolů se číslice daného řádu nezmění.</a:t>
            </a:r>
            <a:endParaRPr lang="cs-CZ" b="1" dirty="0">
              <a:latin typeface="Times New Roman" pitchFamily="18" charset="0"/>
              <a:cs typeface="Times New Roman" pitchFamily="18" charset="0"/>
            </a:endParaRPr>
          </a:p>
        </p:txBody>
      </p:sp>
      <mc:AlternateContent xmlns:mc="http://schemas.openxmlformats.org/markup-compatibility/2006">
        <mc:Choice xmlns:a14="http://schemas.microsoft.com/office/drawing/2010/main" xmlns="" Requires="a14">
          <p:sp>
            <p:nvSpPr>
              <p:cNvPr id="11" name="TextovéPole 10"/>
              <p:cNvSpPr txBox="1"/>
              <p:nvPr/>
            </p:nvSpPr>
            <p:spPr>
              <a:xfrm>
                <a:off x="339995" y="4711677"/>
                <a:ext cx="2482603"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𝑎</m:t>
                      </m:r>
                      <m:r>
                        <a:rPr lang="cs-CZ" b="0" i="1" smtClean="0">
                          <a:latin typeface="Cambria Math"/>
                        </a:rPr>
                        <m:t>) 15,058 </m:t>
                      </m:r>
                      <m:r>
                        <a:rPr lang="cs-CZ" b="0" i="1" smtClean="0">
                          <a:latin typeface="Cambria Math"/>
                        </a:rPr>
                        <m:t>𝑛𝑎</m:t>
                      </m:r>
                      <m:r>
                        <a:rPr lang="cs-CZ" b="0" i="1" smtClean="0">
                          <a:latin typeface="Cambria Math"/>
                        </a:rPr>
                        <m:t> </m:t>
                      </m:r>
                      <m:r>
                        <a:rPr lang="cs-CZ" b="0" i="1" smtClean="0">
                          <a:latin typeface="Cambria Math"/>
                        </a:rPr>
                        <m:t>𝑑𝑒𝑠𝑒𝑡𝑖𝑛𝑦</m:t>
                      </m:r>
                    </m:oMath>
                  </m:oMathPara>
                </a14:m>
                <a:endParaRPr lang="cs-CZ" dirty="0"/>
              </a:p>
            </p:txBody>
          </p:sp>
        </mc:Choice>
        <mc:Fallback>
          <p:sp>
            <p:nvSpPr>
              <p:cNvPr id="11" name="TextovéPole 10"/>
              <p:cNvSpPr txBox="1">
                <a:spLocks noRot="1" noChangeAspect="1" noMove="1" noResize="1" noEditPoints="1" noAdjustHandles="1" noChangeArrowheads="1" noChangeShapeType="1" noTextEdit="1"/>
              </p:cNvSpPr>
              <p:nvPr/>
            </p:nvSpPr>
            <p:spPr>
              <a:xfrm>
                <a:off x="339995" y="4711677"/>
                <a:ext cx="2482603" cy="369332"/>
              </a:xfrm>
              <a:prstGeom prst="rect">
                <a:avLst/>
              </a:prstGeom>
              <a:blipFill rotWithShape="1">
                <a:blip r:embed="rId2" cstate="print"/>
                <a:stretch>
                  <a:fillRect b="-13333"/>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3" name="TextovéPole 12"/>
              <p:cNvSpPr txBox="1"/>
              <p:nvPr/>
            </p:nvSpPr>
            <p:spPr>
              <a:xfrm>
                <a:off x="354384" y="5590530"/>
                <a:ext cx="2576090"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𝑏</m:t>
                      </m:r>
                      <m:r>
                        <a:rPr lang="cs-CZ" b="0" i="1" smtClean="0">
                          <a:latin typeface="Cambria Math"/>
                        </a:rPr>
                        <m:t>) 45 700,789 </m:t>
                      </m:r>
                      <m:r>
                        <a:rPr lang="cs-CZ" b="0" i="1" smtClean="0">
                          <a:latin typeface="Cambria Math"/>
                        </a:rPr>
                        <m:t>𝑛𝑎</m:t>
                      </m:r>
                      <m:r>
                        <a:rPr lang="cs-CZ" b="0" i="1" smtClean="0">
                          <a:latin typeface="Cambria Math"/>
                        </a:rPr>
                        <m:t> </m:t>
                      </m:r>
                      <m:r>
                        <a:rPr lang="cs-CZ" b="0" i="1" smtClean="0">
                          <a:latin typeface="Cambria Math"/>
                        </a:rPr>
                        <m:t>𝑡𝑖𝑠</m:t>
                      </m:r>
                      <m:r>
                        <a:rPr lang="cs-CZ" b="0" i="1" smtClean="0">
                          <a:latin typeface="Cambria Math"/>
                        </a:rPr>
                        <m:t>í</m:t>
                      </m:r>
                      <m:r>
                        <a:rPr lang="cs-CZ" b="0" i="1" smtClean="0">
                          <a:latin typeface="Cambria Math"/>
                        </a:rPr>
                        <m:t>𝑐𝑒</m:t>
                      </m:r>
                    </m:oMath>
                  </m:oMathPara>
                </a14:m>
                <a:endParaRPr lang="cs-CZ" dirty="0"/>
              </a:p>
            </p:txBody>
          </p:sp>
        </mc:Choice>
        <mc:Fallback>
          <p:sp>
            <p:nvSpPr>
              <p:cNvPr id="13" name="TextovéPole 12"/>
              <p:cNvSpPr txBox="1">
                <a:spLocks noRot="1" noChangeAspect="1" noMove="1" noResize="1" noEditPoints="1" noAdjustHandles="1" noChangeArrowheads="1" noChangeShapeType="1" noTextEdit="1"/>
              </p:cNvSpPr>
              <p:nvPr/>
            </p:nvSpPr>
            <p:spPr>
              <a:xfrm>
                <a:off x="354384" y="5590530"/>
                <a:ext cx="2576090" cy="369332"/>
              </a:xfrm>
              <a:prstGeom prst="rect">
                <a:avLst/>
              </a:prstGeom>
              <a:blipFill rotWithShape="1">
                <a:blip r:embed="rId3" cstate="print"/>
                <a:stretch>
                  <a:fillRect b="-11475"/>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6" name="TextovéPole 15"/>
              <p:cNvSpPr txBox="1"/>
              <p:nvPr/>
            </p:nvSpPr>
            <p:spPr>
              <a:xfrm>
                <a:off x="4415172" y="4711677"/>
                <a:ext cx="2500300"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𝑐</m:t>
                      </m:r>
                      <m:r>
                        <a:rPr lang="cs-CZ" b="0" i="1" smtClean="0">
                          <a:latin typeface="Cambria Math"/>
                        </a:rPr>
                        <m:t>) 78,257 </m:t>
                      </m:r>
                      <m:r>
                        <a:rPr lang="cs-CZ" b="0" i="1" smtClean="0">
                          <a:latin typeface="Cambria Math"/>
                        </a:rPr>
                        <m:t>𝑛𝑎</m:t>
                      </m:r>
                      <m:r>
                        <a:rPr lang="cs-CZ" b="0" i="1" smtClean="0">
                          <a:latin typeface="Cambria Math"/>
                        </a:rPr>
                        <m:t> </m:t>
                      </m:r>
                      <m:r>
                        <a:rPr lang="cs-CZ" b="0" i="1" smtClean="0">
                          <a:latin typeface="Cambria Math"/>
                        </a:rPr>
                        <m:t>𝑗𝑒𝑑𝑛𝑜𝑡𝑘𝑦</m:t>
                      </m:r>
                    </m:oMath>
                  </m:oMathPara>
                </a14:m>
                <a:endParaRPr lang="cs-CZ" dirty="0"/>
              </a:p>
            </p:txBody>
          </p:sp>
        </mc:Choice>
        <mc:Fallback>
          <p:sp>
            <p:nvSpPr>
              <p:cNvPr id="16" name="TextovéPole 15"/>
              <p:cNvSpPr txBox="1">
                <a:spLocks noRot="1" noChangeAspect="1" noMove="1" noResize="1" noEditPoints="1" noAdjustHandles="1" noChangeArrowheads="1" noChangeShapeType="1" noTextEdit="1"/>
              </p:cNvSpPr>
              <p:nvPr/>
            </p:nvSpPr>
            <p:spPr>
              <a:xfrm>
                <a:off x="4415172" y="4711677"/>
                <a:ext cx="2500300" cy="369332"/>
              </a:xfrm>
              <a:prstGeom prst="rect">
                <a:avLst/>
              </a:prstGeom>
              <a:blipFill rotWithShape="1">
                <a:blip r:embed="rId4" cstate="print"/>
                <a:stretch>
                  <a:fillRect b="-13333"/>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1" name="TextovéPole 30"/>
              <p:cNvSpPr txBox="1"/>
              <p:nvPr/>
            </p:nvSpPr>
            <p:spPr>
              <a:xfrm>
                <a:off x="4470858" y="5590530"/>
                <a:ext cx="3313023"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𝑑</m:t>
                      </m:r>
                      <m:r>
                        <a:rPr lang="cs-CZ" b="0" i="1" smtClean="0">
                          <a:latin typeface="Cambria Math"/>
                        </a:rPr>
                        <m:t>) 0,054 969 </m:t>
                      </m:r>
                      <m:r>
                        <a:rPr lang="cs-CZ" b="0" i="1" smtClean="0">
                          <a:latin typeface="Cambria Math"/>
                        </a:rPr>
                        <m:t>𝑛𝑎</m:t>
                      </m:r>
                      <m:r>
                        <a:rPr lang="cs-CZ" b="0" i="1" smtClean="0">
                          <a:latin typeface="Cambria Math"/>
                        </a:rPr>
                        <m:t> </m:t>
                      </m:r>
                      <m:r>
                        <a:rPr lang="cs-CZ" b="0" i="1" smtClean="0">
                          <a:latin typeface="Cambria Math"/>
                        </a:rPr>
                        <m:t>𝑑𝑒𝑠𝑒𝑡𝑖𝑡𝑖𝑠</m:t>
                      </m:r>
                      <m:r>
                        <a:rPr lang="cs-CZ" b="0" i="1" smtClean="0">
                          <a:latin typeface="Cambria Math"/>
                        </a:rPr>
                        <m:t>í</m:t>
                      </m:r>
                      <m:r>
                        <a:rPr lang="cs-CZ" b="0" i="1" smtClean="0">
                          <a:latin typeface="Cambria Math"/>
                        </a:rPr>
                        <m:t>𝑐𝑖𝑛𝑦</m:t>
                      </m:r>
                    </m:oMath>
                  </m:oMathPara>
                </a14:m>
                <a:endParaRPr lang="cs-CZ" dirty="0"/>
              </a:p>
            </p:txBody>
          </p:sp>
        </mc:Choice>
        <mc:Fallback>
          <p:sp>
            <p:nvSpPr>
              <p:cNvPr id="31" name="TextovéPole 30"/>
              <p:cNvSpPr txBox="1">
                <a:spLocks noRot="1" noChangeAspect="1" noMove="1" noResize="1" noEditPoints="1" noAdjustHandles="1" noChangeArrowheads="1" noChangeShapeType="1" noTextEdit="1"/>
              </p:cNvSpPr>
              <p:nvPr/>
            </p:nvSpPr>
            <p:spPr>
              <a:xfrm>
                <a:off x="4470858" y="5590530"/>
                <a:ext cx="3313023" cy="369332"/>
              </a:xfrm>
              <a:prstGeom prst="rect">
                <a:avLst/>
              </a:prstGeom>
              <a:blipFill rotWithShape="1">
                <a:blip r:embed="rId5" cstate="print"/>
                <a:stretch>
                  <a:fillRect b="-13115"/>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4" name="TextovéPole 33"/>
              <p:cNvSpPr txBox="1"/>
              <p:nvPr/>
            </p:nvSpPr>
            <p:spPr>
              <a:xfrm>
                <a:off x="1115616" y="5170083"/>
                <a:ext cx="73930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1" i="1" smtClean="0">
                          <a:latin typeface="Cambria Math"/>
                        </a:rPr>
                        <m:t>𝟏𝟓</m:t>
                      </m:r>
                      <m:r>
                        <a:rPr lang="cs-CZ" b="1" i="1" smtClean="0">
                          <a:latin typeface="Cambria Math"/>
                        </a:rPr>
                        <m:t>,</m:t>
                      </m:r>
                      <m:r>
                        <a:rPr lang="cs-CZ" b="1" i="1" smtClean="0">
                          <a:latin typeface="Cambria Math"/>
                        </a:rPr>
                        <m:t>𝟏</m:t>
                      </m:r>
                    </m:oMath>
                  </m:oMathPara>
                </a14:m>
                <a:endParaRPr lang="cs-CZ" b="1" dirty="0"/>
              </a:p>
            </p:txBody>
          </p:sp>
        </mc:Choice>
        <mc:Fallback>
          <p:sp>
            <p:nvSpPr>
              <p:cNvPr id="34" name="TextovéPole 33"/>
              <p:cNvSpPr txBox="1">
                <a:spLocks noRot="1" noChangeAspect="1" noMove="1" noResize="1" noEditPoints="1" noAdjustHandles="1" noChangeArrowheads="1" noChangeShapeType="1" noTextEdit="1"/>
              </p:cNvSpPr>
              <p:nvPr/>
            </p:nvSpPr>
            <p:spPr>
              <a:xfrm>
                <a:off x="1115616" y="5170083"/>
                <a:ext cx="739305" cy="369332"/>
              </a:xfrm>
              <a:prstGeom prst="rect">
                <a:avLst/>
              </a:prstGeom>
              <a:blipFill rotWithShape="1">
                <a:blip r:embed="rId6"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5" name="TextovéPole 34"/>
              <p:cNvSpPr txBox="1"/>
              <p:nvPr/>
            </p:nvSpPr>
            <p:spPr>
              <a:xfrm>
                <a:off x="1146890" y="6093296"/>
                <a:ext cx="97975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1" i="1" smtClean="0">
                          <a:latin typeface="Cambria Math"/>
                        </a:rPr>
                        <m:t>𝟒𝟔</m:t>
                      </m:r>
                      <m:r>
                        <a:rPr lang="cs-CZ" b="1" i="1" smtClean="0">
                          <a:latin typeface="Cambria Math"/>
                        </a:rPr>
                        <m:t> </m:t>
                      </m:r>
                      <m:r>
                        <a:rPr lang="cs-CZ" b="1" i="1" smtClean="0">
                          <a:latin typeface="Cambria Math"/>
                        </a:rPr>
                        <m:t>𝟎𝟎𝟎</m:t>
                      </m:r>
                    </m:oMath>
                  </m:oMathPara>
                </a14:m>
                <a:endParaRPr lang="cs-CZ" b="1" dirty="0"/>
              </a:p>
            </p:txBody>
          </p:sp>
        </mc:Choice>
        <mc:Fallback>
          <p:sp>
            <p:nvSpPr>
              <p:cNvPr id="35" name="TextovéPole 34"/>
              <p:cNvSpPr txBox="1">
                <a:spLocks noRot="1" noChangeAspect="1" noMove="1" noResize="1" noEditPoints="1" noAdjustHandles="1" noChangeArrowheads="1" noChangeShapeType="1" noTextEdit="1"/>
              </p:cNvSpPr>
              <p:nvPr/>
            </p:nvSpPr>
            <p:spPr>
              <a:xfrm>
                <a:off x="1146890" y="6093296"/>
                <a:ext cx="979755" cy="369332"/>
              </a:xfrm>
              <a:prstGeom prst="rect">
                <a:avLst/>
              </a:prstGeom>
              <a:blipFill rotWithShape="1">
                <a:blip r:embed="rId7"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6" name="TextovéPole 35"/>
              <p:cNvSpPr txBox="1"/>
              <p:nvPr/>
            </p:nvSpPr>
            <p:spPr>
              <a:xfrm>
                <a:off x="4839994" y="5144560"/>
                <a:ext cx="51488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1" i="1" smtClean="0">
                          <a:latin typeface="Cambria Math"/>
                        </a:rPr>
                        <m:t>𝟕𝟖</m:t>
                      </m:r>
                    </m:oMath>
                  </m:oMathPara>
                </a14:m>
                <a:endParaRPr lang="cs-CZ" b="1" dirty="0"/>
              </a:p>
            </p:txBody>
          </p:sp>
        </mc:Choice>
        <mc:Fallback>
          <p:sp>
            <p:nvSpPr>
              <p:cNvPr id="36" name="TextovéPole 35"/>
              <p:cNvSpPr txBox="1">
                <a:spLocks noRot="1" noChangeAspect="1" noMove="1" noResize="1" noEditPoints="1" noAdjustHandles="1" noChangeArrowheads="1" noChangeShapeType="1" noTextEdit="1"/>
              </p:cNvSpPr>
              <p:nvPr/>
            </p:nvSpPr>
            <p:spPr>
              <a:xfrm>
                <a:off x="4839994" y="5144560"/>
                <a:ext cx="514885" cy="369332"/>
              </a:xfrm>
              <a:prstGeom prst="rect">
                <a:avLst/>
              </a:prstGeom>
              <a:blipFill rotWithShape="1">
                <a:blip r:embed="rId8"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37" name="TextovéPole 36"/>
              <p:cNvSpPr txBox="1"/>
              <p:nvPr/>
            </p:nvSpPr>
            <p:spPr>
              <a:xfrm>
                <a:off x="4817432" y="6093296"/>
                <a:ext cx="1066318"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1" i="1" smtClean="0">
                          <a:latin typeface="Cambria Math"/>
                        </a:rPr>
                        <m:t>𝟎</m:t>
                      </m:r>
                      <m:r>
                        <a:rPr lang="cs-CZ" b="1" i="1" smtClean="0">
                          <a:latin typeface="Cambria Math"/>
                        </a:rPr>
                        <m:t>,</m:t>
                      </m:r>
                      <m:r>
                        <a:rPr lang="cs-CZ" b="1" i="1" smtClean="0">
                          <a:latin typeface="Cambria Math"/>
                        </a:rPr>
                        <m:t>𝟎𝟓𝟓</m:t>
                      </m:r>
                      <m:r>
                        <a:rPr lang="cs-CZ" b="1" i="1" smtClean="0">
                          <a:latin typeface="Cambria Math"/>
                        </a:rPr>
                        <m:t> </m:t>
                      </m:r>
                      <m:r>
                        <a:rPr lang="cs-CZ" b="1" i="1" smtClean="0">
                          <a:latin typeface="Cambria Math"/>
                        </a:rPr>
                        <m:t>𝟎</m:t>
                      </m:r>
                    </m:oMath>
                  </m:oMathPara>
                </a14:m>
                <a:endParaRPr lang="cs-CZ" b="1" dirty="0"/>
              </a:p>
            </p:txBody>
          </p:sp>
        </mc:Choice>
        <mc:Fallback>
          <p:sp>
            <p:nvSpPr>
              <p:cNvPr id="37" name="TextovéPole 36"/>
              <p:cNvSpPr txBox="1">
                <a:spLocks noRot="1" noChangeAspect="1" noMove="1" noResize="1" noEditPoints="1" noAdjustHandles="1" noChangeArrowheads="1" noChangeShapeType="1" noTextEdit="1"/>
              </p:cNvSpPr>
              <p:nvPr/>
            </p:nvSpPr>
            <p:spPr>
              <a:xfrm>
                <a:off x="4817432" y="6093296"/>
                <a:ext cx="1066318" cy="369332"/>
              </a:xfrm>
              <a:prstGeom prst="rect">
                <a:avLst/>
              </a:prstGeom>
              <a:blipFill rotWithShape="1">
                <a:blip r:embed="rId9" cstate="print"/>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xmlns="" val="163959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p:cTn id="20" dur="500" fill="hold"/>
                                        <p:tgtEl>
                                          <p:spTgt spid="9"/>
                                        </p:tgtEl>
                                        <p:attrNameLst>
                                          <p:attrName>ppt_w</p:attrName>
                                        </p:attrNameLst>
                                      </p:cBhvr>
                                      <p:tavLst>
                                        <p:tav tm="0">
                                          <p:val>
                                            <p:fltVal val="0"/>
                                          </p:val>
                                        </p:tav>
                                        <p:tav tm="100000">
                                          <p:val>
                                            <p:strVal val="#ppt_w"/>
                                          </p:val>
                                        </p:tav>
                                      </p:tavLst>
                                    </p:anim>
                                    <p:anim calcmode="lin" valueType="num">
                                      <p:cBhvr>
                                        <p:cTn id="21" dur="500" fill="hold"/>
                                        <p:tgtEl>
                                          <p:spTgt spid="9"/>
                                        </p:tgtEl>
                                        <p:attrNameLst>
                                          <p:attrName>ppt_h</p:attrName>
                                        </p:attrNameLst>
                                      </p:cBhvr>
                                      <p:tavLst>
                                        <p:tav tm="0">
                                          <p:val>
                                            <p:fltVal val="0"/>
                                          </p:val>
                                        </p:tav>
                                        <p:tav tm="100000">
                                          <p:val>
                                            <p:strVal val="#ppt_h"/>
                                          </p:val>
                                        </p:tav>
                                      </p:tavLst>
                                    </p:anim>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30"/>
                                        </p:tgtEl>
                                        <p:attrNameLst>
                                          <p:attrName>style.visibility</p:attrName>
                                        </p:attrNameLst>
                                      </p:cBhvr>
                                      <p:to>
                                        <p:strVal val="visible"/>
                                      </p:to>
                                    </p:set>
                                    <p:anim calcmode="lin" valueType="num">
                                      <p:cBhvr>
                                        <p:cTn id="32" dur="500" fill="hold"/>
                                        <p:tgtEl>
                                          <p:spTgt spid="30"/>
                                        </p:tgtEl>
                                        <p:attrNameLst>
                                          <p:attrName>ppt_w</p:attrName>
                                        </p:attrNameLst>
                                      </p:cBhvr>
                                      <p:tavLst>
                                        <p:tav tm="0">
                                          <p:val>
                                            <p:fltVal val="0"/>
                                          </p:val>
                                        </p:tav>
                                        <p:tav tm="100000">
                                          <p:val>
                                            <p:strVal val="#ppt_w"/>
                                          </p:val>
                                        </p:tav>
                                      </p:tavLst>
                                    </p:anim>
                                    <p:anim calcmode="lin" valueType="num">
                                      <p:cBhvr>
                                        <p:cTn id="33" dur="500" fill="hold"/>
                                        <p:tgtEl>
                                          <p:spTgt spid="30"/>
                                        </p:tgtEl>
                                        <p:attrNameLst>
                                          <p:attrName>ppt_h</p:attrName>
                                        </p:attrNameLst>
                                      </p:cBhvr>
                                      <p:tavLst>
                                        <p:tav tm="0">
                                          <p:val>
                                            <p:fltVal val="0"/>
                                          </p:val>
                                        </p:tav>
                                        <p:tav tm="100000">
                                          <p:val>
                                            <p:strVal val="#ppt_h"/>
                                          </p:val>
                                        </p:tav>
                                      </p:tavLst>
                                    </p:anim>
                                    <p:animEffect transition="in" filter="fade">
                                      <p:cBhvr>
                                        <p:cTn id="34" dur="500"/>
                                        <p:tgtEl>
                                          <p:spTgt spid="3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8"/>
                                        </p:tgtEl>
                                        <p:attrNameLst>
                                          <p:attrName>style.visibility</p:attrName>
                                        </p:attrNameLst>
                                      </p:cBhvr>
                                      <p:to>
                                        <p:strVal val="visible"/>
                                      </p:to>
                                    </p:set>
                                    <p:animEffect transition="in" filter="fade">
                                      <p:cBhvr>
                                        <p:cTn id="39" dur="500"/>
                                        <p:tgtEl>
                                          <p:spTgt spid="2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1"/>
                                        </p:tgtEl>
                                        <p:attrNameLst>
                                          <p:attrName>style.visibility</p:attrName>
                                        </p:attrNameLst>
                                      </p:cBhvr>
                                      <p:to>
                                        <p:strVal val="visible"/>
                                      </p:to>
                                    </p:set>
                                    <p:animEffect transition="in" filter="fade">
                                      <p:cBhvr>
                                        <p:cTn id="50" dur="500"/>
                                        <p:tgtEl>
                                          <p:spTgt spid="11"/>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fade">
                                      <p:cBhvr>
                                        <p:cTn id="53" dur="500"/>
                                        <p:tgtEl>
                                          <p:spTgt spid="16"/>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3"/>
                                        </p:tgtEl>
                                        <p:attrNameLst>
                                          <p:attrName>style.visibility</p:attrName>
                                        </p:attrNameLst>
                                      </p:cBhvr>
                                      <p:to>
                                        <p:strVal val="visible"/>
                                      </p:to>
                                    </p:set>
                                    <p:animEffect transition="in" filter="fade">
                                      <p:cBhvr>
                                        <p:cTn id="56" dur="500"/>
                                        <p:tgtEl>
                                          <p:spTgt spid="13"/>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1"/>
                                        </p:tgtEl>
                                        <p:attrNameLst>
                                          <p:attrName>style.visibility</p:attrName>
                                        </p:attrNameLst>
                                      </p:cBhvr>
                                      <p:to>
                                        <p:strVal val="visible"/>
                                      </p:to>
                                    </p:set>
                                    <p:animEffect transition="in" filter="fade">
                                      <p:cBhvr>
                                        <p:cTn id="59" dur="500"/>
                                        <p:tgtEl>
                                          <p:spTgt spid="31"/>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grpId="0" nodeType="clickEffect">
                                  <p:stCondLst>
                                    <p:cond delay="0"/>
                                  </p:stCondLst>
                                  <p:childTnLst>
                                    <p:set>
                                      <p:cBhvr>
                                        <p:cTn id="63" dur="1" fill="hold">
                                          <p:stCondLst>
                                            <p:cond delay="0"/>
                                          </p:stCondLst>
                                        </p:cTn>
                                        <p:tgtEl>
                                          <p:spTgt spid="34"/>
                                        </p:tgtEl>
                                        <p:attrNameLst>
                                          <p:attrName>style.visibility</p:attrName>
                                        </p:attrNameLst>
                                      </p:cBhvr>
                                      <p:to>
                                        <p:strVal val="visible"/>
                                      </p:to>
                                    </p:set>
                                    <p:animEffect transition="in" filter="wipe(down)">
                                      <p:cBhvr>
                                        <p:cTn id="64" dur="500"/>
                                        <p:tgtEl>
                                          <p:spTgt spid="34"/>
                                        </p:tgtEl>
                                      </p:cBhvr>
                                    </p:animEffect>
                                  </p:childTnLst>
                                </p:cTn>
                              </p:par>
                              <p:par>
                                <p:cTn id="65" presetID="22" presetClass="entr" presetSubtype="4" fill="hold" grpId="0" nodeType="withEffect">
                                  <p:stCondLst>
                                    <p:cond delay="0"/>
                                  </p:stCondLst>
                                  <p:childTnLst>
                                    <p:set>
                                      <p:cBhvr>
                                        <p:cTn id="66" dur="1" fill="hold">
                                          <p:stCondLst>
                                            <p:cond delay="0"/>
                                          </p:stCondLst>
                                        </p:cTn>
                                        <p:tgtEl>
                                          <p:spTgt spid="36"/>
                                        </p:tgtEl>
                                        <p:attrNameLst>
                                          <p:attrName>style.visibility</p:attrName>
                                        </p:attrNameLst>
                                      </p:cBhvr>
                                      <p:to>
                                        <p:strVal val="visible"/>
                                      </p:to>
                                    </p:set>
                                    <p:animEffect transition="in" filter="wipe(down)">
                                      <p:cBhvr>
                                        <p:cTn id="67" dur="500"/>
                                        <p:tgtEl>
                                          <p:spTgt spid="36"/>
                                        </p:tgtEl>
                                      </p:cBhvr>
                                    </p:animEffect>
                                  </p:childTnLst>
                                </p:cTn>
                              </p:par>
                              <p:par>
                                <p:cTn id="68" presetID="22" presetClass="entr" presetSubtype="4" fill="hold" grpId="0" nodeType="withEffect">
                                  <p:stCondLst>
                                    <p:cond delay="0"/>
                                  </p:stCondLst>
                                  <p:childTnLst>
                                    <p:set>
                                      <p:cBhvr>
                                        <p:cTn id="69" dur="1" fill="hold">
                                          <p:stCondLst>
                                            <p:cond delay="0"/>
                                          </p:stCondLst>
                                        </p:cTn>
                                        <p:tgtEl>
                                          <p:spTgt spid="35"/>
                                        </p:tgtEl>
                                        <p:attrNameLst>
                                          <p:attrName>style.visibility</p:attrName>
                                        </p:attrNameLst>
                                      </p:cBhvr>
                                      <p:to>
                                        <p:strVal val="visible"/>
                                      </p:to>
                                    </p:set>
                                    <p:animEffect transition="in" filter="wipe(down)">
                                      <p:cBhvr>
                                        <p:cTn id="70" dur="500"/>
                                        <p:tgtEl>
                                          <p:spTgt spid="35"/>
                                        </p:tgtEl>
                                      </p:cBhvr>
                                    </p:animEffect>
                                  </p:childTnLst>
                                </p:cTn>
                              </p:par>
                              <p:par>
                                <p:cTn id="71" presetID="22" presetClass="entr" presetSubtype="4" fill="hold" grpId="0" nodeType="withEffect">
                                  <p:stCondLst>
                                    <p:cond delay="0"/>
                                  </p:stCondLst>
                                  <p:childTnLst>
                                    <p:set>
                                      <p:cBhvr>
                                        <p:cTn id="72" dur="1" fill="hold">
                                          <p:stCondLst>
                                            <p:cond delay="0"/>
                                          </p:stCondLst>
                                        </p:cTn>
                                        <p:tgtEl>
                                          <p:spTgt spid="37"/>
                                        </p:tgtEl>
                                        <p:attrNameLst>
                                          <p:attrName>style.visibility</p:attrName>
                                        </p:attrNameLst>
                                      </p:cBhvr>
                                      <p:to>
                                        <p:strVal val="visible"/>
                                      </p:to>
                                    </p:set>
                                    <p:animEffect transition="in" filter="wipe(down)">
                                      <p:cBhvr>
                                        <p:cTn id="7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3" grpId="0" animBg="1"/>
      <p:bldP spid="4" grpId="0" animBg="1"/>
      <p:bldP spid="5" grpId="0"/>
      <p:bldP spid="8" grpId="0"/>
      <p:bldP spid="29" grpId="0"/>
      <p:bldP spid="9" grpId="0" animBg="1"/>
      <p:bldP spid="30" grpId="0" animBg="1"/>
      <p:bldP spid="11" grpId="0" animBg="1"/>
      <p:bldP spid="13" grpId="0" animBg="1"/>
      <p:bldP spid="16" grpId="0" animBg="1"/>
      <p:bldP spid="31" grpId="0" animBg="1"/>
      <p:bldP spid="34" grpId="0" animBg="1"/>
      <p:bldP spid="35" grpId="0" animBg="1"/>
      <p:bldP spid="36" grpId="0" animBg="1"/>
      <p:bldP spid="3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11" name="TextovéPole 10"/>
          <p:cNvSpPr txBox="1"/>
          <p:nvPr/>
        </p:nvSpPr>
        <p:spPr>
          <a:xfrm>
            <a:off x="201077" y="843176"/>
            <a:ext cx="691552" cy="369332"/>
          </a:xfrm>
          <a:prstGeom prst="rect">
            <a:avLst/>
          </a:prstGeom>
          <a:solidFill>
            <a:schemeClr val="bg1"/>
          </a:solidFill>
          <a:ln w="38100">
            <a:solidFill>
              <a:srgbClr val="002060"/>
            </a:solidFill>
          </a:ln>
        </p:spPr>
        <p:txBody>
          <a:bodyPr wrap="square" rtlCol="0">
            <a:spAutoFit/>
          </a:bodyPr>
          <a:lstStyle/>
          <a:p>
            <a:pPr algn="just"/>
            <a:r>
              <a:rPr lang="cs-CZ" b="1" dirty="0" smtClean="0">
                <a:latin typeface="Times New Roman" pitchFamily="18" charset="0"/>
                <a:cs typeface="Times New Roman" pitchFamily="18" charset="0"/>
              </a:rPr>
              <a:t>Př.:</a:t>
            </a:r>
            <a:endParaRPr lang="cs-CZ" dirty="0" smtClean="0">
              <a:latin typeface="Times New Roman" pitchFamily="18" charset="0"/>
              <a:cs typeface="Times New Roman" pitchFamily="18" charset="0"/>
            </a:endParaRPr>
          </a:p>
        </p:txBody>
      </p:sp>
      <p:sp>
        <p:nvSpPr>
          <p:cNvPr id="3" name="TextovéPole 2"/>
          <p:cNvSpPr txBox="1"/>
          <p:nvPr/>
        </p:nvSpPr>
        <p:spPr>
          <a:xfrm>
            <a:off x="1115616" y="838404"/>
            <a:ext cx="6840760" cy="369332"/>
          </a:xfrm>
          <a:prstGeom prst="rect">
            <a:avLst/>
          </a:prstGeom>
          <a:noFill/>
        </p:spPr>
        <p:txBody>
          <a:bodyPr wrap="square" rtlCol="0">
            <a:spAutoFit/>
          </a:bodyPr>
          <a:lstStyle/>
          <a:p>
            <a:r>
              <a:rPr lang="cs-CZ" dirty="0" smtClean="0">
                <a:latin typeface="Times New Roman" pitchFamily="18" charset="0"/>
                <a:cs typeface="Times New Roman" pitchFamily="18" charset="0"/>
              </a:rPr>
              <a:t>Z uvedených čísel vyberte největší a nejmenší desetinné číslo</a:t>
            </a:r>
            <a:r>
              <a:rPr lang="cs-CZ" dirty="0" smtClean="0"/>
              <a:t>:</a:t>
            </a:r>
            <a:endParaRPr lang="cs-CZ" dirty="0"/>
          </a:p>
        </p:txBody>
      </p:sp>
      <p:cxnSp>
        <p:nvCxnSpPr>
          <p:cNvPr id="12" name="Přímá spojnice 11"/>
          <p:cNvCxnSpPr/>
          <p:nvPr/>
        </p:nvCxnSpPr>
        <p:spPr>
          <a:xfrm>
            <a:off x="1115616" y="1207736"/>
            <a:ext cx="590465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xmlns="" Requires="a14">
          <p:sp>
            <p:nvSpPr>
              <p:cNvPr id="14" name="TextovéPole 13"/>
              <p:cNvSpPr txBox="1"/>
              <p:nvPr/>
            </p:nvSpPr>
            <p:spPr>
              <a:xfrm>
                <a:off x="323528" y="1484784"/>
                <a:ext cx="5999143" cy="923330"/>
              </a:xfrm>
              <a:prstGeom prst="rect">
                <a:avLst/>
              </a:prstGeom>
              <a:noFill/>
            </p:spPr>
            <p:txBody>
              <a:bodyPr wrap="none" rtlCol="0">
                <a:spAutoFit/>
              </a:bodyPr>
              <a:lstStyle/>
              <a:p>
                <a:pPr/>
                <a14:m>
                  <m:oMathPara xmlns:m="http://schemas.openxmlformats.org/officeDocument/2006/math">
                    <m:oMathParaPr>
                      <m:jc m:val="left"/>
                    </m:oMathParaPr>
                    <m:oMath xmlns:m="http://schemas.openxmlformats.org/officeDocument/2006/math">
                      <m:r>
                        <a:rPr lang="cs-CZ" b="0" i="1" smtClean="0">
                          <a:latin typeface="Cambria Math"/>
                        </a:rPr>
                        <m:t>𝑎</m:t>
                      </m:r>
                      <m:r>
                        <a:rPr lang="cs-CZ" b="0" i="1" smtClean="0">
                          <a:latin typeface="Cambria Math"/>
                        </a:rPr>
                        <m:t>) −1,52;−1,25;−2,51;−5,21;−2,15</m:t>
                      </m:r>
                    </m:oMath>
                  </m:oMathPara>
                </a14:m>
                <a:endParaRPr lang="cs-CZ" b="0" dirty="0" smtClean="0"/>
              </a:p>
              <a:p>
                <a:endParaRPr lang="cs-CZ" b="0" dirty="0" smtClean="0"/>
              </a:p>
              <a:p>
                <a:r>
                  <a:rPr lang="cs-CZ" dirty="0" smtClean="0"/>
                  <a:t>Největší číslo je __________, nejmenší číslo je __________ .</a:t>
                </a:r>
                <a:endParaRPr lang="cs-CZ" dirty="0"/>
              </a:p>
            </p:txBody>
          </p:sp>
        </mc:Choice>
        <mc:Fallback>
          <p:sp>
            <p:nvSpPr>
              <p:cNvPr id="14" name="TextovéPole 13"/>
              <p:cNvSpPr txBox="1">
                <a:spLocks noRot="1" noChangeAspect="1" noMove="1" noResize="1" noEditPoints="1" noAdjustHandles="1" noChangeArrowheads="1" noChangeShapeType="1" noTextEdit="1"/>
              </p:cNvSpPr>
              <p:nvPr/>
            </p:nvSpPr>
            <p:spPr>
              <a:xfrm>
                <a:off x="323528" y="1484784"/>
                <a:ext cx="5999143" cy="923330"/>
              </a:xfrm>
              <a:prstGeom prst="rect">
                <a:avLst/>
              </a:prstGeom>
              <a:blipFill rotWithShape="1">
                <a:blip r:embed="rId2" cstate="print"/>
                <a:stretch>
                  <a:fillRect l="-813" b="-9934"/>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5" name="TextovéPole 14"/>
              <p:cNvSpPr txBox="1"/>
              <p:nvPr/>
            </p:nvSpPr>
            <p:spPr>
              <a:xfrm>
                <a:off x="328121" y="2727112"/>
                <a:ext cx="5999143" cy="1200329"/>
              </a:xfrm>
              <a:prstGeom prst="rect">
                <a:avLst/>
              </a:prstGeom>
              <a:noFill/>
            </p:spPr>
            <p:txBody>
              <a:bodyPr wrap="none" rtlCol="0">
                <a:spAutoFit/>
              </a:bodyPr>
              <a:lstStyle/>
              <a:p>
                <a:pPr/>
                <a14:m>
                  <m:oMathPara xmlns:m="http://schemas.openxmlformats.org/officeDocument/2006/math">
                    <m:oMathParaPr>
                      <m:jc m:val="left"/>
                    </m:oMathParaPr>
                    <m:oMath xmlns:m="http://schemas.openxmlformats.org/officeDocument/2006/math">
                      <m:r>
                        <a:rPr lang="cs-CZ" b="0" i="1" smtClean="0">
                          <a:latin typeface="Cambria Math"/>
                        </a:rPr>
                        <m:t>𝑏</m:t>
                      </m:r>
                      <m:r>
                        <a:rPr lang="cs-CZ" b="0" i="1" smtClean="0">
                          <a:latin typeface="Cambria Math"/>
                        </a:rPr>
                        <m:t>) 6,25;6,52;5,62;6,62;5,65;</m:t>
                      </m:r>
                    </m:oMath>
                  </m:oMathPara>
                </a14:m>
                <a:endParaRPr lang="cs-CZ" dirty="0" smtClean="0"/>
              </a:p>
              <a:p>
                <a:endParaRPr lang="cs-CZ" dirty="0"/>
              </a:p>
              <a:p>
                <a:r>
                  <a:rPr lang="cs-CZ" dirty="0"/>
                  <a:t>Největší číslo je __________, nejmenší číslo je __________ .</a:t>
                </a:r>
              </a:p>
              <a:p>
                <a:endParaRPr lang="cs-CZ" dirty="0"/>
              </a:p>
            </p:txBody>
          </p:sp>
        </mc:Choice>
        <mc:Fallback>
          <p:sp>
            <p:nvSpPr>
              <p:cNvPr id="15" name="TextovéPole 14"/>
              <p:cNvSpPr txBox="1">
                <a:spLocks noRot="1" noChangeAspect="1" noMove="1" noResize="1" noEditPoints="1" noAdjustHandles="1" noChangeArrowheads="1" noChangeShapeType="1" noTextEdit="1"/>
              </p:cNvSpPr>
              <p:nvPr/>
            </p:nvSpPr>
            <p:spPr>
              <a:xfrm>
                <a:off x="328121" y="2727112"/>
                <a:ext cx="5999143" cy="1200329"/>
              </a:xfrm>
              <a:prstGeom prst="rect">
                <a:avLst/>
              </a:prstGeom>
              <a:blipFill rotWithShape="1">
                <a:blip r:embed="rId3" cstate="print"/>
                <a:stretch>
                  <a:fillRect l="-915"/>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19" name="TextovéPole 18"/>
              <p:cNvSpPr txBox="1"/>
              <p:nvPr/>
            </p:nvSpPr>
            <p:spPr>
              <a:xfrm>
                <a:off x="328121" y="3961130"/>
                <a:ext cx="5999143" cy="1200329"/>
              </a:xfrm>
              <a:prstGeom prst="rect">
                <a:avLst/>
              </a:prstGeom>
              <a:noFill/>
            </p:spPr>
            <p:txBody>
              <a:bodyPr wrap="none" rtlCol="0">
                <a:spAutoFit/>
              </a:bodyPr>
              <a:lstStyle/>
              <a:p>
                <a:pPr/>
                <a14:m>
                  <m:oMathPara xmlns:m="http://schemas.openxmlformats.org/officeDocument/2006/math">
                    <m:oMathParaPr>
                      <m:jc m:val="left"/>
                    </m:oMathParaPr>
                    <m:oMath xmlns:m="http://schemas.openxmlformats.org/officeDocument/2006/math">
                      <m:r>
                        <a:rPr lang="cs-CZ" b="0" i="1" smtClean="0">
                          <a:latin typeface="Cambria Math"/>
                        </a:rPr>
                        <m:t>𝑐</m:t>
                      </m:r>
                      <m:r>
                        <a:rPr lang="cs-CZ" b="0" i="1" smtClean="0">
                          <a:latin typeface="Cambria Math"/>
                        </a:rPr>
                        <m:t>) −0,45;−0,54;−0,054;0,54;0,45</m:t>
                      </m:r>
                    </m:oMath>
                  </m:oMathPara>
                </a14:m>
                <a:endParaRPr lang="cs-CZ" b="0" i="1" dirty="0" smtClean="0">
                  <a:latin typeface="Cambria Math"/>
                </a:endParaRPr>
              </a:p>
              <a:p>
                <a:endParaRPr lang="cs-CZ" b="0" i="1" dirty="0" smtClean="0">
                  <a:latin typeface="Cambria Math"/>
                </a:endParaRPr>
              </a:p>
              <a:p>
                <a:r>
                  <a:rPr lang="cs-CZ" dirty="0"/>
                  <a:t>Největší číslo je __________, nejmenší číslo je __________ .</a:t>
                </a:r>
              </a:p>
              <a:p>
                <a:pPr/>
                <a14:m>
                  <m:oMathPara xmlns:m="http://schemas.openxmlformats.org/officeDocument/2006/math">
                    <m:oMathParaPr>
                      <m:jc m:val="left"/>
                    </m:oMathParaPr>
                    <m:oMath xmlns:m="http://schemas.openxmlformats.org/officeDocument/2006/math">
                      <m:r>
                        <a:rPr lang="cs-CZ" b="0" i="1" smtClean="0">
                          <a:latin typeface="Cambria Math"/>
                        </a:rPr>
                        <m:t> </m:t>
                      </m:r>
                    </m:oMath>
                  </m:oMathPara>
                </a14:m>
                <a:endParaRPr lang="cs-CZ" dirty="0"/>
              </a:p>
            </p:txBody>
          </p:sp>
        </mc:Choice>
        <mc:Fallback>
          <p:sp>
            <p:nvSpPr>
              <p:cNvPr id="19" name="TextovéPole 18"/>
              <p:cNvSpPr txBox="1">
                <a:spLocks noRot="1" noChangeAspect="1" noMove="1" noResize="1" noEditPoints="1" noAdjustHandles="1" noChangeArrowheads="1" noChangeShapeType="1" noTextEdit="1"/>
              </p:cNvSpPr>
              <p:nvPr/>
            </p:nvSpPr>
            <p:spPr>
              <a:xfrm>
                <a:off x="328121" y="3961130"/>
                <a:ext cx="5999143" cy="1200329"/>
              </a:xfrm>
              <a:prstGeom prst="rect">
                <a:avLst/>
              </a:prstGeom>
              <a:blipFill rotWithShape="1">
                <a:blip r:embed="rId4" cstate="print"/>
                <a:stretch>
                  <a:fillRect l="-915"/>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0" name="TextovéPole 19"/>
              <p:cNvSpPr txBox="1"/>
              <p:nvPr/>
            </p:nvSpPr>
            <p:spPr>
              <a:xfrm>
                <a:off x="330322" y="5301208"/>
                <a:ext cx="5999143" cy="1200329"/>
              </a:xfrm>
              <a:prstGeom prst="rect">
                <a:avLst/>
              </a:prstGeom>
              <a:noFill/>
            </p:spPr>
            <p:txBody>
              <a:bodyPr wrap="none" rtlCol="0">
                <a:spAutoFit/>
              </a:bodyPr>
              <a:lstStyle/>
              <a:p>
                <a:pPr/>
                <a14:m>
                  <m:oMathPara xmlns:m="http://schemas.openxmlformats.org/officeDocument/2006/math">
                    <m:oMathParaPr>
                      <m:jc m:val="left"/>
                    </m:oMathParaPr>
                    <m:oMath xmlns:m="http://schemas.openxmlformats.org/officeDocument/2006/math">
                      <m:r>
                        <a:rPr lang="cs-CZ" b="0" i="1" smtClean="0">
                          <a:latin typeface="Cambria Math"/>
                        </a:rPr>
                        <m:t>𝑑</m:t>
                      </m:r>
                      <m:r>
                        <a:rPr lang="cs-CZ" b="0" i="1" smtClean="0">
                          <a:latin typeface="Cambria Math"/>
                        </a:rPr>
                        <m:t>) −13,2;−12,3;−12,03;−13,02;−12,33</m:t>
                      </m:r>
                    </m:oMath>
                  </m:oMathPara>
                </a14:m>
                <a:endParaRPr lang="cs-CZ" b="0" dirty="0" smtClean="0"/>
              </a:p>
              <a:p>
                <a:endParaRPr lang="cs-CZ" dirty="0" smtClean="0"/>
              </a:p>
              <a:p>
                <a:r>
                  <a:rPr lang="cs-CZ" dirty="0"/>
                  <a:t>Největší číslo je __________, nejmenší číslo je __________ .</a:t>
                </a:r>
              </a:p>
              <a:p>
                <a:endParaRPr lang="cs-CZ" dirty="0"/>
              </a:p>
            </p:txBody>
          </p:sp>
        </mc:Choice>
        <mc:Fallback>
          <p:sp>
            <p:nvSpPr>
              <p:cNvPr id="20" name="TextovéPole 19"/>
              <p:cNvSpPr txBox="1">
                <a:spLocks noRot="1" noChangeAspect="1" noMove="1" noResize="1" noEditPoints="1" noAdjustHandles="1" noChangeArrowheads="1" noChangeShapeType="1" noTextEdit="1"/>
              </p:cNvSpPr>
              <p:nvPr/>
            </p:nvSpPr>
            <p:spPr>
              <a:xfrm>
                <a:off x="330322" y="5301208"/>
                <a:ext cx="5999143" cy="1200329"/>
              </a:xfrm>
              <a:prstGeom prst="rect">
                <a:avLst/>
              </a:prstGeom>
              <a:blipFill rotWithShape="1">
                <a:blip r:embed="rId5" cstate="print"/>
                <a:stretch>
                  <a:fillRect l="-813"/>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2" name="Obdélník 21"/>
              <p:cNvSpPr/>
              <p:nvPr/>
            </p:nvSpPr>
            <p:spPr>
              <a:xfrm>
                <a:off x="2195736" y="1946449"/>
                <a:ext cx="848309" cy="3693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cs-CZ" b="0" i="1" smtClean="0">
                          <a:solidFill>
                            <a:prstClr val="black"/>
                          </a:solidFill>
                          <a:latin typeface="Cambria Math"/>
                        </a:rPr>
                        <m:t>−1,25</m:t>
                      </m:r>
                    </m:oMath>
                  </m:oMathPara>
                </a14:m>
                <a:endParaRPr lang="cs-CZ" dirty="0"/>
              </a:p>
            </p:txBody>
          </p:sp>
        </mc:Choice>
        <mc:Fallback>
          <p:sp>
            <p:nvSpPr>
              <p:cNvPr id="22" name="Obdélník 21"/>
              <p:cNvSpPr>
                <a:spLocks noRot="1" noChangeAspect="1" noMove="1" noResize="1" noEditPoints="1" noAdjustHandles="1" noChangeArrowheads="1" noChangeShapeType="1" noTextEdit="1"/>
              </p:cNvSpPr>
              <p:nvPr/>
            </p:nvSpPr>
            <p:spPr>
              <a:xfrm>
                <a:off x="2195736" y="1946449"/>
                <a:ext cx="848309" cy="369332"/>
              </a:xfrm>
              <a:prstGeom prst="rect">
                <a:avLst/>
              </a:prstGeom>
              <a:blipFill rotWithShape="1">
                <a:blip r:embed="rId6"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3" name="TextovéPole 22"/>
              <p:cNvSpPr txBox="1"/>
              <p:nvPr/>
            </p:nvSpPr>
            <p:spPr>
              <a:xfrm>
                <a:off x="5148064" y="1939131"/>
                <a:ext cx="84830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−5,21</m:t>
                      </m:r>
                    </m:oMath>
                  </m:oMathPara>
                </a14:m>
                <a:endParaRPr lang="cs-CZ" dirty="0"/>
              </a:p>
            </p:txBody>
          </p:sp>
        </mc:Choice>
        <mc:Fallback>
          <p:sp>
            <p:nvSpPr>
              <p:cNvPr id="23" name="TextovéPole 22"/>
              <p:cNvSpPr txBox="1">
                <a:spLocks noRot="1" noChangeAspect="1" noMove="1" noResize="1" noEditPoints="1" noAdjustHandles="1" noChangeArrowheads="1" noChangeShapeType="1" noTextEdit="1"/>
              </p:cNvSpPr>
              <p:nvPr/>
            </p:nvSpPr>
            <p:spPr>
              <a:xfrm>
                <a:off x="5148064" y="1939131"/>
                <a:ext cx="848309" cy="369332"/>
              </a:xfrm>
              <a:prstGeom prst="rect">
                <a:avLst/>
              </a:prstGeom>
              <a:blipFill rotWithShape="1">
                <a:blip r:embed="rId7"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4" name="TextovéPole 23"/>
              <p:cNvSpPr txBox="1"/>
              <p:nvPr/>
            </p:nvSpPr>
            <p:spPr>
              <a:xfrm>
                <a:off x="2282297" y="3142610"/>
                <a:ext cx="67518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6,62</m:t>
                      </m:r>
                    </m:oMath>
                  </m:oMathPara>
                </a14:m>
                <a:endParaRPr lang="cs-CZ" dirty="0"/>
              </a:p>
            </p:txBody>
          </p:sp>
        </mc:Choice>
        <mc:Fallback>
          <p:sp>
            <p:nvSpPr>
              <p:cNvPr id="24" name="TextovéPole 23"/>
              <p:cNvSpPr txBox="1">
                <a:spLocks noRot="1" noChangeAspect="1" noMove="1" noResize="1" noEditPoints="1" noAdjustHandles="1" noChangeArrowheads="1" noChangeShapeType="1" noTextEdit="1"/>
              </p:cNvSpPr>
              <p:nvPr/>
            </p:nvSpPr>
            <p:spPr>
              <a:xfrm>
                <a:off x="2282297" y="3142610"/>
                <a:ext cx="675185" cy="369332"/>
              </a:xfrm>
              <a:prstGeom prst="rect">
                <a:avLst/>
              </a:prstGeom>
              <a:blipFill rotWithShape="1">
                <a:blip r:embed="rId8"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5" name="TextovéPole 24"/>
              <p:cNvSpPr txBox="1"/>
              <p:nvPr/>
            </p:nvSpPr>
            <p:spPr>
              <a:xfrm>
                <a:off x="5148064" y="3144611"/>
                <a:ext cx="67518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5,62</m:t>
                      </m:r>
                    </m:oMath>
                  </m:oMathPara>
                </a14:m>
                <a:endParaRPr lang="cs-CZ" dirty="0"/>
              </a:p>
            </p:txBody>
          </p:sp>
        </mc:Choice>
        <mc:Fallback>
          <p:sp>
            <p:nvSpPr>
              <p:cNvPr id="25" name="TextovéPole 24"/>
              <p:cNvSpPr txBox="1">
                <a:spLocks noRot="1" noChangeAspect="1" noMove="1" noResize="1" noEditPoints="1" noAdjustHandles="1" noChangeArrowheads="1" noChangeShapeType="1" noTextEdit="1"/>
              </p:cNvSpPr>
              <p:nvPr/>
            </p:nvSpPr>
            <p:spPr>
              <a:xfrm>
                <a:off x="5148064" y="3144611"/>
                <a:ext cx="675185" cy="369332"/>
              </a:xfrm>
              <a:prstGeom prst="rect">
                <a:avLst/>
              </a:prstGeom>
              <a:blipFill rotWithShape="1">
                <a:blip r:embed="rId9"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6" name="TextovéPole 25"/>
              <p:cNvSpPr txBox="1"/>
              <p:nvPr/>
            </p:nvSpPr>
            <p:spPr>
              <a:xfrm>
                <a:off x="2195736" y="4376628"/>
                <a:ext cx="675185"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0,54</m:t>
                      </m:r>
                    </m:oMath>
                  </m:oMathPara>
                </a14:m>
                <a:endParaRPr lang="cs-CZ" dirty="0"/>
              </a:p>
            </p:txBody>
          </p:sp>
        </mc:Choice>
        <mc:Fallback>
          <p:sp>
            <p:nvSpPr>
              <p:cNvPr id="26" name="TextovéPole 25"/>
              <p:cNvSpPr txBox="1">
                <a:spLocks noRot="1" noChangeAspect="1" noMove="1" noResize="1" noEditPoints="1" noAdjustHandles="1" noChangeArrowheads="1" noChangeShapeType="1" noTextEdit="1"/>
              </p:cNvSpPr>
              <p:nvPr/>
            </p:nvSpPr>
            <p:spPr>
              <a:xfrm>
                <a:off x="2195736" y="4376628"/>
                <a:ext cx="675185" cy="369332"/>
              </a:xfrm>
              <a:prstGeom prst="rect">
                <a:avLst/>
              </a:prstGeom>
              <a:blipFill rotWithShape="1">
                <a:blip r:embed="rId10"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7" name="TextovéPole 26"/>
              <p:cNvSpPr txBox="1"/>
              <p:nvPr/>
            </p:nvSpPr>
            <p:spPr>
              <a:xfrm>
                <a:off x="5061501" y="4402513"/>
                <a:ext cx="84830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−0,54</m:t>
                      </m:r>
                    </m:oMath>
                  </m:oMathPara>
                </a14:m>
                <a:endParaRPr lang="cs-CZ" dirty="0"/>
              </a:p>
            </p:txBody>
          </p:sp>
        </mc:Choice>
        <mc:Fallback>
          <p:sp>
            <p:nvSpPr>
              <p:cNvPr id="27" name="TextovéPole 26"/>
              <p:cNvSpPr txBox="1">
                <a:spLocks noRot="1" noChangeAspect="1" noMove="1" noResize="1" noEditPoints="1" noAdjustHandles="1" noChangeArrowheads="1" noChangeShapeType="1" noTextEdit="1"/>
              </p:cNvSpPr>
              <p:nvPr/>
            </p:nvSpPr>
            <p:spPr>
              <a:xfrm>
                <a:off x="5061501" y="4402513"/>
                <a:ext cx="848309" cy="369332"/>
              </a:xfrm>
              <a:prstGeom prst="rect">
                <a:avLst/>
              </a:prstGeom>
              <a:blipFill rotWithShape="1">
                <a:blip r:embed="rId11" cstate="print"/>
                <a:stretch>
                  <a:fillRect/>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8" name="TextovéPole 27"/>
              <p:cNvSpPr txBox="1"/>
              <p:nvPr/>
            </p:nvSpPr>
            <p:spPr>
              <a:xfrm>
                <a:off x="2150140" y="5716706"/>
                <a:ext cx="822266" cy="3693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−12,03</m:t>
                      </m:r>
                    </m:oMath>
                  </m:oMathPara>
                </a14:m>
                <a:endParaRPr lang="cs-CZ" dirty="0"/>
              </a:p>
            </p:txBody>
          </p:sp>
        </mc:Choice>
        <mc:Fallback>
          <p:sp>
            <p:nvSpPr>
              <p:cNvPr id="28" name="TextovéPole 27"/>
              <p:cNvSpPr txBox="1">
                <a:spLocks noRot="1" noChangeAspect="1" noMove="1" noResize="1" noEditPoints="1" noAdjustHandles="1" noChangeArrowheads="1" noChangeShapeType="1" noTextEdit="1"/>
              </p:cNvSpPr>
              <p:nvPr/>
            </p:nvSpPr>
            <p:spPr>
              <a:xfrm>
                <a:off x="2150140" y="5716706"/>
                <a:ext cx="822266" cy="369332"/>
              </a:xfrm>
              <a:prstGeom prst="rect">
                <a:avLst/>
              </a:prstGeom>
              <a:blipFill rotWithShape="1">
                <a:blip r:embed="rId12" cstate="print"/>
                <a:stretch>
                  <a:fillRect r="-9630"/>
                </a:stretch>
              </a:blipFill>
            </p:spPr>
            <p:txBody>
              <a:bodyPr/>
              <a:lstStyle/>
              <a:p>
                <a:r>
                  <a:rPr lang="cs-CZ">
                    <a:noFill/>
                  </a:rPr>
                  <a:t> </a:t>
                </a:r>
              </a:p>
            </p:txBody>
          </p:sp>
        </mc:Fallback>
      </mc:AlternateContent>
      <mc:AlternateContent xmlns:mc="http://schemas.openxmlformats.org/markup-compatibility/2006">
        <mc:Choice xmlns:a14="http://schemas.microsoft.com/office/drawing/2010/main" xmlns="" Requires="a14">
          <p:sp>
            <p:nvSpPr>
              <p:cNvPr id="29" name="TextovéPole 28"/>
              <p:cNvSpPr txBox="1"/>
              <p:nvPr/>
            </p:nvSpPr>
            <p:spPr>
              <a:xfrm>
                <a:off x="5169412" y="5716706"/>
                <a:ext cx="84830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b="0" i="1" smtClean="0">
                          <a:latin typeface="Cambria Math"/>
                        </a:rPr>
                        <m:t>−13,2</m:t>
                      </m:r>
                    </m:oMath>
                  </m:oMathPara>
                </a14:m>
                <a:endParaRPr lang="cs-CZ" dirty="0"/>
              </a:p>
            </p:txBody>
          </p:sp>
        </mc:Choice>
        <mc:Fallback>
          <p:sp>
            <p:nvSpPr>
              <p:cNvPr id="29" name="TextovéPole 28"/>
              <p:cNvSpPr txBox="1">
                <a:spLocks noRot="1" noChangeAspect="1" noMove="1" noResize="1" noEditPoints="1" noAdjustHandles="1" noChangeArrowheads="1" noChangeShapeType="1" noTextEdit="1"/>
              </p:cNvSpPr>
              <p:nvPr/>
            </p:nvSpPr>
            <p:spPr>
              <a:xfrm>
                <a:off x="5169412" y="5716706"/>
                <a:ext cx="848309" cy="369332"/>
              </a:xfrm>
              <a:prstGeom prst="rect">
                <a:avLst/>
              </a:prstGeom>
              <a:blipFill rotWithShape="1">
                <a:blip r:embed="rId13" cstate="print"/>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xmlns="" val="13105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Effect transition="in" filter="fade">
                                      <p:cBhvr>
                                        <p:cTn id="9" dur="500"/>
                                        <p:tgtEl>
                                          <p:spTgt spid="2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p:cTn id="12" dur="500" fill="hold"/>
                                        <p:tgtEl>
                                          <p:spTgt spid="24"/>
                                        </p:tgtEl>
                                        <p:attrNameLst>
                                          <p:attrName>ppt_w</p:attrName>
                                        </p:attrNameLst>
                                      </p:cBhvr>
                                      <p:tavLst>
                                        <p:tav tm="0">
                                          <p:val>
                                            <p:fltVal val="0"/>
                                          </p:val>
                                        </p:tav>
                                        <p:tav tm="100000">
                                          <p:val>
                                            <p:strVal val="#ppt_w"/>
                                          </p:val>
                                        </p:tav>
                                      </p:tavLst>
                                    </p:anim>
                                    <p:anim calcmode="lin" valueType="num">
                                      <p:cBhvr>
                                        <p:cTn id="13" dur="500" fill="hold"/>
                                        <p:tgtEl>
                                          <p:spTgt spid="24"/>
                                        </p:tgtEl>
                                        <p:attrNameLst>
                                          <p:attrName>ppt_h</p:attrName>
                                        </p:attrNameLst>
                                      </p:cBhvr>
                                      <p:tavLst>
                                        <p:tav tm="0">
                                          <p:val>
                                            <p:fltVal val="0"/>
                                          </p:val>
                                        </p:tav>
                                        <p:tav tm="100000">
                                          <p:val>
                                            <p:strVal val="#ppt_h"/>
                                          </p:val>
                                        </p:tav>
                                      </p:tavLst>
                                    </p:anim>
                                    <p:animEffect transition="in" filter="fade">
                                      <p:cBhvr>
                                        <p:cTn id="14" dur="500"/>
                                        <p:tgtEl>
                                          <p:spTgt spid="24"/>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26"/>
                                        </p:tgtEl>
                                        <p:attrNameLst>
                                          <p:attrName>style.visibility</p:attrName>
                                        </p:attrNameLst>
                                      </p:cBhvr>
                                      <p:to>
                                        <p:strVal val="visible"/>
                                      </p:to>
                                    </p:set>
                                    <p:anim calcmode="lin" valueType="num">
                                      <p:cBhvr>
                                        <p:cTn id="17" dur="500" fill="hold"/>
                                        <p:tgtEl>
                                          <p:spTgt spid="26"/>
                                        </p:tgtEl>
                                        <p:attrNameLst>
                                          <p:attrName>ppt_w</p:attrName>
                                        </p:attrNameLst>
                                      </p:cBhvr>
                                      <p:tavLst>
                                        <p:tav tm="0">
                                          <p:val>
                                            <p:fltVal val="0"/>
                                          </p:val>
                                        </p:tav>
                                        <p:tav tm="100000">
                                          <p:val>
                                            <p:strVal val="#ppt_w"/>
                                          </p:val>
                                        </p:tav>
                                      </p:tavLst>
                                    </p:anim>
                                    <p:anim calcmode="lin" valueType="num">
                                      <p:cBhvr>
                                        <p:cTn id="18" dur="500" fill="hold"/>
                                        <p:tgtEl>
                                          <p:spTgt spid="26"/>
                                        </p:tgtEl>
                                        <p:attrNameLst>
                                          <p:attrName>ppt_h</p:attrName>
                                        </p:attrNameLst>
                                      </p:cBhvr>
                                      <p:tavLst>
                                        <p:tav tm="0">
                                          <p:val>
                                            <p:fltVal val="0"/>
                                          </p:val>
                                        </p:tav>
                                        <p:tav tm="100000">
                                          <p:val>
                                            <p:strVal val="#ppt_h"/>
                                          </p:val>
                                        </p:tav>
                                      </p:tavLst>
                                    </p:anim>
                                    <p:animEffect transition="in" filter="fade">
                                      <p:cBhvr>
                                        <p:cTn id="19" dur="500"/>
                                        <p:tgtEl>
                                          <p:spTgt spid="26"/>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28"/>
                                        </p:tgtEl>
                                        <p:attrNameLst>
                                          <p:attrName>style.visibility</p:attrName>
                                        </p:attrNameLst>
                                      </p:cBhvr>
                                      <p:to>
                                        <p:strVal val="visible"/>
                                      </p:to>
                                    </p:set>
                                    <p:anim calcmode="lin" valueType="num">
                                      <p:cBhvr>
                                        <p:cTn id="22" dur="500" fill="hold"/>
                                        <p:tgtEl>
                                          <p:spTgt spid="28"/>
                                        </p:tgtEl>
                                        <p:attrNameLst>
                                          <p:attrName>ppt_w</p:attrName>
                                        </p:attrNameLst>
                                      </p:cBhvr>
                                      <p:tavLst>
                                        <p:tav tm="0">
                                          <p:val>
                                            <p:fltVal val="0"/>
                                          </p:val>
                                        </p:tav>
                                        <p:tav tm="100000">
                                          <p:val>
                                            <p:strVal val="#ppt_w"/>
                                          </p:val>
                                        </p:tav>
                                      </p:tavLst>
                                    </p:anim>
                                    <p:anim calcmode="lin" valueType="num">
                                      <p:cBhvr>
                                        <p:cTn id="23" dur="500" fill="hold"/>
                                        <p:tgtEl>
                                          <p:spTgt spid="28"/>
                                        </p:tgtEl>
                                        <p:attrNameLst>
                                          <p:attrName>ppt_h</p:attrName>
                                        </p:attrNameLst>
                                      </p:cBhvr>
                                      <p:tavLst>
                                        <p:tav tm="0">
                                          <p:val>
                                            <p:fltVal val="0"/>
                                          </p:val>
                                        </p:tav>
                                        <p:tav tm="100000">
                                          <p:val>
                                            <p:strVal val="#ppt_h"/>
                                          </p:val>
                                        </p:tav>
                                      </p:tavLst>
                                    </p:anim>
                                    <p:animEffect transition="in" filter="fade">
                                      <p:cBhvr>
                                        <p:cTn id="24" dur="500"/>
                                        <p:tgtEl>
                                          <p:spTgt spid="28"/>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anim calcmode="lin" valueType="num">
                                      <p:cBhvr>
                                        <p:cTn id="27" dur="500" fill="hold"/>
                                        <p:tgtEl>
                                          <p:spTgt spid="23"/>
                                        </p:tgtEl>
                                        <p:attrNameLst>
                                          <p:attrName>ppt_w</p:attrName>
                                        </p:attrNameLst>
                                      </p:cBhvr>
                                      <p:tavLst>
                                        <p:tav tm="0">
                                          <p:val>
                                            <p:fltVal val="0"/>
                                          </p:val>
                                        </p:tav>
                                        <p:tav tm="100000">
                                          <p:val>
                                            <p:strVal val="#ppt_w"/>
                                          </p:val>
                                        </p:tav>
                                      </p:tavLst>
                                    </p:anim>
                                    <p:anim calcmode="lin" valueType="num">
                                      <p:cBhvr>
                                        <p:cTn id="28" dur="500" fill="hold"/>
                                        <p:tgtEl>
                                          <p:spTgt spid="23"/>
                                        </p:tgtEl>
                                        <p:attrNameLst>
                                          <p:attrName>ppt_h</p:attrName>
                                        </p:attrNameLst>
                                      </p:cBhvr>
                                      <p:tavLst>
                                        <p:tav tm="0">
                                          <p:val>
                                            <p:fltVal val="0"/>
                                          </p:val>
                                        </p:tav>
                                        <p:tav tm="100000">
                                          <p:val>
                                            <p:strVal val="#ppt_h"/>
                                          </p:val>
                                        </p:tav>
                                      </p:tavLst>
                                    </p:anim>
                                    <p:animEffect transition="in" filter="fade">
                                      <p:cBhvr>
                                        <p:cTn id="29" dur="500"/>
                                        <p:tgtEl>
                                          <p:spTgt spid="23"/>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25"/>
                                        </p:tgtEl>
                                        <p:attrNameLst>
                                          <p:attrName>style.visibility</p:attrName>
                                        </p:attrNameLst>
                                      </p:cBhvr>
                                      <p:to>
                                        <p:strVal val="visible"/>
                                      </p:to>
                                    </p:set>
                                    <p:anim calcmode="lin" valueType="num">
                                      <p:cBhvr>
                                        <p:cTn id="32" dur="500" fill="hold"/>
                                        <p:tgtEl>
                                          <p:spTgt spid="25"/>
                                        </p:tgtEl>
                                        <p:attrNameLst>
                                          <p:attrName>ppt_w</p:attrName>
                                        </p:attrNameLst>
                                      </p:cBhvr>
                                      <p:tavLst>
                                        <p:tav tm="0">
                                          <p:val>
                                            <p:fltVal val="0"/>
                                          </p:val>
                                        </p:tav>
                                        <p:tav tm="100000">
                                          <p:val>
                                            <p:strVal val="#ppt_w"/>
                                          </p:val>
                                        </p:tav>
                                      </p:tavLst>
                                    </p:anim>
                                    <p:anim calcmode="lin" valueType="num">
                                      <p:cBhvr>
                                        <p:cTn id="33" dur="500" fill="hold"/>
                                        <p:tgtEl>
                                          <p:spTgt spid="25"/>
                                        </p:tgtEl>
                                        <p:attrNameLst>
                                          <p:attrName>ppt_h</p:attrName>
                                        </p:attrNameLst>
                                      </p:cBhvr>
                                      <p:tavLst>
                                        <p:tav tm="0">
                                          <p:val>
                                            <p:fltVal val="0"/>
                                          </p:val>
                                        </p:tav>
                                        <p:tav tm="100000">
                                          <p:val>
                                            <p:strVal val="#ppt_h"/>
                                          </p:val>
                                        </p:tav>
                                      </p:tavLst>
                                    </p:anim>
                                    <p:animEffect transition="in" filter="fade">
                                      <p:cBhvr>
                                        <p:cTn id="34" dur="500"/>
                                        <p:tgtEl>
                                          <p:spTgt spid="25"/>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anim calcmode="lin" valueType="num">
                                      <p:cBhvr>
                                        <p:cTn id="37" dur="500" fill="hold"/>
                                        <p:tgtEl>
                                          <p:spTgt spid="27"/>
                                        </p:tgtEl>
                                        <p:attrNameLst>
                                          <p:attrName>ppt_w</p:attrName>
                                        </p:attrNameLst>
                                      </p:cBhvr>
                                      <p:tavLst>
                                        <p:tav tm="0">
                                          <p:val>
                                            <p:fltVal val="0"/>
                                          </p:val>
                                        </p:tav>
                                        <p:tav tm="100000">
                                          <p:val>
                                            <p:strVal val="#ppt_w"/>
                                          </p:val>
                                        </p:tav>
                                      </p:tavLst>
                                    </p:anim>
                                    <p:anim calcmode="lin" valueType="num">
                                      <p:cBhvr>
                                        <p:cTn id="38" dur="500" fill="hold"/>
                                        <p:tgtEl>
                                          <p:spTgt spid="27"/>
                                        </p:tgtEl>
                                        <p:attrNameLst>
                                          <p:attrName>ppt_h</p:attrName>
                                        </p:attrNameLst>
                                      </p:cBhvr>
                                      <p:tavLst>
                                        <p:tav tm="0">
                                          <p:val>
                                            <p:fltVal val="0"/>
                                          </p:val>
                                        </p:tav>
                                        <p:tav tm="100000">
                                          <p:val>
                                            <p:strVal val="#ppt_h"/>
                                          </p:val>
                                        </p:tav>
                                      </p:tavLst>
                                    </p:anim>
                                    <p:animEffect transition="in" filter="fade">
                                      <p:cBhvr>
                                        <p:cTn id="39" dur="500"/>
                                        <p:tgtEl>
                                          <p:spTgt spid="27"/>
                                        </p:tgtEl>
                                      </p:cBhvr>
                                    </p:animEffect>
                                  </p:childTnLst>
                                </p:cTn>
                              </p:par>
                              <p:par>
                                <p:cTn id="40" presetID="53" presetClass="entr" presetSubtype="16" fill="hold" grpId="0" nodeType="withEffect">
                                  <p:stCondLst>
                                    <p:cond delay="0"/>
                                  </p:stCondLst>
                                  <p:childTnLst>
                                    <p:set>
                                      <p:cBhvr>
                                        <p:cTn id="41" dur="1" fill="hold">
                                          <p:stCondLst>
                                            <p:cond delay="0"/>
                                          </p:stCondLst>
                                        </p:cTn>
                                        <p:tgtEl>
                                          <p:spTgt spid="29"/>
                                        </p:tgtEl>
                                        <p:attrNameLst>
                                          <p:attrName>style.visibility</p:attrName>
                                        </p:attrNameLst>
                                      </p:cBhvr>
                                      <p:to>
                                        <p:strVal val="visible"/>
                                      </p:to>
                                    </p:set>
                                    <p:anim calcmode="lin" valueType="num">
                                      <p:cBhvr>
                                        <p:cTn id="42" dur="500" fill="hold"/>
                                        <p:tgtEl>
                                          <p:spTgt spid="29"/>
                                        </p:tgtEl>
                                        <p:attrNameLst>
                                          <p:attrName>ppt_w</p:attrName>
                                        </p:attrNameLst>
                                      </p:cBhvr>
                                      <p:tavLst>
                                        <p:tav tm="0">
                                          <p:val>
                                            <p:fltVal val="0"/>
                                          </p:val>
                                        </p:tav>
                                        <p:tav tm="100000">
                                          <p:val>
                                            <p:strVal val="#ppt_w"/>
                                          </p:val>
                                        </p:tav>
                                      </p:tavLst>
                                    </p:anim>
                                    <p:anim calcmode="lin" valueType="num">
                                      <p:cBhvr>
                                        <p:cTn id="43" dur="500" fill="hold"/>
                                        <p:tgtEl>
                                          <p:spTgt spid="29"/>
                                        </p:tgtEl>
                                        <p:attrNameLst>
                                          <p:attrName>ppt_h</p:attrName>
                                        </p:attrNameLst>
                                      </p:cBhvr>
                                      <p:tavLst>
                                        <p:tav tm="0">
                                          <p:val>
                                            <p:fltVal val="0"/>
                                          </p:val>
                                        </p:tav>
                                        <p:tav tm="100000">
                                          <p:val>
                                            <p:strVal val="#ppt_h"/>
                                          </p:val>
                                        </p:tav>
                                      </p:tavLst>
                                    </p:anim>
                                    <p:animEffect transition="in" filter="fade">
                                      <p:cBhvr>
                                        <p:cTn id="44"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6" grpId="0" animBg="1"/>
      <p:bldP spid="27" grpId="0" animBg="1"/>
      <p:bldP spid="28" grpId="0" animBg="1"/>
      <p:bldP spid="2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10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5" name="Obdélník 4"/>
          <p:cNvSpPr/>
          <p:nvPr/>
        </p:nvSpPr>
        <p:spPr>
          <a:xfrm>
            <a:off x="262817" y="247948"/>
            <a:ext cx="8640960" cy="5974923"/>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latin typeface="Times New Roman" pitchFamily="18" charset="0"/>
              <a:cs typeface="Times New Roman" pitchFamily="18" charset="0"/>
            </a:endParaRPr>
          </a:p>
        </p:txBody>
      </p:sp>
      <p:sp>
        <p:nvSpPr>
          <p:cNvPr id="6" name="TextovéPole 5"/>
          <p:cNvSpPr txBox="1"/>
          <p:nvPr/>
        </p:nvSpPr>
        <p:spPr>
          <a:xfrm>
            <a:off x="371097" y="404664"/>
            <a:ext cx="8532680" cy="2862322"/>
          </a:xfrm>
          <a:prstGeom prst="rect">
            <a:avLst/>
          </a:prstGeom>
          <a:noFill/>
        </p:spPr>
        <p:txBody>
          <a:bodyPr wrap="square" rtlCol="0">
            <a:spAutoFit/>
          </a:bodyPr>
          <a:lstStyle/>
          <a:p>
            <a:r>
              <a:rPr lang="cs-CZ" b="1" u="sng" dirty="0" smtClean="0">
                <a:latin typeface="Times New Roman" pitchFamily="18" charset="0"/>
                <a:cs typeface="Times New Roman" pitchFamily="18" charset="0"/>
              </a:rPr>
              <a:t>Anotace:</a:t>
            </a:r>
          </a:p>
          <a:p>
            <a:r>
              <a:rPr lang="cs-CZ" dirty="0" smtClean="0">
                <a:latin typeface="Times New Roman" pitchFamily="18" charset="0"/>
                <a:cs typeface="Times New Roman" pitchFamily="18" charset="0"/>
              </a:rPr>
              <a:t>Žáci převádí zlomky na desetinná čísla a naopak. Využívají pravidla pro zaokrouhlování desetinných čísel, zapíší desetinné číslo v rozvinutém i zkráceném tvaru, porovnávají desetinná čísla. Chápou pojem desetinné číslo s periodou.</a:t>
            </a:r>
            <a:endParaRPr lang="cs-CZ" dirty="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r>
              <a:rPr lang="cs-CZ" b="1" u="sng" dirty="0" smtClean="0">
                <a:latin typeface="Times New Roman" pitchFamily="18" charset="0"/>
                <a:cs typeface="Times New Roman" pitchFamily="18" charset="0"/>
              </a:rPr>
              <a:t>Použité zdroje:</a:t>
            </a:r>
          </a:p>
          <a:p>
            <a:pPr>
              <a:buNone/>
            </a:pPr>
            <a:endParaRPr lang="cs-CZ" b="1" u="sng" dirty="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doc. RNDr. Emil Calda, CSc.: Matematika pro dvouleté a tříleté učební obory SOU, 1. díl, 1. vydání 2002, Prometheus</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ISBN 80-7196-253-8</a:t>
            </a:r>
            <a:endParaRPr lang="cs-CZ" dirty="0">
              <a:latin typeface="Times New Roman" pitchFamily="18" charset="0"/>
              <a:cs typeface="Times New Roman" pitchFamily="18" charset="0"/>
            </a:endParaRPr>
          </a:p>
        </p:txBody>
      </p:sp>
      <p:sp>
        <p:nvSpPr>
          <p:cNvPr id="3" name="TextovéPole 2"/>
          <p:cNvSpPr txBox="1"/>
          <p:nvPr/>
        </p:nvSpPr>
        <p:spPr>
          <a:xfrm>
            <a:off x="392801" y="5420638"/>
            <a:ext cx="8352928" cy="923330"/>
          </a:xfrm>
          <a:prstGeom prst="rect">
            <a:avLst/>
          </a:prstGeom>
          <a:noFill/>
        </p:spPr>
        <p:txBody>
          <a:bodyPr wrap="square" rtlCol="0">
            <a:spAutoFit/>
          </a:bodyPr>
          <a:lstStyle/>
          <a:p>
            <a:r>
              <a:rPr lang="cs-CZ" dirty="0">
                <a:latin typeface="Times New Roman" pitchFamily="18" charset="0"/>
                <a:cs typeface="Times New Roman" pitchFamily="18" charset="0"/>
              </a:rPr>
              <a:t>Autorem materiálu a všech jeho částí, není-li uvedeno jinak, </a:t>
            </a:r>
            <a:r>
              <a:rPr lang="cs-CZ" dirty="0" smtClean="0">
                <a:latin typeface="Times New Roman" pitchFamily="18" charset="0"/>
                <a:cs typeface="Times New Roman" pitchFamily="18" charset="0"/>
              </a:rPr>
              <a:t>je</a:t>
            </a:r>
          </a:p>
          <a:p>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Mgr. </a:t>
            </a:r>
            <a:r>
              <a:rPr lang="cs-CZ" dirty="0" smtClean="0">
                <a:latin typeface="Times New Roman" pitchFamily="18" charset="0"/>
                <a:cs typeface="Times New Roman" pitchFamily="18" charset="0"/>
              </a:rPr>
              <a:t>Jitka Vyhlídalová</a:t>
            </a:r>
          </a:p>
          <a:p>
            <a:endParaRPr lang="cs-CZ" dirty="0">
              <a:latin typeface="Times New Roman" pitchFamily="18" charset="0"/>
              <a:cs typeface="Times New Roman" pitchFamily="18" charset="0"/>
            </a:endParaRPr>
          </a:p>
        </p:txBody>
      </p:sp>
      <p:cxnSp>
        <p:nvCxnSpPr>
          <p:cNvPr id="7" name="Přímá spojnice 6"/>
          <p:cNvCxnSpPr/>
          <p:nvPr/>
        </p:nvCxnSpPr>
        <p:spPr>
          <a:xfrm>
            <a:off x="262817" y="5373216"/>
            <a:ext cx="86409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316957" y="1772816"/>
            <a:ext cx="864096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ovéPole 1"/>
          <p:cNvSpPr txBox="1"/>
          <p:nvPr/>
        </p:nvSpPr>
        <p:spPr>
          <a:xfrm>
            <a:off x="392801" y="2528322"/>
            <a:ext cx="8352928" cy="1477328"/>
          </a:xfrm>
          <a:prstGeom prst="rect">
            <a:avLst/>
          </a:prstGeom>
          <a:noFill/>
        </p:spPr>
        <p:txBody>
          <a:bodyPr wrap="square" rtlCol="0">
            <a:spAutoFit/>
          </a:bodyPr>
          <a:lstStyle/>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RNDr. Peter Krupka, Ph.D.: Matematika pro střední školy – 1. díl, 1. vydání 2012, DIDAKTIS, ISBN 978-80-7358-197-8</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308939652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4514</TotalTime>
  <Words>360</Words>
  <Application>Microsoft Office PowerPoint</Application>
  <PresentationFormat>Předvádění na obrazovce (4:3)</PresentationFormat>
  <Paragraphs>108</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Tok</vt:lpstr>
      <vt:lpstr>Snímek 1</vt:lpstr>
      <vt:lpstr>Snímek 2</vt:lpstr>
      <vt:lpstr>Snímek 3</vt:lpstr>
      <vt:lpstr>Snímek 4</vt:lpstr>
      <vt:lpstr>Snímek 5</vt:lpstr>
      <vt:lpstr>Snímek 6</vt:lpstr>
      <vt:lpstr>Snímek 7</vt:lpstr>
      <vt:lpstr>Snímek 8</vt:lpstr>
      <vt:lpstr>Snímek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NB3;Vyhlidalova</dc:creator>
  <cp:lastModifiedBy>Dum</cp:lastModifiedBy>
  <cp:revision>366</cp:revision>
  <dcterms:created xsi:type="dcterms:W3CDTF">2013-01-11T17:11:37Z</dcterms:created>
  <dcterms:modified xsi:type="dcterms:W3CDTF">2014-09-23T08:29:58Z</dcterms:modified>
</cp:coreProperties>
</file>